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63" r:id="rId3"/>
    <p:sldId id="428" r:id="rId4"/>
    <p:sldId id="418" r:id="rId5"/>
    <p:sldId id="417" r:id="rId6"/>
    <p:sldId id="419" r:id="rId7"/>
    <p:sldId id="420" r:id="rId8"/>
    <p:sldId id="421" r:id="rId9"/>
    <p:sldId id="422" r:id="rId10"/>
    <p:sldId id="424" r:id="rId11"/>
    <p:sldId id="425" r:id="rId12"/>
    <p:sldId id="426" r:id="rId13"/>
    <p:sldId id="42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01"/>
    <a:srgbClr val="000099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4"/>
    <p:restoredTop sz="94767"/>
  </p:normalViewPr>
  <p:slideViewPr>
    <p:cSldViewPr snapToGrid="0" snapToObjects="1">
      <p:cViewPr varScale="1">
        <p:scale>
          <a:sx n="149" d="100"/>
          <a:sy n="149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9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21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24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1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0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4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53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90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3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Your Value to a Game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48">
            <a:extLst>
              <a:ext uri="{FF2B5EF4-FFF2-40B4-BE49-F238E27FC236}">
                <a16:creationId xmlns:a16="http://schemas.microsoft.com/office/drawing/2014/main" id="{EB855384-8E39-9B4F-806A-961FD7129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14960"/>
              </p:ext>
            </p:extLst>
          </p:nvPr>
        </p:nvGraphicFramePr>
        <p:xfrm>
          <a:off x="1730392" y="1335003"/>
          <a:ext cx="5975747" cy="3481388"/>
        </p:xfrm>
        <a:graphic>
          <a:graphicData uri="http://schemas.openxmlformats.org/drawingml/2006/table">
            <a:tbl>
              <a:tblPr/>
              <a:tblGrid>
                <a:gridCol w="263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8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 = 20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90</a:t>
                      </a: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31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x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=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(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+77%)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2">
            <a:extLst>
              <a:ext uri="{FF2B5EF4-FFF2-40B4-BE49-F238E27FC236}">
                <a16:creationId xmlns:a16="http://schemas.microsoft.com/office/drawing/2014/main" id="{6AF74134-3D65-0E4B-9ADB-9792537F1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34092"/>
              </p:ext>
            </p:extLst>
          </p:nvPr>
        </p:nvGraphicFramePr>
        <p:xfrm>
          <a:off x="1733965" y="1327859"/>
          <a:ext cx="5975748" cy="3439715"/>
        </p:xfrm>
        <a:graphic>
          <a:graphicData uri="http://schemas.openxmlformats.org/drawingml/2006/table">
            <a:tbl>
              <a:tblPr/>
              <a:tblGrid>
                <a:gridCol w="263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8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 = 50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Average offer: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71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Accept offers below: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Average accepted offer: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71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My profit per channel: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64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My profit: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x 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= 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roup 94">
            <a:extLst>
              <a:ext uri="{FF2B5EF4-FFF2-40B4-BE49-F238E27FC236}">
                <a16:creationId xmlns:a16="http://schemas.microsoft.com/office/drawing/2014/main" id="{3D32521C-67A4-6B4A-9022-D437777C4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36339"/>
              </p:ext>
            </p:extLst>
          </p:nvPr>
        </p:nvGraphicFramePr>
        <p:xfrm>
          <a:off x="1739917" y="1333811"/>
          <a:ext cx="5975747" cy="3489722"/>
        </p:xfrm>
        <a:graphic>
          <a:graphicData uri="http://schemas.openxmlformats.org/drawingml/2006/table">
            <a:tbl>
              <a:tblPr/>
              <a:tblGrid>
                <a:gridCol w="263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85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 = 30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43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57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649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40F76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x 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=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0F7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(+68%)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Payoff Summary</a:t>
            </a:r>
          </a:p>
        </p:txBody>
      </p:sp>
    </p:spTree>
    <p:extLst>
      <p:ext uri="{BB962C8B-B14F-4D97-AF65-F5344CB8AC3E}">
        <p14:creationId xmlns:p14="http://schemas.microsoft.com/office/powerpoint/2010/main" val="38783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reducing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capacity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lower your added value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I gain bargaining power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I get a better price </a:t>
            </a:r>
            <a:r>
              <a:rPr lang="en-US" altLang="en-US" sz="2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 channel</a:t>
            </a:r>
            <a:endParaRPr lang="en-US" alt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I gain higher profits overall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But: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The value of the game is smaller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Intuition</a:t>
            </a:r>
          </a:p>
        </p:txBody>
      </p:sp>
    </p:spTree>
    <p:extLst>
      <p:ext uri="{BB962C8B-B14F-4D97-AF65-F5344CB8AC3E}">
        <p14:creationId xmlns:p14="http://schemas.microsoft.com/office/powerpoint/2010/main" val="347558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	      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maximum profit = 100 + 75 + 24 = 199</a:t>
            </a: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Four people:</a:t>
            </a:r>
            <a:r>
              <a:rPr lang="en-US" altLang="en-US" dirty="0">
                <a:ea typeface="ＭＳ Ｐゴシック" panose="020B0600070205080204" pitchFamily="34" charset="-128"/>
              </a:rPr>
              <a:t>	  100	+   75	+  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50</a:t>
            </a:r>
            <a:r>
              <a:rPr lang="en-US" altLang="en-US" dirty="0">
                <a:ea typeface="ＭＳ Ｐゴシック" panose="020B0600070205080204" pitchFamily="34" charset="-128"/>
              </a:rPr>
              <a:t>	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175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One person: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 	  </a:t>
            </a:r>
            <a:r>
              <a:rPr lang="en-US" altLang="en-US" dirty="0">
                <a:ea typeface="ＭＳ Ｐゴシック" panose="020B0600070205080204" pitchFamily="34" charset="-128"/>
              </a:rPr>
              <a:t>100	+   75	+  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40</a:t>
            </a:r>
            <a:r>
              <a:rPr lang="en-US" altLang="en-US" dirty="0">
                <a:ea typeface="ＭＳ Ｐゴシック" panose="020B0600070205080204" pitchFamily="34" charset="-128"/>
              </a:rPr>
              <a:t>	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175</a:t>
            </a: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None/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Best Scores</a:t>
            </a:r>
          </a:p>
        </p:txBody>
      </p:sp>
    </p:spTree>
    <p:extLst>
      <p:ext uri="{BB962C8B-B14F-4D97-AF65-F5344CB8AC3E}">
        <p14:creationId xmlns:p14="http://schemas.microsoft.com/office/powerpoint/2010/main" val="164414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Swinging for the fences</a:t>
            </a:r>
          </a:p>
          <a:p>
            <a:pPr marL="635000"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George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	      </a:t>
            </a:r>
            <a:r>
              <a:rPr lang="en-US" altLang="en-US" dirty="0">
                <a:ea typeface="ＭＳ Ｐゴシック" panose="020B0600070205080204" pitchFamily="34" charset="-128"/>
              </a:rPr>
              <a:t>100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+ 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99.</a:t>
            </a:r>
            <a:r>
              <a:rPr lang="en-US" altLang="en-US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970</a:t>
            </a:r>
            <a:r>
              <a:rPr lang="en-US" altLang="en-US" sz="1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+ 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99.</a:t>
            </a:r>
            <a:r>
              <a:rPr lang="en-US" altLang="en-US" sz="1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980	</a:t>
            </a:r>
            <a:r>
              <a:rPr lang="en-US" altLang="en-US" dirty="0">
                <a:ea typeface="ＭＳ Ｐゴシック" panose="020B0600070205080204" pitchFamily="34" charset="-128"/>
              </a:rPr>
              <a:t>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100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Playing it safe</a:t>
            </a:r>
          </a:p>
          <a:p>
            <a:pPr marL="635000"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Aaron   	     </a:t>
            </a:r>
            <a:r>
              <a:rPr lang="en-US" altLang="en-US" dirty="0">
                <a:ea typeface="ＭＳ Ｐゴシック" panose="020B0600070205080204" pitchFamily="34" charset="-128"/>
              </a:rPr>
              <a:t>  95  +  20    + 10   	=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125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Playing it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very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</a:t>
            </a:r>
          </a:p>
          <a:p>
            <a:pPr marL="635000"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Griffin</a:t>
            </a:r>
            <a:r>
              <a:rPr lang="en-US" altLang="en-US" dirty="0">
                <a:ea typeface="ＭＳ Ｐゴシック" panose="020B0600070205080204" pitchFamily="34" charset="-128"/>
              </a:rPr>
              <a:t>	        15  +  7.5   +  2.5  	=   </a:t>
            </a:r>
            <a:r>
              <a:rPr lang="en-US" altLang="en-US" dirty="0">
                <a:solidFill>
                  <a:srgbClr val="040F76"/>
                </a:solidFill>
                <a:ea typeface="ＭＳ Ｐゴシック" panose="020B0600070205080204" pitchFamily="34" charset="-128"/>
              </a:rPr>
              <a:t>25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None/>
              <a:tabLst>
                <a:tab pos="1647825" algn="l"/>
                <a:tab pos="1770063" algn="l"/>
                <a:tab pos="2624138" algn="l"/>
                <a:tab pos="3589338" algn="l"/>
              </a:tabLst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99016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You: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Director of a commercial-free music video channel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Streaming services pay to carry you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You make a take-it-or-leave-it offer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Streaming Services: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Each channel has $100K in value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Streaming services have varying capacities (k)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Select the </a:t>
            </a:r>
            <a:r>
              <a:rPr lang="en-US" altLang="en-US" sz="2000" i="1" dirty="0">
                <a:ea typeface="Arial" panose="020B0604020202020204" pitchFamily="34" charset="0"/>
              </a:rPr>
              <a:t>k </a:t>
            </a:r>
            <a:r>
              <a:rPr lang="en-US" altLang="en-US" sz="2000" dirty="0">
                <a:ea typeface="Arial" panose="020B0604020202020204" pitchFamily="34" charset="0"/>
              </a:rPr>
              <a:t>lowest price requests</a:t>
            </a:r>
          </a:p>
          <a:p>
            <a:pPr marL="461963" lvl="1" indent="-504825">
              <a:spcBef>
                <a:spcPts val="400"/>
              </a:spcBef>
              <a:tabLst>
                <a:tab pos="795338" algn="l"/>
                <a:tab pos="796925" algn="l"/>
                <a:tab pos="2625725" algn="l"/>
                <a:tab pos="4454525" algn="l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Market 1: 50	Market 2: 30	Market 3: 20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Your Value to a Game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pic>
        <p:nvPicPr>
          <p:cNvPr id="3" name="Picture 2" descr="A satellite dish attached to a pole&#10;&#10;Description automatically generated">
            <a:extLst>
              <a:ext uri="{FF2B5EF4-FFF2-40B4-BE49-F238E27FC236}">
                <a16:creationId xmlns:a16="http://schemas.microsoft.com/office/drawing/2014/main" id="{24EB2847-7CD3-D5BB-696D-28A5F708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96" y="0"/>
            <a:ext cx="51994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8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6070E3D-D363-024D-9C8A-14590708B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76" y="0"/>
            <a:ext cx="3867671" cy="51435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DA3B7CF-25DE-AC40-95B4-9197359D0EF0}"/>
              </a:ext>
            </a:extLst>
          </p:cNvPr>
          <p:cNvSpPr txBox="1">
            <a:spLocks noChangeArrowheads="1"/>
          </p:cNvSpPr>
          <p:nvPr/>
        </p:nvSpPr>
        <p:spPr>
          <a:xfrm>
            <a:off x="89163" y="1015650"/>
            <a:ext cx="3150994" cy="3112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0038" indent="0" algn="ctr">
              <a:spcBef>
                <a:spcPts val="400"/>
              </a:spcBef>
              <a:buNone/>
            </a:pPr>
            <a:endParaRPr lang="en-US" altLang="en-US" sz="2000" kern="0" dirty="0">
              <a:ea typeface="Arial" panose="020B0604020202020204" pitchFamily="34" charset="0"/>
            </a:endParaRPr>
          </a:p>
          <a:p>
            <a:pPr marL="300038" indent="0" algn="ctr">
              <a:spcBef>
                <a:spcPts val="400"/>
              </a:spcBef>
              <a:buNone/>
            </a:pPr>
            <a:endParaRPr lang="en-US" altLang="en-US" sz="2000" kern="0" dirty="0">
              <a:ea typeface="Arial" panose="020B0604020202020204" pitchFamily="34" charset="0"/>
            </a:endParaRPr>
          </a:p>
          <a:p>
            <a:pPr marL="300038" indent="0" algn="ctr">
              <a:spcBef>
                <a:spcPts val="400"/>
              </a:spcBef>
              <a:buNone/>
            </a:pPr>
            <a:endParaRPr lang="en-US" altLang="en-US" sz="2000" kern="0" dirty="0">
              <a:ea typeface="Arial" panose="020B0604020202020204" pitchFamily="34" charset="0"/>
            </a:endParaRPr>
          </a:p>
          <a:p>
            <a:pPr marL="300038" indent="0" algn="ctr">
              <a:spcBef>
                <a:spcPts val="400"/>
              </a:spcBef>
              <a:buNone/>
            </a:pPr>
            <a:r>
              <a:rPr lang="en-US" altLang="en-US" sz="2000" kern="0" dirty="0">
                <a:ea typeface="Arial" panose="020B0604020202020204" pitchFamily="34" charset="0"/>
              </a:rPr>
              <a:t>Full page ad in </a:t>
            </a:r>
          </a:p>
          <a:p>
            <a:pPr marL="300038" indent="0" algn="ctr">
              <a:spcBef>
                <a:spcPts val="400"/>
              </a:spcBef>
              <a:buNone/>
            </a:pPr>
            <a:r>
              <a:rPr lang="en-US" altLang="en-US" sz="2000" kern="0" dirty="0">
                <a:ea typeface="Arial" panose="020B0604020202020204" pitchFamily="34" charset="0"/>
              </a:rPr>
              <a:t>The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291459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Your added value =</a:t>
            </a:r>
          </a:p>
          <a:p>
            <a:pPr marL="0" indent="0" algn="ctr">
              <a:buNone/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the size of the pie</a:t>
            </a: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when you are in the game</a:t>
            </a:r>
          </a:p>
          <a:p>
            <a:pPr marL="0" indent="0" algn="ctr">
              <a:buNone/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minus</a:t>
            </a:r>
          </a:p>
          <a:p>
            <a:pPr marL="0" indent="0" algn="ctr">
              <a:buNone/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the size of the pie</a:t>
            </a:r>
          </a:p>
          <a:p>
            <a:pPr marL="0" indent="0" algn="ctr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when you are not</a:t>
            </a:r>
            <a:endParaRPr lang="en-US" altLang="en-US" sz="2000" dirty="0">
              <a:ea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Your Value to a Game</a:t>
            </a:r>
          </a:p>
        </p:txBody>
      </p:sp>
    </p:spTree>
    <p:extLst>
      <p:ext uri="{BB962C8B-B14F-4D97-AF65-F5344CB8AC3E}">
        <p14:creationId xmlns:p14="http://schemas.microsoft.com/office/powerpoint/2010/main" val="392613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your value to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total value of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much should you be paid to play?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Unlimited Capacity (k=50)</a:t>
            </a:r>
          </a:p>
        </p:txBody>
      </p:sp>
    </p:spTree>
    <p:extLst>
      <p:ext uri="{BB962C8B-B14F-4D97-AF65-F5344CB8AC3E}">
        <p14:creationId xmlns:p14="http://schemas.microsoft.com/office/powerpoint/2010/main" val="2270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Most requested $100,000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Or $99,000</a:t>
            </a:r>
          </a:p>
          <a:p>
            <a:pPr marL="804863" indent="-504825">
              <a:spcBef>
                <a:spcPts val="400"/>
              </a:spcBef>
            </a:pPr>
            <a:endParaRPr lang="en-US" altLang="en-US" sz="2000" dirty="0">
              <a:ea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But some LOVE the streaming services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A number requested less than $50,000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One requested $25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One requested $0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total value of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much should you be paid to play?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</p:spTree>
    <p:extLst>
      <p:ext uri="{BB962C8B-B14F-4D97-AF65-F5344CB8AC3E}">
        <p14:creationId xmlns:p14="http://schemas.microsoft.com/office/powerpoint/2010/main" val="351052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your value to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total value of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much should you be paid to play?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Slightly Limited Capacity (k=30)</a:t>
            </a:r>
          </a:p>
        </p:txBody>
      </p:sp>
    </p:spTree>
    <p:extLst>
      <p:ext uri="{BB962C8B-B14F-4D97-AF65-F5344CB8AC3E}">
        <p14:creationId xmlns:p14="http://schemas.microsoft.com/office/powerpoint/2010/main" val="100211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your value to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total value of the game?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much should you be paid to play?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Limited Capacity 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(k=20)</a:t>
            </a:r>
          </a:p>
        </p:txBody>
      </p:sp>
    </p:spTree>
    <p:extLst>
      <p:ext uri="{BB962C8B-B14F-4D97-AF65-F5344CB8AC3E}">
        <p14:creationId xmlns:p14="http://schemas.microsoft.com/office/powerpoint/2010/main" val="563645771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7264</TotalTime>
  <Words>479</Words>
  <Application>Microsoft Macintosh PowerPoint</Application>
  <PresentationFormat>On-screen Show (16:9)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Game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165</cp:revision>
  <dcterms:created xsi:type="dcterms:W3CDTF">2017-10-16T01:28:23Z</dcterms:created>
  <dcterms:modified xsi:type="dcterms:W3CDTF">2024-01-31T21:20:09Z</dcterms:modified>
</cp:coreProperties>
</file>