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11"/>
  </p:notesMasterIdLst>
  <p:sldIdLst>
    <p:sldId id="256" r:id="rId2"/>
    <p:sldId id="429" r:id="rId3"/>
    <p:sldId id="432" r:id="rId4"/>
    <p:sldId id="263" r:id="rId5"/>
    <p:sldId id="433" r:id="rId6"/>
    <p:sldId id="419" r:id="rId7"/>
    <p:sldId id="431" r:id="rId8"/>
    <p:sldId id="420" r:id="rId9"/>
    <p:sldId id="430" r:id="rId10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A01"/>
    <a:srgbClr val="000099"/>
    <a:srgbClr val="D2FAC6"/>
    <a:srgbClr val="53F022"/>
    <a:srgbClr val="EEEEFF"/>
    <a:srgbClr val="FFEEEE"/>
    <a:srgbClr val="C5D6FF"/>
    <a:srgbClr val="A28448"/>
    <a:srgbClr val="1A1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6FEC1-F41B-40B7-A70C-D34B210500F4}">
  <a:tblStyle styleId="{9E86FEC1-F41B-40B7-A70C-D34B210500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11"/>
    <p:restoredTop sz="94767"/>
  </p:normalViewPr>
  <p:slideViewPr>
    <p:cSldViewPr snapToGrid="0" snapToObjects="1">
      <p:cViewPr varScale="1">
        <p:scale>
          <a:sx n="148" d="100"/>
          <a:sy n="148" d="100"/>
        </p:scale>
        <p:origin x="1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88652209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5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3314" name="Shape 5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813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1600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7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922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3289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605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428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048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811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10"/>
          <p:cNvCxnSpPr>
            <a:cxnSpLocks noChangeShapeType="1"/>
          </p:cNvCxnSpPr>
          <p:nvPr/>
        </p:nvCxnSpPr>
        <p:spPr bwMode="auto">
          <a:xfrm>
            <a:off x="-6350" y="3676650"/>
            <a:ext cx="91630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hape 11"/>
          <p:cNvSpPr>
            <a:spLocks noChangeArrowheads="1"/>
          </p:cNvSpPr>
          <p:nvPr/>
        </p:nvSpPr>
        <p:spPr bwMode="auto">
          <a:xfrm>
            <a:off x="1117600" y="3392488"/>
            <a:ext cx="566738" cy="566737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anchor="b"/>
          <a:lstStyle>
            <a:lvl1pPr lvl="0">
              <a:spcBef>
                <a:spcPts val="0"/>
              </a:spcBef>
              <a:buSzPct val="100000"/>
              <a:defRPr sz="3600">
                <a:latin typeface="Verdana" charset="0"/>
                <a:ea typeface="Verdana" charset="0"/>
                <a:cs typeface="Verdana" charset="0"/>
              </a:defRPr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Game Theory © Mike Shor 2021</a:t>
            </a:r>
          </a:p>
        </p:txBody>
      </p:sp>
    </p:spTree>
    <p:extLst>
      <p:ext uri="{BB962C8B-B14F-4D97-AF65-F5344CB8AC3E}">
        <p14:creationId xmlns:p14="http://schemas.microsoft.com/office/powerpoint/2010/main" val="122532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Game Theory © Mike Shor 2021</a:t>
            </a:r>
          </a:p>
        </p:txBody>
      </p:sp>
    </p:spTree>
    <p:extLst>
      <p:ext uri="{BB962C8B-B14F-4D97-AF65-F5344CB8AC3E}">
        <p14:creationId xmlns:p14="http://schemas.microsoft.com/office/powerpoint/2010/main" val="229322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24"/>
          <p:cNvCxnSpPr>
            <a:cxnSpLocks noChangeShapeType="1"/>
          </p:cNvCxnSpPr>
          <p:nvPr/>
        </p:nvCxnSpPr>
        <p:spPr bwMode="auto">
          <a:xfrm>
            <a:off x="0" y="1131888"/>
            <a:ext cx="1376363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hape 25"/>
          <p:cNvSpPr>
            <a:spLocks noChangeArrowheads="1"/>
          </p:cNvSpPr>
          <p:nvPr/>
        </p:nvSpPr>
        <p:spPr bwMode="auto">
          <a:xfrm>
            <a:off x="817563" y="928688"/>
            <a:ext cx="406400" cy="406400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" name="Shape 28"/>
          <p:cNvCxnSpPr>
            <a:cxnSpLocks noChangeShapeType="1"/>
          </p:cNvCxnSpPr>
          <p:nvPr/>
        </p:nvCxnSpPr>
        <p:spPr bwMode="auto">
          <a:xfrm>
            <a:off x="5265738" y="1131888"/>
            <a:ext cx="3878262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600"/>
              </a:spcBef>
              <a:buClr>
                <a:srgbClr val="A28448"/>
              </a:buClr>
              <a:buSzPct val="100000"/>
              <a:buFont typeface="Quattrocento Sans"/>
              <a:buChar char="◉"/>
              <a:defRPr sz="2400"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Game Theory © Mike Shor 2021</a:t>
            </a:r>
          </a:p>
        </p:txBody>
      </p:sp>
    </p:spTree>
    <p:extLst>
      <p:ext uri="{BB962C8B-B14F-4D97-AF65-F5344CB8AC3E}">
        <p14:creationId xmlns:p14="http://schemas.microsoft.com/office/powerpoint/2010/main" val="77322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1381125" y="1616075"/>
            <a:ext cx="681037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title"/>
          </p:nvPr>
        </p:nvSpPr>
        <p:spPr bwMode="auto">
          <a:xfrm>
            <a:off x="1381125" y="936625"/>
            <a:ext cx="68103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095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Game Theory © Mike Shor 2021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3" r:id="rId2"/>
    <p:sldLayoutId id="2147483672" r:id="rId3"/>
  </p:sldLayoutIdLst>
  <p:transition>
    <p:fade/>
  </p:transition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A28448"/>
        </a:buClr>
        <a:buFont typeface="Quattrocento Sans" charset="0"/>
        <a:buChar char="◉"/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Lora"/>
              <a:buNone/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  <a:sym typeface="Lora"/>
              </a:rPr>
              <a:t>Game 5</a:t>
            </a:r>
            <a:endParaRPr lang="en" b="1" dirty="0">
              <a:latin typeface="Arial" charset="0"/>
              <a:ea typeface="Arial" charset="0"/>
              <a:cs typeface="Arial" charset="0"/>
              <a:sym typeface="Lora"/>
            </a:endParaRPr>
          </a:p>
        </p:txBody>
      </p:sp>
      <p:sp>
        <p:nvSpPr>
          <p:cNvPr id="3" name="Shape 61"/>
          <p:cNvSpPr txBox="1">
            <a:spLocks/>
          </p:cNvSpPr>
          <p:nvPr/>
        </p:nvSpPr>
        <p:spPr bwMode="auto">
          <a:xfrm>
            <a:off x="1943687" y="3702059"/>
            <a:ext cx="6939056" cy="47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lvl="5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lvl="6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lvl="7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lvl="8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fontAlgn="auto">
              <a:spcAft>
                <a:spcPts val="0"/>
              </a:spcAft>
              <a:buFont typeface="Lora"/>
              <a:buNone/>
              <a:defRPr/>
            </a:pPr>
            <a:r>
              <a:rPr lang="en-US" sz="2000" b="1" kern="0" dirty="0">
                <a:solidFill>
                  <a:srgbClr val="1A172C"/>
                </a:solidFill>
                <a:sym typeface="Lora"/>
              </a:rPr>
              <a:t>Mixed Strategies</a:t>
            </a:r>
            <a:endParaRPr lang="en" sz="2000" b="1" kern="0" dirty="0">
              <a:sym typeface="Lor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9264" y="3448041"/>
            <a:ext cx="449513" cy="47466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The Game</a:t>
            </a:r>
          </a:p>
        </p:txBody>
      </p:sp>
      <p:sp>
        <p:nvSpPr>
          <p:cNvPr id="73" name="Text Box 9">
            <a:extLst>
              <a:ext uri="{FF2B5EF4-FFF2-40B4-BE49-F238E27FC236}">
                <a16:creationId xmlns:a16="http://schemas.microsoft.com/office/drawing/2014/main" id="{4C242BD5-83A1-544A-BE14-40DE95508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102" y="4643772"/>
            <a:ext cx="551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charset="0"/>
              </a:rPr>
              <a:t>q</a:t>
            </a:r>
          </a:p>
        </p:txBody>
      </p:sp>
      <p:sp>
        <p:nvSpPr>
          <p:cNvPr id="74" name="Text Box 13">
            <a:extLst>
              <a:ext uri="{FF2B5EF4-FFF2-40B4-BE49-F238E27FC236}">
                <a16:creationId xmlns:a16="http://schemas.microsoft.com/office/drawing/2014/main" id="{C22C4708-9DB7-6F49-85CA-DB900634B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542" y="2733292"/>
            <a:ext cx="400959" cy="45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40F76"/>
                </a:solidFill>
                <a:latin typeface="Times New Roman" charset="0"/>
              </a:rPr>
              <a:t>p</a:t>
            </a:r>
          </a:p>
        </p:txBody>
      </p:sp>
      <p:sp>
        <p:nvSpPr>
          <p:cNvPr id="75" name="Text Box 17">
            <a:extLst>
              <a:ext uri="{FF2B5EF4-FFF2-40B4-BE49-F238E27FC236}">
                <a16:creationId xmlns:a16="http://schemas.microsoft.com/office/drawing/2014/main" id="{678B3098-028F-5641-92C5-6BE3FC124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188" y="1673814"/>
            <a:ext cx="11750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40F76"/>
                </a:solidFill>
                <a:latin typeface="Times New Roman" charset="0"/>
              </a:rPr>
              <a:t>shirk</a:t>
            </a:r>
          </a:p>
        </p:txBody>
      </p:sp>
      <p:sp>
        <p:nvSpPr>
          <p:cNvPr id="76" name="Text Box 18">
            <a:extLst>
              <a:ext uri="{FF2B5EF4-FFF2-40B4-BE49-F238E27FC236}">
                <a16:creationId xmlns:a16="http://schemas.microsoft.com/office/drawing/2014/main" id="{62E497C6-CDCF-634D-9191-F34D5E752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482" y="3830361"/>
            <a:ext cx="1323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40F76"/>
                </a:solidFill>
                <a:latin typeface="Times New Roman" charset="0"/>
              </a:rPr>
              <a:t>work</a:t>
            </a:r>
          </a:p>
        </p:txBody>
      </p:sp>
      <p:sp>
        <p:nvSpPr>
          <p:cNvPr id="77" name="Text Box 19">
            <a:extLst>
              <a:ext uri="{FF2B5EF4-FFF2-40B4-BE49-F238E27FC236}">
                <a16:creationId xmlns:a16="http://schemas.microsoft.com/office/drawing/2014/main" id="{2FE24E1A-CD7E-2B47-8012-89A4EF542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021" y="4643772"/>
            <a:ext cx="15730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charset="0"/>
              </a:rPr>
              <a:t>monitor</a:t>
            </a:r>
          </a:p>
        </p:txBody>
      </p:sp>
      <p:sp>
        <p:nvSpPr>
          <p:cNvPr id="78" name="Text Box 20">
            <a:extLst>
              <a:ext uri="{FF2B5EF4-FFF2-40B4-BE49-F238E27FC236}">
                <a16:creationId xmlns:a16="http://schemas.microsoft.com/office/drawing/2014/main" id="{B463B249-BD6B-6243-B963-C3578DCA6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1063" y="4643772"/>
            <a:ext cx="2207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charset="0"/>
              </a:rPr>
              <a:t>no monitor</a:t>
            </a:r>
          </a:p>
        </p:txBody>
      </p:sp>
      <p:sp>
        <p:nvSpPr>
          <p:cNvPr id="79" name="Line 21">
            <a:extLst>
              <a:ext uri="{FF2B5EF4-FFF2-40B4-BE49-F238E27FC236}">
                <a16:creationId xmlns:a16="http://schemas.microsoft.com/office/drawing/2014/main" id="{7695F952-1F2B-004F-9694-906DC0906A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55375" y="2137098"/>
            <a:ext cx="0" cy="644597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0" name="Line 22">
            <a:extLst>
              <a:ext uri="{FF2B5EF4-FFF2-40B4-BE49-F238E27FC236}">
                <a16:creationId xmlns:a16="http://schemas.microsoft.com/office/drawing/2014/main" id="{1C982C4B-0D1C-1C43-8CCE-2E4DC61BC31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1198" y="3320579"/>
            <a:ext cx="0" cy="64459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0D49CBC-945E-484B-9ED7-B5337AAC4120}"/>
              </a:ext>
            </a:extLst>
          </p:cNvPr>
          <p:cNvGrpSpPr/>
          <p:nvPr/>
        </p:nvGrpSpPr>
        <p:grpSpPr>
          <a:xfrm>
            <a:off x="2621033" y="1358268"/>
            <a:ext cx="4362138" cy="3575605"/>
            <a:chOff x="1918741" y="1375230"/>
            <a:chExt cx="4643993" cy="3806636"/>
          </a:xfrm>
        </p:grpSpPr>
        <p:sp>
          <p:nvSpPr>
            <p:cNvPr id="82" name="Line 3">
              <a:extLst>
                <a:ext uri="{FF2B5EF4-FFF2-40B4-BE49-F238E27FC236}">
                  <a16:creationId xmlns:a16="http://schemas.microsoft.com/office/drawing/2014/main" id="{4E75CE02-C584-4643-A41E-FA16D38598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386" y="1508883"/>
              <a:ext cx="0" cy="30740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4">
              <a:extLst>
                <a:ext uri="{FF2B5EF4-FFF2-40B4-BE49-F238E27FC236}">
                  <a16:creationId xmlns:a16="http://schemas.microsoft.com/office/drawing/2014/main" id="{14E1DE70-25BC-864A-99E0-65C312B64C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386" y="4582904"/>
              <a:ext cx="36754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5">
              <a:extLst>
                <a:ext uri="{FF2B5EF4-FFF2-40B4-BE49-F238E27FC236}">
                  <a16:creationId xmlns:a16="http://schemas.microsoft.com/office/drawing/2014/main" id="{68C7D96C-C78C-624B-B267-0AF5F4435F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386" y="1508883"/>
              <a:ext cx="36754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6">
              <a:extLst>
                <a:ext uri="{FF2B5EF4-FFF2-40B4-BE49-F238E27FC236}">
                  <a16:creationId xmlns:a16="http://schemas.microsoft.com/office/drawing/2014/main" id="{1DBD26A7-0310-994B-BF43-A7136040C4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99845" y="1508883"/>
              <a:ext cx="0" cy="30740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7">
              <a:extLst>
                <a:ext uri="{FF2B5EF4-FFF2-40B4-BE49-F238E27FC236}">
                  <a16:creationId xmlns:a16="http://schemas.microsoft.com/office/drawing/2014/main" id="{E46BB083-18DC-BE4E-86D3-FEF4EB8182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8702" y="1508883"/>
              <a:ext cx="0" cy="3074021"/>
            </a:xfrm>
            <a:prstGeom prst="line">
              <a:avLst/>
            </a:prstGeom>
            <a:noFill/>
            <a:ln w="76200">
              <a:solidFill>
                <a:srgbClr val="FF000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8">
              <a:extLst>
                <a:ext uri="{FF2B5EF4-FFF2-40B4-BE49-F238E27FC236}">
                  <a16:creationId xmlns:a16="http://schemas.microsoft.com/office/drawing/2014/main" id="{82758608-C48B-3046-A245-7C45AA9021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386" y="3751748"/>
              <a:ext cx="3675459" cy="0"/>
            </a:xfrm>
            <a:prstGeom prst="line">
              <a:avLst/>
            </a:prstGeom>
            <a:noFill/>
            <a:ln w="76200">
              <a:solidFill>
                <a:schemeClr val="tx2">
                  <a:lumMod val="50000"/>
                  <a:alpha val="50195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Text Box 10">
              <a:extLst>
                <a:ext uri="{FF2B5EF4-FFF2-40B4-BE49-F238E27FC236}">
                  <a16:creationId xmlns:a16="http://schemas.microsoft.com/office/drawing/2014/main" id="{35ACABF3-0B6D-3D47-B5CA-C2558FE3F9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9969" y="4528275"/>
              <a:ext cx="267306" cy="491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Times New Roman" charset="0"/>
                </a:rPr>
                <a:t>0</a:t>
              </a:r>
            </a:p>
          </p:txBody>
        </p:sp>
        <p:sp>
          <p:nvSpPr>
            <p:cNvPr id="89" name="Text Box 11">
              <a:extLst>
                <a:ext uri="{FF2B5EF4-FFF2-40B4-BE49-F238E27FC236}">
                  <a16:creationId xmlns:a16="http://schemas.microsoft.com/office/drawing/2014/main" id="{EE04F1E0-36E2-CC48-BE4F-113CCB27EA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5428" y="4528275"/>
              <a:ext cx="267306" cy="491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Times New Roman" charset="0"/>
                </a:rPr>
                <a:t>1</a:t>
              </a:r>
            </a:p>
          </p:txBody>
        </p:sp>
        <p:sp>
          <p:nvSpPr>
            <p:cNvPr id="90" name="Text Box 12">
              <a:extLst>
                <a:ext uri="{FF2B5EF4-FFF2-40B4-BE49-F238E27FC236}">
                  <a16:creationId xmlns:a16="http://schemas.microsoft.com/office/drawing/2014/main" id="{9E042A3D-AB25-7346-9A56-73DECC83F3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1650" y="4529667"/>
              <a:ext cx="715600" cy="491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Times New Roman" charset="0"/>
                </a:rPr>
                <a:t>1/2</a:t>
              </a:r>
            </a:p>
          </p:txBody>
        </p:sp>
        <p:sp>
          <p:nvSpPr>
            <p:cNvPr id="91" name="Text Box 14">
              <a:extLst>
                <a:ext uri="{FF2B5EF4-FFF2-40B4-BE49-F238E27FC236}">
                  <a16:creationId xmlns:a16="http://schemas.microsoft.com/office/drawing/2014/main" id="{CBD19062-9716-F64C-AA16-45B3FC8E1F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014" y="4382424"/>
              <a:ext cx="267306" cy="400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40F76"/>
                  </a:solidFill>
                  <a:latin typeface="Times New Roman" charset="0"/>
                </a:rPr>
                <a:t>0</a:t>
              </a:r>
            </a:p>
          </p:txBody>
        </p:sp>
        <p:sp>
          <p:nvSpPr>
            <p:cNvPr id="92" name="Text Box 15">
              <a:extLst>
                <a:ext uri="{FF2B5EF4-FFF2-40B4-BE49-F238E27FC236}">
                  <a16:creationId xmlns:a16="http://schemas.microsoft.com/office/drawing/2014/main" id="{C9724F2E-8DB6-0C4A-9A66-C7BEFBF6F4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8741" y="3555446"/>
              <a:ext cx="8056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40F76"/>
                  </a:solidFill>
                  <a:latin typeface="Times New Roman" charset="0"/>
                </a:rPr>
                <a:t>1/10</a:t>
              </a:r>
            </a:p>
          </p:txBody>
        </p:sp>
        <p:sp>
          <p:nvSpPr>
            <p:cNvPr id="93" name="Text Box 16">
              <a:extLst>
                <a:ext uri="{FF2B5EF4-FFF2-40B4-BE49-F238E27FC236}">
                  <a16:creationId xmlns:a16="http://schemas.microsoft.com/office/drawing/2014/main" id="{6E1B915F-AF2B-B645-940A-AA3796462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600" y="1375230"/>
              <a:ext cx="334133" cy="400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40F76"/>
                  </a:solidFill>
                  <a:latin typeface="Times New Roman" charset="0"/>
                </a:rPr>
                <a:t>1</a:t>
              </a:r>
            </a:p>
          </p:txBody>
        </p:sp>
        <p:sp>
          <p:nvSpPr>
            <p:cNvPr id="94" name="Line 23">
              <a:extLst>
                <a:ext uri="{FF2B5EF4-FFF2-40B4-BE49-F238E27FC236}">
                  <a16:creationId xmlns:a16="http://schemas.microsoft.com/office/drawing/2014/main" id="{01BF8657-3A0D-0D48-90EE-78FD7ECAEF2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5153113" y="4859567"/>
              <a:ext cx="0" cy="6445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" name="Line 24">
              <a:extLst>
                <a:ext uri="{FF2B5EF4-FFF2-40B4-BE49-F238E27FC236}">
                  <a16:creationId xmlns:a16="http://schemas.microsoft.com/office/drawing/2014/main" id="{46D7C82A-B158-8F41-B246-E5759483F42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3908469" y="4855392"/>
              <a:ext cx="0" cy="6445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0" name="Oval 29">
              <a:extLst>
                <a:ext uri="{FF2B5EF4-FFF2-40B4-BE49-F238E27FC236}">
                  <a16:creationId xmlns:a16="http://schemas.microsoft.com/office/drawing/2014/main" id="{5079E39D-B001-4249-AE43-DA2DA8F4C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9100" y="3593877"/>
              <a:ext cx="334133" cy="334133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folHlink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SzTx/>
                <a:buFont typeface="Wingdings" charset="2"/>
                <a:buChar char="•"/>
              </a:pPr>
              <a:endParaRPr lang="en-US" altLang="en-US" sz="1400"/>
            </a:p>
          </p:txBody>
        </p:sp>
      </p:grpSp>
      <p:sp>
        <p:nvSpPr>
          <p:cNvPr id="105" name="AutoShape 64">
            <a:extLst>
              <a:ext uri="{FF2B5EF4-FFF2-40B4-BE49-F238E27FC236}">
                <a16:creationId xmlns:a16="http://schemas.microsoft.com/office/drawing/2014/main" id="{7AEFD693-17D5-1D48-A61E-9940E592B9DF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042074" y="3876729"/>
            <a:ext cx="2094165" cy="409131"/>
          </a:xfrm>
          <a:prstGeom prst="curvedDownArrow">
            <a:avLst>
              <a:gd name="adj1" fmla="val 85320"/>
              <a:gd name="adj2" fmla="val 170640"/>
              <a:gd name="adj3" fmla="val 33333"/>
            </a:avLst>
          </a:prstGeom>
          <a:noFill/>
          <a:ln w="9525">
            <a:solidFill>
              <a:srgbClr val="FF3A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pitchFamily="2" charset="2"/>
              <a:buChar char="•"/>
            </a:pPr>
            <a:endParaRPr lang="en-US" altLang="en-US" sz="1400"/>
          </a:p>
        </p:txBody>
      </p:sp>
      <p:sp>
        <p:nvSpPr>
          <p:cNvPr id="106" name="AutoShape 65">
            <a:extLst>
              <a:ext uri="{FF2B5EF4-FFF2-40B4-BE49-F238E27FC236}">
                <a16:creationId xmlns:a16="http://schemas.microsoft.com/office/drawing/2014/main" id="{9559F30F-AB1D-AB47-B325-089F6EA8A5C8}"/>
              </a:ext>
            </a:extLst>
          </p:cNvPr>
          <p:cNvSpPr>
            <a:spLocks noChangeArrowheads="1"/>
          </p:cNvSpPr>
          <p:nvPr/>
        </p:nvSpPr>
        <p:spPr bwMode="auto">
          <a:xfrm rot="16200000" flipH="1" flipV="1">
            <a:off x="5259839" y="2860669"/>
            <a:ext cx="2328618" cy="456149"/>
          </a:xfrm>
          <a:prstGeom prst="curvedDownArrow">
            <a:avLst>
              <a:gd name="adj1" fmla="val 85320"/>
              <a:gd name="adj2" fmla="val 170640"/>
              <a:gd name="adj3" fmla="val 33333"/>
            </a:avLst>
          </a:prstGeom>
          <a:noFill/>
          <a:ln w="9525">
            <a:solidFill>
              <a:srgbClr val="040F7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Tx/>
              <a:buFont typeface="Wingdings" pitchFamily="2" charset="2"/>
              <a:buNone/>
            </a:pPr>
            <a:endParaRPr lang="en-US" altLang="en-US" sz="1400"/>
          </a:p>
        </p:txBody>
      </p:sp>
      <p:sp>
        <p:nvSpPr>
          <p:cNvPr id="108" name="AutoShape 64">
            <a:extLst>
              <a:ext uri="{FF2B5EF4-FFF2-40B4-BE49-F238E27FC236}">
                <a16:creationId xmlns:a16="http://schemas.microsoft.com/office/drawing/2014/main" id="{4E5244BA-AD44-3F4D-9DE9-9B1A3DCCE25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4057314" y="1630242"/>
            <a:ext cx="2094165" cy="409131"/>
          </a:xfrm>
          <a:prstGeom prst="curvedDownArrow">
            <a:avLst>
              <a:gd name="adj1" fmla="val 85320"/>
              <a:gd name="adj2" fmla="val 170640"/>
              <a:gd name="adj3" fmla="val 33333"/>
            </a:avLst>
          </a:prstGeom>
          <a:noFill/>
          <a:ln w="9525">
            <a:solidFill>
              <a:srgbClr val="FF3A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pitchFamily="2" charset="2"/>
              <a:buChar char="•"/>
            </a:pPr>
            <a:endParaRPr lang="en-US" altLang="en-US" sz="1400"/>
          </a:p>
        </p:txBody>
      </p:sp>
      <p:sp>
        <p:nvSpPr>
          <p:cNvPr id="109" name="AutoShape 65">
            <a:extLst>
              <a:ext uri="{FF2B5EF4-FFF2-40B4-BE49-F238E27FC236}">
                <a16:creationId xmlns:a16="http://schemas.microsoft.com/office/drawing/2014/main" id="{50350F18-BAB1-9A4B-8305-829B6F37E976}"/>
              </a:ext>
            </a:extLst>
          </p:cNvPr>
          <p:cNvSpPr>
            <a:spLocks noChangeArrowheads="1"/>
          </p:cNvSpPr>
          <p:nvPr/>
        </p:nvSpPr>
        <p:spPr bwMode="auto">
          <a:xfrm rot="5400000" flipH="1" flipV="1">
            <a:off x="2613047" y="2635878"/>
            <a:ext cx="2328618" cy="456149"/>
          </a:xfrm>
          <a:prstGeom prst="curvedDownArrow">
            <a:avLst>
              <a:gd name="adj1" fmla="val 85320"/>
              <a:gd name="adj2" fmla="val 170640"/>
              <a:gd name="adj3" fmla="val 33333"/>
            </a:avLst>
          </a:prstGeom>
          <a:noFill/>
          <a:ln w="9525">
            <a:solidFill>
              <a:srgbClr val="040F7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Tx/>
              <a:buFont typeface="Wingdings" pitchFamily="2" charset="2"/>
              <a:buNone/>
            </a:pP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210037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27">
            <a:extLst>
              <a:ext uri="{FF2B5EF4-FFF2-40B4-BE49-F238E27FC236}">
                <a16:creationId xmlns:a16="http://schemas.microsoft.com/office/drawing/2014/main" id="{203AF3DB-11A8-CB41-B3E2-6A3F57EEB3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34003" y="3544469"/>
            <a:ext cx="727837" cy="4765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Class Result</a:t>
            </a:r>
          </a:p>
        </p:txBody>
      </p:sp>
      <p:sp>
        <p:nvSpPr>
          <p:cNvPr id="73" name="Text Box 9">
            <a:extLst>
              <a:ext uri="{FF2B5EF4-FFF2-40B4-BE49-F238E27FC236}">
                <a16:creationId xmlns:a16="http://schemas.microsoft.com/office/drawing/2014/main" id="{4C242BD5-83A1-544A-BE14-40DE95508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102" y="4643772"/>
            <a:ext cx="551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charset="0"/>
              </a:rPr>
              <a:t>q</a:t>
            </a:r>
          </a:p>
        </p:txBody>
      </p:sp>
      <p:sp>
        <p:nvSpPr>
          <p:cNvPr id="74" name="Text Box 13">
            <a:extLst>
              <a:ext uri="{FF2B5EF4-FFF2-40B4-BE49-F238E27FC236}">
                <a16:creationId xmlns:a16="http://schemas.microsoft.com/office/drawing/2014/main" id="{C22C4708-9DB7-6F49-85CA-DB900634B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542" y="2733292"/>
            <a:ext cx="400959" cy="45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40F76"/>
                </a:solidFill>
                <a:latin typeface="Times New Roman" charset="0"/>
              </a:rPr>
              <a:t>p</a:t>
            </a:r>
          </a:p>
        </p:txBody>
      </p:sp>
      <p:sp>
        <p:nvSpPr>
          <p:cNvPr id="75" name="Text Box 17">
            <a:extLst>
              <a:ext uri="{FF2B5EF4-FFF2-40B4-BE49-F238E27FC236}">
                <a16:creationId xmlns:a16="http://schemas.microsoft.com/office/drawing/2014/main" id="{678B3098-028F-5641-92C5-6BE3FC124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188" y="1673814"/>
            <a:ext cx="11750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40F76"/>
                </a:solidFill>
                <a:latin typeface="Times New Roman" charset="0"/>
              </a:rPr>
              <a:t>shirk</a:t>
            </a:r>
          </a:p>
        </p:txBody>
      </p:sp>
      <p:sp>
        <p:nvSpPr>
          <p:cNvPr id="76" name="Text Box 18">
            <a:extLst>
              <a:ext uri="{FF2B5EF4-FFF2-40B4-BE49-F238E27FC236}">
                <a16:creationId xmlns:a16="http://schemas.microsoft.com/office/drawing/2014/main" id="{62E497C6-CDCF-634D-9191-F34D5E752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482" y="3830361"/>
            <a:ext cx="1323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40F76"/>
                </a:solidFill>
                <a:latin typeface="Times New Roman" charset="0"/>
              </a:rPr>
              <a:t>work</a:t>
            </a:r>
          </a:p>
        </p:txBody>
      </p:sp>
      <p:sp>
        <p:nvSpPr>
          <p:cNvPr id="77" name="Text Box 19">
            <a:extLst>
              <a:ext uri="{FF2B5EF4-FFF2-40B4-BE49-F238E27FC236}">
                <a16:creationId xmlns:a16="http://schemas.microsoft.com/office/drawing/2014/main" id="{2FE24E1A-CD7E-2B47-8012-89A4EF542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021" y="4643772"/>
            <a:ext cx="15730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charset="0"/>
              </a:rPr>
              <a:t>monitor</a:t>
            </a:r>
          </a:p>
        </p:txBody>
      </p:sp>
      <p:sp>
        <p:nvSpPr>
          <p:cNvPr id="78" name="Text Box 20">
            <a:extLst>
              <a:ext uri="{FF2B5EF4-FFF2-40B4-BE49-F238E27FC236}">
                <a16:creationId xmlns:a16="http://schemas.microsoft.com/office/drawing/2014/main" id="{B463B249-BD6B-6243-B963-C3578DCA6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1063" y="4643772"/>
            <a:ext cx="2207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charset="0"/>
              </a:rPr>
              <a:t>no monitor</a:t>
            </a:r>
          </a:p>
        </p:txBody>
      </p:sp>
      <p:sp>
        <p:nvSpPr>
          <p:cNvPr id="79" name="Line 21">
            <a:extLst>
              <a:ext uri="{FF2B5EF4-FFF2-40B4-BE49-F238E27FC236}">
                <a16:creationId xmlns:a16="http://schemas.microsoft.com/office/drawing/2014/main" id="{7695F952-1F2B-004F-9694-906DC0906A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55375" y="2137098"/>
            <a:ext cx="0" cy="644597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0" name="Line 22">
            <a:extLst>
              <a:ext uri="{FF2B5EF4-FFF2-40B4-BE49-F238E27FC236}">
                <a16:creationId xmlns:a16="http://schemas.microsoft.com/office/drawing/2014/main" id="{1C982C4B-0D1C-1C43-8CCE-2E4DC61BC31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1198" y="3320579"/>
            <a:ext cx="0" cy="64459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0D49CBC-945E-484B-9ED7-B5337AAC4120}"/>
              </a:ext>
            </a:extLst>
          </p:cNvPr>
          <p:cNvGrpSpPr/>
          <p:nvPr/>
        </p:nvGrpSpPr>
        <p:grpSpPr>
          <a:xfrm>
            <a:off x="2621033" y="1358268"/>
            <a:ext cx="4362138" cy="3575605"/>
            <a:chOff x="1918741" y="1375230"/>
            <a:chExt cx="4643993" cy="3806636"/>
          </a:xfrm>
        </p:grpSpPr>
        <p:sp>
          <p:nvSpPr>
            <p:cNvPr id="82" name="Line 3">
              <a:extLst>
                <a:ext uri="{FF2B5EF4-FFF2-40B4-BE49-F238E27FC236}">
                  <a16:creationId xmlns:a16="http://schemas.microsoft.com/office/drawing/2014/main" id="{4E75CE02-C584-4643-A41E-FA16D38598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386" y="1508883"/>
              <a:ext cx="0" cy="30740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4">
              <a:extLst>
                <a:ext uri="{FF2B5EF4-FFF2-40B4-BE49-F238E27FC236}">
                  <a16:creationId xmlns:a16="http://schemas.microsoft.com/office/drawing/2014/main" id="{14E1DE70-25BC-864A-99E0-65C312B64C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386" y="4582904"/>
              <a:ext cx="36754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5">
              <a:extLst>
                <a:ext uri="{FF2B5EF4-FFF2-40B4-BE49-F238E27FC236}">
                  <a16:creationId xmlns:a16="http://schemas.microsoft.com/office/drawing/2014/main" id="{68C7D96C-C78C-624B-B267-0AF5F4435F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386" y="1508883"/>
              <a:ext cx="36754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6">
              <a:extLst>
                <a:ext uri="{FF2B5EF4-FFF2-40B4-BE49-F238E27FC236}">
                  <a16:creationId xmlns:a16="http://schemas.microsoft.com/office/drawing/2014/main" id="{1DBD26A7-0310-994B-BF43-A7136040C4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99845" y="1508883"/>
              <a:ext cx="0" cy="30740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Text Box 10">
              <a:extLst>
                <a:ext uri="{FF2B5EF4-FFF2-40B4-BE49-F238E27FC236}">
                  <a16:creationId xmlns:a16="http://schemas.microsoft.com/office/drawing/2014/main" id="{35ACABF3-0B6D-3D47-B5CA-C2558FE3F9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9969" y="4528275"/>
              <a:ext cx="267306" cy="491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Times New Roman" charset="0"/>
                </a:rPr>
                <a:t>0</a:t>
              </a:r>
            </a:p>
          </p:txBody>
        </p:sp>
        <p:sp>
          <p:nvSpPr>
            <p:cNvPr id="89" name="Text Box 11">
              <a:extLst>
                <a:ext uri="{FF2B5EF4-FFF2-40B4-BE49-F238E27FC236}">
                  <a16:creationId xmlns:a16="http://schemas.microsoft.com/office/drawing/2014/main" id="{EE04F1E0-36E2-CC48-BE4F-113CCB27EA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5428" y="4528275"/>
              <a:ext cx="267306" cy="491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Times New Roman" charset="0"/>
                </a:rPr>
                <a:t>1</a:t>
              </a:r>
            </a:p>
          </p:txBody>
        </p:sp>
        <p:sp>
          <p:nvSpPr>
            <p:cNvPr id="90" name="Text Box 12">
              <a:extLst>
                <a:ext uri="{FF2B5EF4-FFF2-40B4-BE49-F238E27FC236}">
                  <a16:creationId xmlns:a16="http://schemas.microsoft.com/office/drawing/2014/main" id="{9E042A3D-AB25-7346-9A56-73DECC83F3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1650" y="4529667"/>
              <a:ext cx="715600" cy="491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Times New Roman" charset="0"/>
                </a:rPr>
                <a:t>1/2</a:t>
              </a:r>
            </a:p>
          </p:txBody>
        </p:sp>
        <p:sp>
          <p:nvSpPr>
            <p:cNvPr id="91" name="Text Box 14">
              <a:extLst>
                <a:ext uri="{FF2B5EF4-FFF2-40B4-BE49-F238E27FC236}">
                  <a16:creationId xmlns:a16="http://schemas.microsoft.com/office/drawing/2014/main" id="{CBD19062-9716-F64C-AA16-45B3FC8E1F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014" y="4382424"/>
              <a:ext cx="267306" cy="400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40F76"/>
                  </a:solidFill>
                  <a:latin typeface="Times New Roman" charset="0"/>
                </a:rPr>
                <a:t>0</a:t>
              </a:r>
            </a:p>
          </p:txBody>
        </p:sp>
        <p:sp>
          <p:nvSpPr>
            <p:cNvPr id="92" name="Text Box 15">
              <a:extLst>
                <a:ext uri="{FF2B5EF4-FFF2-40B4-BE49-F238E27FC236}">
                  <a16:creationId xmlns:a16="http://schemas.microsoft.com/office/drawing/2014/main" id="{C9724F2E-8DB6-0C4A-9A66-C7BEFBF6F4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8741" y="3555446"/>
              <a:ext cx="8056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40F76"/>
                  </a:solidFill>
                  <a:latin typeface="Times New Roman" charset="0"/>
                </a:rPr>
                <a:t>1/10</a:t>
              </a:r>
            </a:p>
          </p:txBody>
        </p:sp>
        <p:sp>
          <p:nvSpPr>
            <p:cNvPr id="93" name="Text Box 16">
              <a:extLst>
                <a:ext uri="{FF2B5EF4-FFF2-40B4-BE49-F238E27FC236}">
                  <a16:creationId xmlns:a16="http://schemas.microsoft.com/office/drawing/2014/main" id="{6E1B915F-AF2B-B645-940A-AA3796462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600" y="1375230"/>
              <a:ext cx="334133" cy="400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40F76"/>
                  </a:solidFill>
                  <a:latin typeface="Times New Roman" charset="0"/>
                </a:rPr>
                <a:t>1</a:t>
              </a:r>
            </a:p>
          </p:txBody>
        </p:sp>
        <p:sp>
          <p:nvSpPr>
            <p:cNvPr id="94" name="Line 23">
              <a:extLst>
                <a:ext uri="{FF2B5EF4-FFF2-40B4-BE49-F238E27FC236}">
                  <a16:creationId xmlns:a16="http://schemas.microsoft.com/office/drawing/2014/main" id="{01BF8657-3A0D-0D48-90EE-78FD7ECAEF2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5153113" y="4859567"/>
              <a:ext cx="0" cy="6445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" name="Line 24">
              <a:extLst>
                <a:ext uri="{FF2B5EF4-FFF2-40B4-BE49-F238E27FC236}">
                  <a16:creationId xmlns:a16="http://schemas.microsoft.com/office/drawing/2014/main" id="{46D7C82A-B158-8F41-B246-E5759483F42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3908469" y="4855392"/>
              <a:ext cx="0" cy="6445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0" name="Oval 29">
              <a:extLst>
                <a:ext uri="{FF2B5EF4-FFF2-40B4-BE49-F238E27FC236}">
                  <a16:creationId xmlns:a16="http://schemas.microsoft.com/office/drawing/2014/main" id="{5079E39D-B001-4249-AE43-DA2DA8F4C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9100" y="3593877"/>
              <a:ext cx="334133" cy="334133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alpha val="52000"/>
                  </a:srgbClr>
                </a:gs>
                <a:gs pos="100000">
                  <a:schemeClr val="folHlink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SzTx/>
                <a:buFont typeface="Wingdings" charset="2"/>
                <a:buChar char="•"/>
              </a:pPr>
              <a:endParaRPr lang="en-US" altLang="en-US" sz="1400"/>
            </a:p>
          </p:txBody>
        </p:sp>
      </p:grpSp>
      <p:sp>
        <p:nvSpPr>
          <p:cNvPr id="34" name="Oval 29">
            <a:extLst>
              <a:ext uri="{FF2B5EF4-FFF2-40B4-BE49-F238E27FC236}">
                <a16:creationId xmlns:a16="http://schemas.microsoft.com/office/drawing/2014/main" id="{6EBC12C2-4A23-7345-8108-654841C0A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1841" y="3383438"/>
            <a:ext cx="313854" cy="313854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chemeClr val="folHlink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charset="2"/>
              <a:buChar char="•"/>
            </a:pPr>
            <a:endParaRPr lang="en-US" altLang="en-US" sz="1400"/>
          </a:p>
        </p:txBody>
      </p:sp>
      <p:sp>
        <p:nvSpPr>
          <p:cNvPr id="35" name="Text Box 28">
            <a:extLst>
              <a:ext uri="{FF2B5EF4-FFF2-40B4-BE49-F238E27FC236}">
                <a16:creationId xmlns:a16="http://schemas.microsoft.com/office/drawing/2014/main" id="{91EC9420-C714-8B46-BF93-F5E14D700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7778" y="1578817"/>
            <a:ext cx="34523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 Shirk:  	p=0.12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 Monitor:  	q=0.75</a:t>
            </a:r>
          </a:p>
        </p:txBody>
      </p:sp>
    </p:spTree>
    <p:extLst>
      <p:ext uri="{BB962C8B-B14F-4D97-AF65-F5344CB8AC3E}">
        <p14:creationId xmlns:p14="http://schemas.microsoft.com/office/powerpoint/2010/main" val="423915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250" y="1618488"/>
            <a:ext cx="6809700" cy="3112200"/>
          </a:xfrm>
        </p:spPr>
        <p:txBody>
          <a:bodyPr/>
          <a:lstStyle/>
          <a:p>
            <a:pPr>
              <a:tabLst>
                <a:tab pos="2743200" algn="l"/>
                <a:tab pos="3263900" algn="l"/>
                <a:tab pos="6232525" algn="r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Got away with shirking 	</a:t>
            </a:r>
            <a:r>
              <a:rPr lang="en-US" altLang="en-US" dirty="0">
                <a:solidFill>
                  <a:schemeClr val="bg2"/>
                </a:solidFill>
                <a:ea typeface="ＭＳ Ｐゴシック" panose="020B0600070205080204" pitchFamily="34" charset="-128"/>
              </a:rPr>
              <a:t>100</a:t>
            </a:r>
          </a:p>
          <a:p>
            <a:pPr marL="860425" indent="-339725">
              <a:tabLst>
                <a:tab pos="2743200" algn="l"/>
                <a:tab pos="3263900" algn="l"/>
                <a:tab pos="6515100" algn="r"/>
              </a:tabLst>
            </a:pP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Yashvi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</a:t>
            </a:r>
          </a:p>
          <a:p>
            <a:pPr>
              <a:tabLst>
                <a:tab pos="2743200" algn="l"/>
                <a:tab pos="3263900" algn="l"/>
                <a:tab pos="6232525" algn="r"/>
              </a:tabLst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tabLst>
                <a:tab pos="2743200" algn="l"/>
                <a:tab pos="3263900" algn="l"/>
                <a:tab pos="6232525" algn="r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Got caught shirking 		</a:t>
            </a:r>
            <a:r>
              <a:rPr lang="en-US" altLang="en-US" dirty="0">
                <a:solidFill>
                  <a:schemeClr val="bg2"/>
                </a:solidFill>
                <a:ea typeface="ＭＳ Ｐゴシック" panose="020B0600070205080204" pitchFamily="34" charset="-128"/>
              </a:rPr>
              <a:t>0</a:t>
            </a:r>
          </a:p>
          <a:p>
            <a:pPr marL="860425" indent="-339725">
              <a:tabLst>
                <a:tab pos="2743200" algn="l"/>
                <a:tab pos="3263900" algn="l"/>
                <a:tab pos="6515100" algn="r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Emanuel	</a:t>
            </a:r>
          </a:p>
          <a:p>
            <a:pPr marL="860425" indent="-339725">
              <a:tabLst>
                <a:tab pos="2743200" algn="l"/>
                <a:tab pos="3263900" algn="l"/>
                <a:tab pos="6515100" algn="r"/>
              </a:tabLst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Class Results</a:t>
            </a:r>
          </a:p>
        </p:txBody>
      </p:sp>
    </p:spTree>
    <p:extLst>
      <p:ext uri="{BB962C8B-B14F-4D97-AF65-F5344CB8AC3E}">
        <p14:creationId xmlns:p14="http://schemas.microsoft.com/office/powerpoint/2010/main" val="2737683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250" y="1618488"/>
            <a:ext cx="6809700" cy="3112200"/>
          </a:xfrm>
        </p:spPr>
        <p:txBody>
          <a:bodyPr/>
          <a:lstStyle/>
          <a:p>
            <a:pPr>
              <a:tabLst>
                <a:tab pos="2743200" algn="l"/>
                <a:tab pos="3263900" algn="l"/>
                <a:tab pos="6232525" algn="r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Should have monitored	-100</a:t>
            </a:r>
          </a:p>
          <a:p>
            <a:pPr marL="860425" indent="-339725">
              <a:tabLst>
                <a:tab pos="2743200" algn="l"/>
                <a:tab pos="3263900" algn="l"/>
                <a:tab pos="6515100" algn="r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Cole</a:t>
            </a:r>
          </a:p>
          <a:p>
            <a:pPr lvl="1">
              <a:tabLst>
                <a:tab pos="2743200" algn="l"/>
                <a:tab pos="3263900" algn="l"/>
                <a:tab pos="6232525" algn="r"/>
              </a:tabLst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tabLst>
                <a:tab pos="2743200" algn="l"/>
                <a:tab pos="3263900" algn="l"/>
                <a:tab pos="6232525" algn="r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Lucky to have monitored 	-</a:t>
            </a:r>
            <a:r>
              <a:rPr lang="en-US" altLang="en-US" dirty="0">
                <a:solidFill>
                  <a:schemeClr val="bg2"/>
                </a:solidFill>
                <a:ea typeface="ＭＳ Ｐゴシック" panose="020B0600070205080204" pitchFamily="34" charset="-128"/>
              </a:rPr>
              <a:t>10</a:t>
            </a:r>
          </a:p>
          <a:p>
            <a:pPr marL="860425" indent="-339725">
              <a:tabLst>
                <a:tab pos="2743200" algn="l"/>
                <a:tab pos="3263900" algn="l"/>
                <a:tab pos="6515100" algn="r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Sam</a:t>
            </a:r>
          </a:p>
          <a:p>
            <a:pPr>
              <a:tabLst>
                <a:tab pos="2743200" algn="l"/>
                <a:tab pos="3263900" algn="l"/>
                <a:tab pos="6232525" algn="r"/>
              </a:tabLst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860425" indent="-339725">
              <a:tabLst>
                <a:tab pos="2743200" algn="l"/>
                <a:tab pos="3263900" algn="l"/>
                <a:tab pos="6515100" algn="r"/>
              </a:tabLst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Class Results</a:t>
            </a:r>
          </a:p>
        </p:txBody>
      </p:sp>
    </p:spTree>
    <p:extLst>
      <p:ext uri="{BB962C8B-B14F-4D97-AF65-F5344CB8AC3E}">
        <p14:creationId xmlns:p14="http://schemas.microsoft.com/office/powerpoint/2010/main" val="3032767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260725" algn="l"/>
                <a:tab pos="3825875" algn="l"/>
                <a:tab pos="4572000" algn="l"/>
                <a:tab pos="5029200" algn="l"/>
                <a:tab pos="5486400" algn="l"/>
              </a:tabLst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tabLst>
                <a:tab pos="3260725" algn="l"/>
                <a:tab pos="3825875" algn="l"/>
                <a:tab pos="4572000" algn="l"/>
                <a:tab pos="5029200" algn="l"/>
                <a:tab pos="5486400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What should managers have done given that </a:t>
            </a:r>
            <a:r>
              <a:rPr lang="en-US" altLang="en-US" b="1" i="1" dirty="0">
                <a:ea typeface="ＭＳ Ｐゴシック" panose="020B0600070205080204" pitchFamily="34" charset="-128"/>
              </a:rPr>
              <a:t>12%</a:t>
            </a:r>
            <a:r>
              <a:rPr lang="en-US" altLang="en-US" dirty="0">
                <a:ea typeface="ＭＳ Ｐゴシック" panose="020B0600070205080204" pitchFamily="34" charset="-128"/>
              </a:rPr>
              <a:t> of employees shirk?</a:t>
            </a:r>
          </a:p>
          <a:p>
            <a:pPr>
              <a:tabLst>
                <a:tab pos="3260725" algn="l"/>
                <a:tab pos="3825875" algn="l"/>
                <a:tab pos="4572000" algn="l"/>
                <a:tab pos="5029200" algn="l"/>
                <a:tab pos="5486400" algn="l"/>
              </a:tabLst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tabLst>
                <a:tab pos="3260725" algn="l"/>
                <a:tab pos="3825875" algn="l"/>
                <a:tab pos="4572000" algn="l"/>
                <a:tab pos="5029200" algn="l"/>
                <a:tab pos="5486400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What should workers have done given that they had an </a:t>
            </a:r>
            <a:r>
              <a:rPr lang="en-US" altLang="en-US" b="1" i="1" dirty="0">
                <a:ea typeface="ＭＳ Ｐゴシック" panose="020B0600070205080204" pitchFamily="34" charset="-128"/>
              </a:rPr>
              <a:t>25%</a:t>
            </a:r>
            <a:r>
              <a:rPr lang="en-US" altLang="en-US" dirty="0">
                <a:ea typeface="ＭＳ Ｐゴシック" panose="020B0600070205080204" pitchFamily="34" charset="-128"/>
              </a:rPr>
              <a:t> chance of being monitored?</a:t>
            </a: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Best Replies</a:t>
            </a:r>
          </a:p>
        </p:txBody>
      </p:sp>
    </p:spTree>
    <p:extLst>
      <p:ext uri="{BB962C8B-B14F-4D97-AF65-F5344CB8AC3E}">
        <p14:creationId xmlns:p14="http://schemas.microsoft.com/office/powerpoint/2010/main" val="227037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For managers: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Monitor:     90(0.88) -</a:t>
            </a:r>
            <a:r>
              <a:rPr lang="en-US" alt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10(0.12)	= 78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No Mon:  </a:t>
            </a:r>
            <a:r>
              <a:rPr lang="en-US" altLang="en-US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100(0.88) - 100(0.12)	= 76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is a best reply</a:t>
            </a:r>
          </a:p>
          <a:p>
            <a:pPr lvl="1">
              <a:buFont typeface="Wingdings" pitchFamily="2" charset="2"/>
              <a:buNone/>
            </a:pPr>
            <a:endParaRPr lang="en-US" altLang="en-US" sz="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For employees: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Work: 	50(0.75)     +    50(0.25)	= 50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Shirk:	  0(0.75)     +  100(0.25)	= 25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is a best reply</a:t>
            </a: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Best Replies</a:t>
            </a:r>
          </a:p>
        </p:txBody>
      </p:sp>
    </p:spTree>
    <p:extLst>
      <p:ext uri="{BB962C8B-B14F-4D97-AF65-F5344CB8AC3E}">
        <p14:creationId xmlns:p14="http://schemas.microsoft.com/office/powerpoint/2010/main" val="437876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Managers should </a:t>
            </a:r>
            <a:r>
              <a:rPr lang="en-US" altLang="en-US" b="1" dirty="0">
                <a:ea typeface="ＭＳ Ｐゴシック" panose="020B0600070205080204" pitchFamily="34" charset="-128"/>
              </a:rPr>
              <a:t>monitor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Employees should </a:t>
            </a:r>
            <a:r>
              <a:rPr lang="en-US" altLang="en-US" b="1" dirty="0">
                <a:ea typeface="ＭＳ Ｐゴシック" panose="020B0600070205080204" pitchFamily="34" charset="-128"/>
              </a:rPr>
              <a:t>work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Is this sustainable?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What would happen next time?</a:t>
            </a: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510520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Monitoring cost increases from 10 to 50</a:t>
            </a:r>
          </a:p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Monitoring decreased 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from 75% to 50%</a:t>
            </a:r>
          </a:p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Shirking increased 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from 12% to 56%</a:t>
            </a: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Monitoring Cost</a:t>
            </a:r>
          </a:p>
        </p:txBody>
      </p:sp>
    </p:spTree>
    <p:extLst>
      <p:ext uri="{BB962C8B-B14F-4D97-AF65-F5344CB8AC3E}">
        <p14:creationId xmlns:p14="http://schemas.microsoft.com/office/powerpoint/2010/main" val="3254098655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ola" id="{623AD44C-EE65-FE4C-87B1-13997D5D3EBA}" vid="{95DEBDB7-D69F-0244-98C4-0DBCB1AE07D2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LEctures</Template>
  <TotalTime>7362</TotalTime>
  <Words>244</Words>
  <Application>Microsoft Macintosh PowerPoint</Application>
  <PresentationFormat>On-screen Show (16:9)</PresentationFormat>
  <Paragraphs>95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Lora</vt:lpstr>
      <vt:lpstr>Quattrocento Sans</vt:lpstr>
      <vt:lpstr>Times New Roman</vt:lpstr>
      <vt:lpstr>Verdana</vt:lpstr>
      <vt:lpstr>Wingdings</vt:lpstr>
      <vt:lpstr>Viola template</vt:lpstr>
      <vt:lpstr>Game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Managerial Economics</dc:title>
  <dc:creator>Mike S</dc:creator>
  <cp:lastModifiedBy>Shor, Mike</cp:lastModifiedBy>
  <cp:revision>174</cp:revision>
  <dcterms:created xsi:type="dcterms:W3CDTF">2017-10-16T01:28:23Z</dcterms:created>
  <dcterms:modified xsi:type="dcterms:W3CDTF">2024-02-26T18:23:16Z</dcterms:modified>
</cp:coreProperties>
</file>