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63" r:id="rId3"/>
    <p:sldId id="434" r:id="rId4"/>
    <p:sldId id="442" r:id="rId5"/>
    <p:sldId id="435" r:id="rId6"/>
    <p:sldId id="439" r:id="rId7"/>
    <p:sldId id="436" r:id="rId8"/>
    <p:sldId id="440" r:id="rId9"/>
    <p:sldId id="441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FF3A01"/>
    <a:srgbClr val="D2FAC6"/>
    <a:srgbClr val="53F022"/>
    <a:srgbClr val="EEEEFF"/>
    <a:srgbClr val="FFEEEE"/>
    <a:srgbClr val="C5D6FF"/>
    <a:srgbClr val="A28448"/>
    <a:srgbClr val="1A1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86FEC1-F41B-40B7-A70C-D34B210500F4}">
  <a:tblStyle styleId="{9E86FEC1-F41B-40B7-A70C-D34B210500F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511"/>
    <p:restoredTop sz="94908"/>
  </p:normalViewPr>
  <p:slideViewPr>
    <p:cSldViewPr snapToGrid="0" snapToObjects="1">
      <p:cViewPr varScale="1">
        <p:scale>
          <a:sx n="148" d="100"/>
          <a:sy n="148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88652209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hape 58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3314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81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22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892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77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60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20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976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108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33DB1535-FD4F-B345-85FC-32089B761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82625"/>
            <a:ext cx="6048375" cy="3403600"/>
          </a:xfrm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4B33C5-C1BF-EA4F-8A4F-3EA70E988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A27341F1-F2F7-624C-9118-0BCB35C4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22951D-CB63-DD4C-88F5-CE73F285783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5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hape 10"/>
          <p:cNvCxnSpPr>
            <a:cxnSpLocks noChangeShapeType="1"/>
          </p:cNvCxnSpPr>
          <p:nvPr/>
        </p:nvCxnSpPr>
        <p:spPr bwMode="auto">
          <a:xfrm>
            <a:off x="-6350" y="3676650"/>
            <a:ext cx="9163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Shape 11"/>
          <p:cNvSpPr>
            <a:spLocks noChangeArrowheads="1"/>
          </p:cNvSpPr>
          <p:nvPr/>
        </p:nvSpPr>
        <p:spPr bwMode="auto">
          <a:xfrm>
            <a:off x="1117600" y="3392488"/>
            <a:ext cx="566738" cy="566737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="b"/>
          <a:lstStyle>
            <a:lvl1pPr lvl="0">
              <a:spcBef>
                <a:spcPts val="0"/>
              </a:spcBef>
              <a:buSzPct val="100000"/>
              <a:defRPr sz="3600">
                <a:latin typeface="Verdana" charset="0"/>
                <a:ea typeface="Verdana" charset="0"/>
                <a:cs typeface="Verdana" charset="0"/>
              </a:defRPr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122532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229322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4"/>
          <p:cNvCxnSpPr>
            <a:cxnSpLocks noChangeShapeType="1"/>
          </p:cNvCxnSpPr>
          <p:nvPr/>
        </p:nvCxnSpPr>
        <p:spPr bwMode="auto">
          <a:xfrm>
            <a:off x="0" y="1131888"/>
            <a:ext cx="1376363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Shape 25"/>
          <p:cNvSpPr>
            <a:spLocks noChangeArrowheads="1"/>
          </p:cNvSpPr>
          <p:nvPr/>
        </p:nvSpPr>
        <p:spPr bwMode="auto">
          <a:xfrm>
            <a:off x="817563" y="928688"/>
            <a:ext cx="406400" cy="406400"/>
          </a:xfrm>
          <a:prstGeom prst="ellipse">
            <a:avLst/>
          </a:prstGeom>
          <a:solidFill>
            <a:srgbClr val="A284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" name="Shape 28"/>
          <p:cNvCxnSpPr>
            <a:cxnSpLocks noChangeShapeType="1"/>
          </p:cNvCxnSpPr>
          <p:nvPr/>
        </p:nvCxnSpPr>
        <p:spPr bwMode="auto">
          <a:xfrm>
            <a:off x="5265738" y="1131888"/>
            <a:ext cx="3878262" cy="0"/>
          </a:xfrm>
          <a:prstGeom prst="straightConnector1">
            <a:avLst/>
          </a:prstGeom>
          <a:noFill/>
          <a:ln w="9525">
            <a:solidFill>
              <a:srgbClr val="CCCCCC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/>
          <a:lstStyle>
            <a:lvl1pPr lvl="0" rtl="0">
              <a:spcBef>
                <a:spcPts val="600"/>
              </a:spcBef>
              <a:buClr>
                <a:srgbClr val="A28448"/>
              </a:buClr>
              <a:buSzPct val="100000"/>
              <a:buFont typeface="Quattrocento Sans"/>
              <a:buChar char="◉"/>
              <a:defRPr sz="2400">
                <a:latin typeface="Arial" charset="0"/>
                <a:ea typeface="Arial" charset="0"/>
                <a:cs typeface="Arial" charset="0"/>
                <a:sym typeface="Quattrocento Sans"/>
              </a:defRPr>
            </a:lvl1pPr>
            <a:lvl2pPr lvl="1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Game Theory © Mike Shor 2021</a:t>
            </a:r>
          </a:p>
        </p:txBody>
      </p:sp>
    </p:spTree>
    <p:extLst>
      <p:ext uri="{BB962C8B-B14F-4D97-AF65-F5344CB8AC3E}">
        <p14:creationId xmlns:p14="http://schemas.microsoft.com/office/powerpoint/2010/main" val="77322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1381125" y="1616075"/>
            <a:ext cx="68103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title"/>
          </p:nvPr>
        </p:nvSpPr>
        <p:spPr bwMode="auto">
          <a:xfrm>
            <a:off x="1381125" y="936625"/>
            <a:ext cx="68103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5F72-A700-2B41-902D-0ACD7FAE97A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095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Game Theory © Mike Shor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2" r:id="rId3"/>
  </p:sldLayoutIdLst>
  <p:transition>
    <p:fade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rgbClr val="A28448"/>
        </a:buClr>
        <a:buFont typeface="Quattrocento Sans" charset="0"/>
        <a:buChar char="◉"/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Lora"/>
              <a:buNone/>
              <a:defRPr/>
            </a:pPr>
            <a:r>
              <a:rPr lang="en-US" b="1" dirty="0">
                <a:latin typeface="Arial" charset="0"/>
                <a:ea typeface="Arial" charset="0"/>
                <a:cs typeface="Arial" charset="0"/>
                <a:sym typeface="Lora"/>
              </a:rPr>
              <a:t>Game 8</a:t>
            </a:r>
            <a:endParaRPr lang="en" b="1" dirty="0">
              <a:latin typeface="Arial" charset="0"/>
              <a:ea typeface="Arial" charset="0"/>
              <a:cs typeface="Arial" charset="0"/>
              <a:sym typeface="Lora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 bwMode="auto">
          <a:xfrm>
            <a:off x="1943687" y="3702059"/>
            <a:ext cx="6939056" cy="4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lvl="1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lvl="2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lvl="3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lvl="4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lvl="5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lvl="6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lvl="7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lvl="8" algn="l" rtl="0" eaLnBrk="1" fontAlgn="base" hangingPunct="1">
              <a:spcBef>
                <a:spcPts val="0"/>
              </a:spcBef>
              <a:spcAft>
                <a:spcPct val="0"/>
              </a:spcAft>
              <a:buSzPct val="100000"/>
              <a:defRPr sz="36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pPr fontAlgn="auto">
              <a:spcAft>
                <a:spcPts val="0"/>
              </a:spcAft>
              <a:buFont typeface="Lora"/>
              <a:buNone/>
              <a:defRPr/>
            </a:pPr>
            <a:r>
              <a:rPr lang="en-US" sz="2000" b="1" kern="0" dirty="0">
                <a:solidFill>
                  <a:srgbClr val="1A172C"/>
                </a:solidFill>
                <a:sym typeface="Lora"/>
              </a:rPr>
              <a:t>Incentive Pay</a:t>
            </a:r>
            <a:endParaRPr lang="en" sz="2000" b="1" kern="0" dirty="0">
              <a:sym typeface="Lor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9264" y="3448041"/>
            <a:ext cx="449513" cy="47466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Idea:	if I work hard, I earn $150.4 K</a:t>
            </a:r>
          </a:p>
          <a:p>
            <a:pP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		(80% chance at $188 K)</a:t>
            </a:r>
          </a:p>
          <a:p>
            <a:pPr>
              <a:buFont typeface="Wingdings" pitchFamily="2" charset="2"/>
              <a:buNone/>
            </a:pPr>
            <a:r>
              <a:rPr lang="en-US" altLang="en-US" sz="300" dirty="0">
                <a:ea typeface="ＭＳ Ｐゴシック" panose="020B0600070205080204" pitchFamily="34" charset="-128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My profit = $150.4 K - $150 K = </a:t>
            </a:r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$400</a:t>
            </a:r>
          </a:p>
          <a:p>
            <a:endParaRPr lang="en-US" altLang="en-US" sz="1800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BUT: 	what if I don’t </a:t>
            </a:r>
            <a:r>
              <a:rPr lang="en-US" altLang="ja-JP" dirty="0">
                <a:ea typeface="ＭＳ Ｐゴシック" panose="020B0600070205080204" pitchFamily="34" charset="-128"/>
              </a:rPr>
              <a:t>work hard?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(60%) $188 K = $112.8 K</a:t>
            </a:r>
          </a:p>
          <a:p>
            <a:pPr>
              <a:buFont typeface="Wingdings" pitchFamily="2" charset="2"/>
              <a:buNone/>
            </a:pPr>
            <a:r>
              <a:rPr lang="en-US" altLang="en-US" sz="300" dirty="0">
                <a:ea typeface="ＭＳ Ｐゴシック" panose="020B0600070205080204" pitchFamily="34" charset="-128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My profit = $112.8 K - $100 K = </a:t>
            </a:r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$12,800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BB1C22-F46D-0D4B-B097-EB95670A4869}"/>
              </a:ext>
            </a:extLst>
          </p:cNvPr>
          <p:cNvSpPr txBox="1"/>
          <p:nvPr/>
        </p:nvSpPr>
        <p:spPr>
          <a:xfrm>
            <a:off x="3909060" y="1158504"/>
            <a:ext cx="52406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			f = 0, b = $188 K</a:t>
            </a:r>
          </a:p>
        </p:txBody>
      </p:sp>
    </p:spTree>
    <p:extLst>
      <p:ext uri="{BB962C8B-B14F-4D97-AF65-F5344CB8AC3E}">
        <p14:creationId xmlns:p14="http://schemas.microsoft.com/office/powerpoint/2010/main" val="2737683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Brendan</a:t>
            </a: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f = $0, b = $250 K	Profit = $280 K</a:t>
            </a: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High Effort</a:t>
            </a:r>
          </a:p>
        </p:txBody>
      </p:sp>
    </p:spTree>
    <p:extLst>
      <p:ext uri="{BB962C8B-B14F-4D97-AF65-F5344CB8AC3E}">
        <p14:creationId xmlns:p14="http://schemas.microsoft.com/office/powerpoint/2010/main" val="2380199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Ethan</a:t>
            </a: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f = $80 K, b = $45 K	Profit = $253 K</a:t>
            </a: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792163" algn="l"/>
                <a:tab pos="3933825" algn="l"/>
              </a:tabLst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Only one person did better!</a:t>
            </a: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792163" algn="l"/>
                <a:tab pos="3933825" algn="l"/>
              </a:tabLst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Low Effort</a:t>
            </a:r>
          </a:p>
        </p:txBody>
      </p:sp>
    </p:spTree>
    <p:extLst>
      <p:ext uri="{BB962C8B-B14F-4D97-AF65-F5344CB8AC3E}">
        <p14:creationId xmlns:p14="http://schemas.microsoft.com/office/powerpoint/2010/main" val="105215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Greatest Profit from inducing high effort:		$280K (unless using negative fixed)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Greatest Profit from inducing low effort:		$260K (</a:t>
            </a: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Using f=$100K, no bonus)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0000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One person</a:t>
            </a:r>
            <a:r>
              <a:rPr lang="en-US" altLang="en-US" sz="2400" dirty="0">
                <a:solidFill>
                  <a:srgbClr val="00009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did better than this !!!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en-US" sz="7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 we want to induce high effort?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Carefully. 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Don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’t give away the farm trying!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Profit Summary</a:t>
            </a:r>
          </a:p>
        </p:txBody>
      </p:sp>
    </p:spTree>
    <p:extLst>
      <p:ext uri="{BB962C8B-B14F-4D97-AF65-F5344CB8AC3E}">
        <p14:creationId xmlns:p14="http://schemas.microsoft.com/office/powerpoint/2010/main" val="4025320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Yucetan</a:t>
            </a:r>
            <a:r>
              <a:rPr lang="en-US" altLang="en-US" dirty="0">
                <a:ea typeface="ＭＳ Ｐゴシック" panose="020B0600070205080204" pitchFamily="34" charset="-128"/>
              </a:rPr>
              <a:t>		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	</a:t>
            </a:r>
            <a:r>
              <a:rPr lang="en-US" altLang="en-US" sz="2400" dirty="0">
                <a:ea typeface="Arial" panose="020B0604020202020204" pitchFamily="34" charset="0"/>
              </a:rPr>
              <a:t>Did entice high effort</a:t>
            </a:r>
          </a:p>
          <a:p>
            <a:pPr lvl="2"/>
            <a:r>
              <a:rPr lang="en-US" altLang="en-US" sz="2400" dirty="0">
                <a:ea typeface="Arial" panose="020B0604020202020204" pitchFamily="34" charset="0"/>
              </a:rPr>
              <a:t>		Bonus = $250 K</a:t>
            </a:r>
          </a:p>
          <a:p>
            <a:pPr lvl="1"/>
            <a:r>
              <a:rPr lang="en-US" altLang="en-US" sz="2400" dirty="0">
                <a:ea typeface="Arial" panose="020B0604020202020204" pitchFamily="34" charset="0"/>
              </a:rPr>
              <a:t>	Seriously Overspent</a:t>
            </a:r>
          </a:p>
          <a:p>
            <a:pPr lvl="2"/>
            <a:r>
              <a:rPr lang="en-US" altLang="en-US" sz="2400" dirty="0">
                <a:ea typeface="Arial" panose="020B0604020202020204" pitchFamily="34" charset="0"/>
              </a:rPr>
              <a:t>		Fixed payment = $110 K</a:t>
            </a:r>
          </a:p>
          <a:p>
            <a:pP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</a:t>
            </a: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EXPECTED PROFIT = </a:t>
            </a:r>
            <a:r>
              <a:rPr lang="en-US" altLang="en-US" b="1" dirty="0">
                <a:ea typeface="ＭＳ Ｐゴシック" panose="020B0600070205080204" pitchFamily="34" charset="-128"/>
              </a:rPr>
              <a:t>$170 K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3081338" algn="l"/>
                <a:tab pos="5711825" algn="l"/>
              </a:tabLst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Who Gave Away the Farm?</a:t>
            </a:r>
          </a:p>
        </p:txBody>
      </p:sp>
    </p:spTree>
    <p:extLst>
      <p:ext uri="{BB962C8B-B14F-4D97-AF65-F5344CB8AC3E}">
        <p14:creationId xmlns:p14="http://schemas.microsoft.com/office/powerpoint/2010/main" val="142636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Anna		</a:t>
            </a:r>
          </a:p>
          <a:p>
            <a:pPr lvl="1"/>
            <a:r>
              <a:rPr lang="en-US" altLang="en-US" dirty="0">
                <a:ea typeface="Arial" panose="020B0604020202020204" pitchFamily="34" charset="0"/>
              </a:rPr>
              <a:t>	</a:t>
            </a:r>
            <a:r>
              <a:rPr lang="en-US" altLang="en-US" sz="2400" dirty="0">
                <a:ea typeface="Arial" panose="020B0604020202020204" pitchFamily="34" charset="0"/>
              </a:rPr>
              <a:t>Did not entice high effort</a:t>
            </a:r>
          </a:p>
          <a:p>
            <a:pPr lvl="2"/>
            <a:r>
              <a:rPr lang="en-US" altLang="en-US" sz="2400" dirty="0">
                <a:ea typeface="Arial" panose="020B0604020202020204" pitchFamily="34" charset="0"/>
              </a:rPr>
              <a:t>		Bonus = $0 K</a:t>
            </a:r>
          </a:p>
          <a:p>
            <a:pPr lvl="1"/>
            <a:r>
              <a:rPr lang="en-US" altLang="en-US" sz="2400" dirty="0">
                <a:ea typeface="Arial" panose="020B0604020202020204" pitchFamily="34" charset="0"/>
              </a:rPr>
              <a:t>	Seriously Overspent</a:t>
            </a:r>
          </a:p>
          <a:p>
            <a:pPr lvl="2"/>
            <a:r>
              <a:rPr lang="en-US" altLang="en-US" sz="2400" dirty="0">
                <a:ea typeface="Arial" panose="020B0604020202020204" pitchFamily="34" charset="0"/>
              </a:rPr>
              <a:t>		Fixed payment = $300 K</a:t>
            </a:r>
          </a:p>
          <a:p>
            <a:pPr>
              <a:buFont typeface="Wingdings" pitchFamily="2" charset="2"/>
              <a:buNone/>
            </a:pPr>
            <a:r>
              <a:rPr lang="en-US" altLang="en-US" sz="2000" dirty="0">
                <a:ea typeface="ＭＳ Ｐゴシック" panose="020B0600070205080204" pitchFamily="34" charset="-128"/>
              </a:rPr>
              <a:t>	</a:t>
            </a:r>
            <a:r>
              <a:rPr lang="en-US" altLang="en-US" dirty="0">
                <a:ea typeface="ＭＳ Ｐゴシック" panose="020B0600070205080204" pitchFamily="34" charset="-128"/>
              </a:rPr>
              <a:t>	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EXPECTED PROFIT = </a:t>
            </a:r>
            <a:r>
              <a:rPr lang="en-US" altLang="en-US" b="1" dirty="0">
                <a:ea typeface="ＭＳ Ｐゴシック" panose="020B0600070205080204" pitchFamily="34" charset="-128"/>
              </a:rPr>
              <a:t>$60 K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3081338" algn="l"/>
                <a:tab pos="5711825" algn="l"/>
              </a:tabLst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Who Gave Away the Farm?</a:t>
            </a:r>
          </a:p>
        </p:txBody>
      </p:sp>
    </p:spTree>
    <p:extLst>
      <p:ext uri="{BB962C8B-B14F-4D97-AF65-F5344CB8AC3E}">
        <p14:creationId xmlns:p14="http://schemas.microsoft.com/office/powerpoint/2010/main" val="3252506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endParaRPr lang="en-US" altLang="en-US" dirty="0">
              <a:ea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 f + (0.6) b  &lt; 100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			 f + (0.8) b &lt; 150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Seven people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Who Did Not Entice Participation?</a:t>
            </a:r>
          </a:p>
        </p:txBody>
      </p:sp>
    </p:spTree>
    <p:extLst>
      <p:ext uri="{BB962C8B-B14F-4D97-AF65-F5344CB8AC3E}">
        <p14:creationId xmlns:p14="http://schemas.microsoft.com/office/powerpoint/2010/main" val="2837672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F1D44A31-C947-C042-B451-A7C9E474D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1250" y="1618488"/>
            <a:ext cx="6809700" cy="31122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Preston		</a:t>
            </a:r>
          </a:p>
          <a:p>
            <a:pPr lvl="1">
              <a:tabLst>
                <a:tab pos="450850" algn="l"/>
                <a:tab pos="1422400" algn="l"/>
                <a:tab pos="1822450" algn="l"/>
              </a:tabLst>
            </a:pPr>
            <a:r>
              <a:rPr lang="en-US" altLang="en-US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Bonus	=	$100,000</a:t>
            </a:r>
          </a:p>
          <a:p>
            <a:pPr lvl="1">
              <a:tabLst>
                <a:tab pos="450850" algn="l"/>
                <a:tab pos="1422400" algn="l"/>
                <a:tab pos="1822450" algn="l"/>
              </a:tabLst>
            </a:pPr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	Fixed	=	$350,000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firm was VERY HAPPY 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take this project (at low effort)</a:t>
            </a:r>
          </a:p>
          <a:p>
            <a:pPr lvl="1">
              <a:tabLst>
                <a:tab pos="6397625" algn="r"/>
              </a:tabLst>
            </a:pPr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Resulting profit for subcontractor: 	   $310 K</a:t>
            </a:r>
          </a:p>
          <a:p>
            <a:pPr lvl="1">
              <a:tabLst>
                <a:tab pos="6397625" algn="r"/>
              </a:tabLst>
            </a:pPr>
            <a:r>
              <a:rPr lang="en-US" altLang="en-US" sz="2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Resulting profit for you:          	- $  50 K</a:t>
            </a:r>
            <a:endParaRPr lang="en-US" altLang="en-US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9CB69971-215F-D34C-A982-9EE56C2B2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21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rgbClr val="040F76"/>
              </a:buClr>
              <a:buSzPct val="70000"/>
              <a:buFont typeface="Wingdings" pitchFamily="2" charset="2"/>
              <a:buChar char="q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0F76"/>
              </a:buClr>
              <a:buSzPct val="75000"/>
              <a:buFont typeface="Wingdings" pitchFamily="2" charset="2"/>
              <a:buChar char="n"/>
              <a:defRPr sz="15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75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fld id="{7541D233-43D2-A340-8625-11FBDBEE1A16}" type="slidenum">
              <a:rPr lang="en-US" altLang="en-US" sz="75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75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1130ED8E-8C0C-ED41-860A-16BBEC9C6167}"/>
              </a:ext>
            </a:extLst>
          </p:cNvPr>
          <p:cNvSpPr txBox="1">
            <a:spLocks/>
          </p:cNvSpPr>
          <p:nvPr/>
        </p:nvSpPr>
        <p:spPr bwMode="auto">
          <a:xfrm>
            <a:off x="1381125" y="922338"/>
            <a:ext cx="38782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Arial" charset="0"/>
              </a:defRPr>
            </a:lvl9pPr>
          </a:lstStyle>
          <a:p>
            <a:r>
              <a:rPr lang="en-US" sz="2000" b="1" kern="0" dirty="0">
                <a:latin typeface="Verdana" charset="0"/>
                <a:ea typeface="Verdana" charset="0"/>
                <a:cs typeface="Verdana" charset="0"/>
              </a:rPr>
              <a:t>Who Gave Away the Farm? And the Animals? And the Barn…</a:t>
            </a:r>
          </a:p>
        </p:txBody>
      </p:sp>
    </p:spTree>
    <p:extLst>
      <p:ext uri="{BB962C8B-B14F-4D97-AF65-F5344CB8AC3E}">
        <p14:creationId xmlns:p14="http://schemas.microsoft.com/office/powerpoint/2010/main" val="3635390324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ola" id="{623AD44C-EE65-FE4C-87B1-13997D5D3EBA}" vid="{95DEBDB7-D69F-0244-98C4-0DBCB1AE07D2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LEctures</Template>
  <TotalTime>7369</TotalTime>
  <Words>408</Words>
  <Application>Microsoft Macintosh PowerPoint</Application>
  <PresentationFormat>On-screen Show (16:9)</PresentationFormat>
  <Paragraphs>87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Lora</vt:lpstr>
      <vt:lpstr>Quattrocento Sans</vt:lpstr>
      <vt:lpstr>Verdana</vt:lpstr>
      <vt:lpstr>Wingdings</vt:lpstr>
      <vt:lpstr>Viola template</vt:lpstr>
      <vt:lpstr>Game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</dc:title>
  <dc:creator>Mike S</dc:creator>
  <cp:lastModifiedBy>Shor, Mike</cp:lastModifiedBy>
  <cp:revision>196</cp:revision>
  <dcterms:created xsi:type="dcterms:W3CDTF">2017-10-16T01:28:23Z</dcterms:created>
  <dcterms:modified xsi:type="dcterms:W3CDTF">2024-04-03T20:25:35Z</dcterms:modified>
</cp:coreProperties>
</file>