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Lst>
  <p:notesMasterIdLst>
    <p:notesMasterId r:id="rId53"/>
  </p:notesMasterIdLst>
  <p:handoutMasterIdLst>
    <p:handoutMasterId r:id="rId54"/>
  </p:handoutMasterIdLst>
  <p:sldIdLst>
    <p:sldId id="256" r:id="rId2"/>
    <p:sldId id="260" r:id="rId3"/>
    <p:sldId id="306" r:id="rId4"/>
    <p:sldId id="307" r:id="rId5"/>
    <p:sldId id="308" r:id="rId6"/>
    <p:sldId id="309" r:id="rId7"/>
    <p:sldId id="310" r:id="rId8"/>
    <p:sldId id="311" r:id="rId9"/>
    <p:sldId id="313" r:id="rId10"/>
    <p:sldId id="314" r:id="rId11"/>
    <p:sldId id="286" r:id="rId12"/>
    <p:sldId id="315" r:id="rId13"/>
    <p:sldId id="316" r:id="rId14"/>
    <p:sldId id="323" r:id="rId15"/>
    <p:sldId id="317" r:id="rId16"/>
    <p:sldId id="318" r:id="rId17"/>
    <p:sldId id="319" r:id="rId18"/>
    <p:sldId id="321" r:id="rId19"/>
    <p:sldId id="322" r:id="rId20"/>
    <p:sldId id="324" r:id="rId21"/>
    <p:sldId id="285" r:id="rId22"/>
    <p:sldId id="325" r:id="rId23"/>
    <p:sldId id="326" r:id="rId24"/>
    <p:sldId id="327" r:id="rId25"/>
    <p:sldId id="367" r:id="rId26"/>
    <p:sldId id="366" r:id="rId27"/>
    <p:sldId id="368" r:id="rId28"/>
    <p:sldId id="369" r:id="rId29"/>
    <p:sldId id="370" r:id="rId30"/>
    <p:sldId id="371" r:id="rId31"/>
    <p:sldId id="372" r:id="rId32"/>
    <p:sldId id="373" r:id="rId33"/>
    <p:sldId id="338" r:id="rId34"/>
    <p:sldId id="265" r:id="rId35"/>
    <p:sldId id="374" r:id="rId36"/>
    <p:sldId id="375" r:id="rId37"/>
    <p:sldId id="344" r:id="rId38"/>
    <p:sldId id="376" r:id="rId39"/>
    <p:sldId id="377" r:id="rId40"/>
    <p:sldId id="378" r:id="rId41"/>
    <p:sldId id="339" r:id="rId42"/>
    <p:sldId id="379" r:id="rId43"/>
    <p:sldId id="380" r:id="rId44"/>
    <p:sldId id="381" r:id="rId45"/>
    <p:sldId id="382" r:id="rId46"/>
    <p:sldId id="384" r:id="rId47"/>
    <p:sldId id="385" r:id="rId48"/>
    <p:sldId id="386" r:id="rId49"/>
    <p:sldId id="387" r:id="rId50"/>
    <p:sldId id="389" r:id="rId51"/>
    <p:sldId id="390" r:id="rId52"/>
  </p:sldIdLst>
  <p:sldSz cx="9144000" cy="5143500" type="screen16x9"/>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1pPr>
    <a:lvl2pPr marL="4572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2pPr>
    <a:lvl3pPr marL="9144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3pPr>
    <a:lvl4pPr marL="13716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4pPr>
    <a:lvl5pPr marL="18288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5pPr>
    <a:lvl6pPr marL="2286000" algn="l" defTabSz="914400" rtl="0" eaLnBrk="1" latinLnBrk="0" hangingPunct="1">
      <a:defRPr sz="1400" kern="1200">
        <a:solidFill>
          <a:srgbClr val="000000"/>
        </a:solidFill>
        <a:latin typeface="Arial" charset="0"/>
        <a:ea typeface="Arial" charset="0"/>
        <a:cs typeface="Arial" charset="0"/>
        <a:sym typeface="Arial" charset="0"/>
      </a:defRPr>
    </a:lvl6pPr>
    <a:lvl7pPr marL="2743200" algn="l" defTabSz="914400" rtl="0" eaLnBrk="1" latinLnBrk="0" hangingPunct="1">
      <a:defRPr sz="1400" kern="1200">
        <a:solidFill>
          <a:srgbClr val="000000"/>
        </a:solidFill>
        <a:latin typeface="Arial" charset="0"/>
        <a:ea typeface="Arial" charset="0"/>
        <a:cs typeface="Arial" charset="0"/>
        <a:sym typeface="Arial" charset="0"/>
      </a:defRPr>
    </a:lvl7pPr>
    <a:lvl8pPr marL="3200400" algn="l" defTabSz="914400" rtl="0" eaLnBrk="1" latinLnBrk="0" hangingPunct="1">
      <a:defRPr sz="1400" kern="1200">
        <a:solidFill>
          <a:srgbClr val="000000"/>
        </a:solidFill>
        <a:latin typeface="Arial" charset="0"/>
        <a:ea typeface="Arial" charset="0"/>
        <a:cs typeface="Arial" charset="0"/>
        <a:sym typeface="Arial" charset="0"/>
      </a:defRPr>
    </a:lvl8pPr>
    <a:lvl9pPr marL="3657600" algn="l" defTabSz="914400" rtl="0" eaLnBrk="1" latinLnBrk="0" hangingPunct="1">
      <a:defRPr sz="1400" kern="1200">
        <a:solidFill>
          <a:srgbClr val="000000"/>
        </a:solidFill>
        <a:latin typeface="Arial" charset="0"/>
        <a:ea typeface="Arial" charset="0"/>
        <a:cs typeface="Arial" charset="0"/>
        <a:sym typeface="Arial"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8448"/>
    <a:srgbClr val="1A172C"/>
    <a:srgbClr val="53F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6FEC1-F41B-40B7-A70C-D34B210500F4}">
  <a:tblStyle styleId="{9E86FEC1-F41B-40B7-A70C-D34B210500F4}"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96"/>
    <p:restoredTop sz="94767"/>
  </p:normalViewPr>
  <p:slideViewPr>
    <p:cSldViewPr snapToGrid="0" snapToObjects="1">
      <p:cViewPr varScale="1">
        <p:scale>
          <a:sx n="149" d="100"/>
          <a:sy n="149" d="100"/>
        </p:scale>
        <p:origin x="200"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E1C22D-5A3C-334B-92E8-B8127EBD600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E1957A-D6C9-5243-885E-5A5D2627DAA9}"/>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782D33F7-EAEA-B244-BCAD-4F3BFB61A4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28A5E-BF4E-CD47-AC15-556116C1A1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3F4737-2796-1348-829B-3C321893511B}" type="slidenum">
              <a:rPr lang="en-US" smtClean="0"/>
              <a:t>‹#›</a:t>
            </a:fld>
            <a:endParaRPr lang="en-US"/>
          </a:p>
        </p:txBody>
      </p:sp>
    </p:spTree>
    <p:extLst>
      <p:ext uri="{BB962C8B-B14F-4D97-AF65-F5344CB8AC3E}">
        <p14:creationId xmlns:p14="http://schemas.microsoft.com/office/powerpoint/2010/main" val="307250389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hape 3"/>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pPr lvl="0"/>
            <a:endParaRPr noProof="0"/>
          </a:p>
        </p:txBody>
      </p:sp>
    </p:spTree>
    <p:extLst>
      <p:ext uri="{BB962C8B-B14F-4D97-AF65-F5344CB8AC3E}">
        <p14:creationId xmlns:p14="http://schemas.microsoft.com/office/powerpoint/2010/main" val="188652209"/>
      </p:ext>
    </p:extLst>
  </p:cSld>
  <p:clrMap bg1="lt1" tx1="dk1" bg2="dk2" tx2="lt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mn-lt"/>
        <a:ea typeface="+mn-ea"/>
        <a:cs typeface="+mn-cs"/>
      </a:defRPr>
    </a:lvl1pPr>
    <a:lvl2pPr marL="742950" indent="-285750" algn="l" rtl="0" fontAlgn="base">
      <a:spcBef>
        <a:spcPct val="30000"/>
      </a:spcBef>
      <a:spcAft>
        <a:spcPct val="0"/>
      </a:spcAft>
      <a:defRPr sz="1200" kern="1200">
        <a:solidFill>
          <a:schemeClr val="tx1"/>
        </a:solidFill>
        <a:latin typeface="+mn-lt"/>
        <a:ea typeface="+mn-ea"/>
        <a:cs typeface="+mn-cs"/>
      </a:defRPr>
    </a:lvl2pPr>
    <a:lvl3pPr marL="1143000" indent="-228600" algn="l" rtl="0" fontAlgn="base">
      <a:spcBef>
        <a:spcPct val="30000"/>
      </a:spcBef>
      <a:spcAft>
        <a:spcPct val="0"/>
      </a:spcAft>
      <a:defRPr sz="1200" kern="1200">
        <a:solidFill>
          <a:schemeClr val="tx1"/>
        </a:solidFill>
        <a:latin typeface="+mn-lt"/>
        <a:ea typeface="+mn-ea"/>
        <a:cs typeface="+mn-cs"/>
      </a:defRPr>
    </a:lvl3pPr>
    <a:lvl4pPr marL="1600200" indent="-228600" algn="l" rtl="0" fontAlgn="base">
      <a:spcBef>
        <a:spcPct val="30000"/>
      </a:spcBef>
      <a:spcAft>
        <a:spcPct val="0"/>
      </a:spcAft>
      <a:defRPr sz="1200" kern="1200">
        <a:solidFill>
          <a:schemeClr val="tx1"/>
        </a:solidFill>
        <a:latin typeface="+mn-lt"/>
        <a:ea typeface="+mn-ea"/>
        <a:cs typeface="+mn-cs"/>
      </a:defRPr>
    </a:lvl4pPr>
    <a:lvl5pPr marL="2057400" indent="-2286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58"/>
          <p:cNvSpPr>
            <a:spLocks noGrp="1" noRot="1" noChangeAspect="1" noTextEdit="1"/>
          </p:cNvSpPr>
          <p:nvPr>
            <p:ph type="sldImg" idx="2"/>
          </p:nvPr>
        </p:nvSpPr>
        <p:spPr>
          <a:noFill/>
          <a:ln>
            <a:headEnd/>
            <a:tailEnd/>
          </a:ln>
        </p:spPr>
      </p:sp>
      <p:sp>
        <p:nvSpPr>
          <p:cNvPr id="13314" name="Shape 5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99181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94765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207463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19366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550312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14235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92248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478985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86057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47035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47380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434733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22657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80908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60751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634395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74207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200487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cxnSp>
        <p:nvCxnSpPr>
          <p:cNvPr id="3" name="Shape 10"/>
          <p:cNvCxnSpPr>
            <a:cxnSpLocks noChangeShapeType="1"/>
          </p:cNvCxnSpPr>
          <p:nvPr/>
        </p:nvCxnSpPr>
        <p:spPr bwMode="auto">
          <a:xfrm>
            <a:off x="-6350" y="3676650"/>
            <a:ext cx="9163050" cy="0"/>
          </a:xfrm>
          <a:prstGeom prst="straightConnector1">
            <a:avLst/>
          </a:prstGeom>
          <a:noFill/>
          <a:ln w="9525">
            <a:solidFill>
              <a:srgbClr val="000000"/>
            </a:solidFill>
            <a:round/>
            <a:headEnd type="none" w="lg" len="lg"/>
            <a:tailEnd type="none" w="lg" len="lg"/>
          </a:ln>
          <a:extLst>
            <a:ext uri="{909E8E84-426E-40DD-AFC4-6F175D3DCCD1}">
              <a14:hiddenFill xmlns:a14="http://schemas.microsoft.com/office/drawing/2010/main">
                <a:noFill/>
              </a14:hiddenFill>
            </a:ext>
          </a:extLst>
        </p:spPr>
      </p:cxnSp>
      <p:sp>
        <p:nvSpPr>
          <p:cNvPr id="4" name="Shape 11"/>
          <p:cNvSpPr>
            <a:spLocks noChangeArrowheads="1"/>
          </p:cNvSpPr>
          <p:nvPr/>
        </p:nvSpPr>
        <p:spPr bwMode="auto">
          <a:xfrm>
            <a:off x="1117600" y="3392488"/>
            <a:ext cx="566738" cy="566737"/>
          </a:xfrm>
          <a:prstGeom prst="ellipse">
            <a:avLst/>
          </a:prstGeom>
          <a:solidFill>
            <a:srgbClr val="A2844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sp>
        <p:nvSpPr>
          <p:cNvPr id="9" name="Shape 9"/>
          <p:cNvSpPr txBox="1">
            <a:spLocks noGrp="1"/>
          </p:cNvSpPr>
          <p:nvPr>
            <p:ph type="ctrTitle"/>
          </p:nvPr>
        </p:nvSpPr>
        <p:spPr>
          <a:xfrm>
            <a:off x="996630" y="2003888"/>
            <a:ext cx="4523700" cy="1159800"/>
          </a:xfrm>
          <a:prstGeom prst="rect">
            <a:avLst/>
          </a:prstGeom>
        </p:spPr>
        <p:txBody>
          <a:bodyPr anchor="b"/>
          <a:lstStyle>
            <a:lvl1pPr lvl="0">
              <a:spcBef>
                <a:spcPts val="0"/>
              </a:spcBef>
              <a:buSzPct val="100000"/>
              <a:defRPr sz="3600">
                <a:latin typeface="Verdana" charset="0"/>
                <a:ea typeface="Verdana" charset="0"/>
                <a:cs typeface="Verdana" charset="0"/>
              </a:defRPr>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r>
              <a:rPr lang="en-US" dirty="0"/>
              <a:t>Click to edit Master title style</a:t>
            </a:r>
            <a:endParaRPr dirty="0"/>
          </a:p>
        </p:txBody>
      </p:sp>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5" name="Footer Placeholder 4"/>
          <p:cNvSpPr>
            <a:spLocks noGrp="1"/>
          </p:cNvSpPr>
          <p:nvPr>
            <p:ph type="ftr" sz="quarter" idx="11"/>
          </p:nvPr>
        </p:nvSpPr>
        <p:spPr/>
        <p:txBody>
          <a:bodyPr/>
          <a:lstStyle>
            <a:lvl1pPr>
              <a:defRPr sz="900"/>
            </a:lvl1pPr>
          </a:lstStyle>
          <a:p>
            <a:r>
              <a:rPr lang="en-US"/>
              <a:t>Game Theory © Mike Shor 2024</a:t>
            </a:r>
            <a:endParaRPr lang="en-US" dirty="0"/>
          </a:p>
        </p:txBody>
      </p:sp>
    </p:spTree>
    <p:extLst>
      <p:ext uri="{BB962C8B-B14F-4D97-AF65-F5344CB8AC3E}">
        <p14:creationId xmlns:p14="http://schemas.microsoft.com/office/powerpoint/2010/main" val="122532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cxnSp>
        <p:nvCxnSpPr>
          <p:cNvPr id="4" name="Shape 14"/>
          <p:cNvCxnSpPr>
            <a:cxnSpLocks noChangeShapeType="1"/>
          </p:cNvCxnSpPr>
          <p:nvPr/>
        </p:nvCxnSpPr>
        <p:spPr bwMode="auto">
          <a:xfrm>
            <a:off x="-6350" y="2571750"/>
            <a:ext cx="1984375"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5" name="Shape 15"/>
          <p:cNvSpPr>
            <a:spLocks noChangeArrowheads="1"/>
          </p:cNvSpPr>
          <p:nvPr/>
        </p:nvSpPr>
        <p:spPr bwMode="auto">
          <a:xfrm>
            <a:off x="1117600" y="2287588"/>
            <a:ext cx="566738" cy="568325"/>
          </a:xfrm>
          <a:prstGeom prst="ellipse">
            <a:avLst/>
          </a:prstGeom>
          <a:solidFill>
            <a:srgbClr val="A2844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cxnSp>
        <p:nvCxnSpPr>
          <p:cNvPr id="6" name="Shape 17"/>
          <p:cNvCxnSpPr>
            <a:cxnSpLocks noChangeShapeType="1"/>
          </p:cNvCxnSpPr>
          <p:nvPr/>
        </p:nvCxnSpPr>
        <p:spPr bwMode="auto">
          <a:xfrm>
            <a:off x="5899150" y="2571750"/>
            <a:ext cx="325120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13" name="Shape 13"/>
          <p:cNvSpPr txBox="1">
            <a:spLocks noGrp="1"/>
          </p:cNvSpPr>
          <p:nvPr>
            <p:ph type="subTitle" idx="1"/>
          </p:nvPr>
        </p:nvSpPr>
        <p:spPr>
          <a:xfrm>
            <a:off x="2022300" y="2815923"/>
            <a:ext cx="5591400" cy="784800"/>
          </a:xfrm>
          <a:prstGeom prst="rect">
            <a:avLst/>
          </a:prstGeom>
        </p:spPr>
        <p:txBody>
          <a:bodyPr/>
          <a:lstStyle>
            <a:lvl1pPr lvl="0" rtl="0">
              <a:spcBef>
                <a:spcPts val="0"/>
              </a:spcBef>
              <a:buClr>
                <a:srgbClr val="000000"/>
              </a:buClr>
              <a:buSzPct val="100000"/>
              <a:buNone/>
              <a:defRPr sz="1400">
                <a:highlight>
                  <a:srgbClr val="FFCD00"/>
                </a:highlight>
              </a:defRPr>
            </a:lvl1pPr>
            <a:lvl2pPr lvl="1" rtl="0">
              <a:spcBef>
                <a:spcPts val="0"/>
              </a:spcBef>
              <a:buClr>
                <a:schemeClr val="dk2"/>
              </a:buClr>
              <a:buSzPct val="100000"/>
              <a:buNone/>
              <a:defRPr sz="1400">
                <a:solidFill>
                  <a:schemeClr val="dk2"/>
                </a:solidFill>
                <a:highlight>
                  <a:srgbClr val="FFCD00"/>
                </a:highlight>
              </a:defRPr>
            </a:lvl2pPr>
            <a:lvl3pPr lvl="2" rtl="0">
              <a:spcBef>
                <a:spcPts val="0"/>
              </a:spcBef>
              <a:buClr>
                <a:schemeClr val="dk2"/>
              </a:buClr>
              <a:buSzPct val="100000"/>
              <a:buNone/>
              <a:defRPr sz="1400">
                <a:solidFill>
                  <a:schemeClr val="dk2"/>
                </a:solidFill>
                <a:highlight>
                  <a:srgbClr val="FFCD00"/>
                </a:highlight>
              </a:defRPr>
            </a:lvl3pPr>
            <a:lvl4pPr lvl="3" rtl="0">
              <a:spcBef>
                <a:spcPts val="0"/>
              </a:spcBef>
              <a:buClr>
                <a:schemeClr val="dk2"/>
              </a:buClr>
              <a:buSzPct val="100000"/>
              <a:buNone/>
              <a:defRPr sz="1400">
                <a:solidFill>
                  <a:schemeClr val="dk2"/>
                </a:solidFill>
                <a:highlight>
                  <a:srgbClr val="FFCD00"/>
                </a:highlight>
              </a:defRPr>
            </a:lvl4pPr>
            <a:lvl5pPr lvl="4" rtl="0">
              <a:spcBef>
                <a:spcPts val="0"/>
              </a:spcBef>
              <a:buClr>
                <a:schemeClr val="dk2"/>
              </a:buClr>
              <a:buSzPct val="100000"/>
              <a:buNone/>
              <a:defRPr sz="1400">
                <a:solidFill>
                  <a:schemeClr val="dk2"/>
                </a:solidFill>
                <a:highlight>
                  <a:srgbClr val="FFCD00"/>
                </a:highlight>
              </a:defRPr>
            </a:lvl5pPr>
            <a:lvl6pPr lvl="5" rtl="0">
              <a:spcBef>
                <a:spcPts val="0"/>
              </a:spcBef>
              <a:buClr>
                <a:schemeClr val="dk2"/>
              </a:buClr>
              <a:buSzPct val="100000"/>
              <a:buNone/>
              <a:defRPr sz="1400">
                <a:solidFill>
                  <a:schemeClr val="dk2"/>
                </a:solidFill>
                <a:highlight>
                  <a:srgbClr val="FFCD00"/>
                </a:highlight>
              </a:defRPr>
            </a:lvl6pPr>
            <a:lvl7pPr lvl="6" rtl="0">
              <a:spcBef>
                <a:spcPts val="0"/>
              </a:spcBef>
              <a:buClr>
                <a:schemeClr val="dk2"/>
              </a:buClr>
              <a:buSzPct val="100000"/>
              <a:buNone/>
              <a:defRPr sz="1400">
                <a:solidFill>
                  <a:schemeClr val="dk2"/>
                </a:solidFill>
                <a:highlight>
                  <a:srgbClr val="FFCD00"/>
                </a:highlight>
              </a:defRPr>
            </a:lvl7pPr>
            <a:lvl8pPr lvl="7" rtl="0">
              <a:spcBef>
                <a:spcPts val="0"/>
              </a:spcBef>
              <a:buClr>
                <a:schemeClr val="dk2"/>
              </a:buClr>
              <a:buSzPct val="100000"/>
              <a:buNone/>
              <a:defRPr sz="1400">
                <a:solidFill>
                  <a:schemeClr val="dk2"/>
                </a:solidFill>
                <a:highlight>
                  <a:srgbClr val="FFCD00"/>
                </a:highlight>
              </a:defRPr>
            </a:lvl8pPr>
            <a:lvl9pPr lvl="8" rtl="0">
              <a:spcBef>
                <a:spcPts val="0"/>
              </a:spcBef>
              <a:buClr>
                <a:schemeClr val="dk2"/>
              </a:buClr>
              <a:buSzPct val="100000"/>
              <a:buNone/>
              <a:defRPr sz="1400">
                <a:solidFill>
                  <a:schemeClr val="dk2"/>
                </a:solidFill>
                <a:highlight>
                  <a:srgbClr val="FFCD00"/>
                </a:highlight>
              </a:defRPr>
            </a:lvl9pPr>
          </a:lstStyle>
          <a:p>
            <a:r>
              <a:rPr lang="en-US" dirty="0"/>
              <a:t>Click to edit Master subtitle style</a:t>
            </a:r>
            <a:endParaRPr dirty="0"/>
          </a:p>
        </p:txBody>
      </p:sp>
      <p:sp>
        <p:nvSpPr>
          <p:cNvPr id="16" name="Shape 16"/>
          <p:cNvSpPr txBox="1">
            <a:spLocks noGrp="1"/>
          </p:cNvSpPr>
          <p:nvPr>
            <p:ph type="ctrTitle"/>
          </p:nvPr>
        </p:nvSpPr>
        <p:spPr>
          <a:xfrm>
            <a:off x="2022225" y="1693523"/>
            <a:ext cx="3787800" cy="1159800"/>
          </a:xfrm>
          <a:prstGeom prst="rect">
            <a:avLst/>
          </a:prstGeom>
        </p:spPr>
        <p:txBody>
          <a:bodyPr anchor="b"/>
          <a:lstStyle>
            <a:lvl1pPr lvl="0" rtl="0">
              <a:spcBef>
                <a:spcPts val="0"/>
              </a:spcBef>
              <a:buSzPct val="100000"/>
              <a:defRPr sz="3000">
                <a:latin typeface="Verdana" charset="0"/>
                <a:ea typeface="Verdana" charset="0"/>
                <a:cs typeface="Verdana" charset="0"/>
              </a:defRPr>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a:r>
              <a:rPr lang="en-US" dirty="0"/>
              <a:t>Click to edit Master title style</a:t>
            </a:r>
            <a:endParaRPr dirty="0"/>
          </a:p>
        </p:txBody>
      </p:sp>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3" name="Footer Placeholder 2"/>
          <p:cNvSpPr>
            <a:spLocks noGrp="1"/>
          </p:cNvSpPr>
          <p:nvPr>
            <p:ph type="ftr" sz="quarter" idx="11"/>
          </p:nvPr>
        </p:nvSpPr>
        <p:spPr/>
        <p:txBody>
          <a:bodyPr/>
          <a:lstStyle>
            <a:lvl1pPr>
              <a:defRPr/>
            </a:lvl1pPr>
          </a:lstStyle>
          <a:p>
            <a:r>
              <a:rPr lang="en-US"/>
              <a:t>Game Theory © Mike Shor 2024</a:t>
            </a:r>
            <a:endParaRPr lang="en-US" dirty="0"/>
          </a:p>
        </p:txBody>
      </p:sp>
    </p:spTree>
    <p:extLst>
      <p:ext uri="{BB962C8B-B14F-4D97-AF65-F5344CB8AC3E}">
        <p14:creationId xmlns:p14="http://schemas.microsoft.com/office/powerpoint/2010/main" val="1894366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8"/>
        <p:cNvGrpSpPr/>
        <p:nvPr/>
      </p:nvGrpSpPr>
      <p:grpSpPr>
        <a:xfrm>
          <a:off x="0" y="0"/>
          <a:ext cx="0" cy="0"/>
          <a:chOff x="0" y="0"/>
          <a:chExt cx="0" cy="0"/>
        </a:xfrm>
      </p:grpSpPr>
      <p:cxnSp>
        <p:nvCxnSpPr>
          <p:cNvPr id="3" name="Shape 20"/>
          <p:cNvCxnSpPr>
            <a:cxnSpLocks noChangeShapeType="1"/>
          </p:cNvCxnSpPr>
          <p:nvPr/>
        </p:nvCxnSpPr>
        <p:spPr bwMode="auto">
          <a:xfrm>
            <a:off x="4584700" y="3676650"/>
            <a:ext cx="0" cy="1481138"/>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4" name="Shape 21"/>
          <p:cNvSpPr>
            <a:spLocks noChangeArrowheads="1"/>
          </p:cNvSpPr>
          <p:nvPr/>
        </p:nvSpPr>
        <p:spPr bwMode="auto">
          <a:xfrm>
            <a:off x="4287838" y="3392488"/>
            <a:ext cx="568325" cy="566737"/>
          </a:xfrm>
          <a:prstGeom prst="ellipse">
            <a:avLst/>
          </a:prstGeom>
          <a:solidFill>
            <a:srgbClr val="A2844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sp>
        <p:nvSpPr>
          <p:cNvPr id="5" name="Shape 22"/>
          <p:cNvSpPr txBox="1">
            <a:spLocks noChangeArrowheads="1"/>
          </p:cNvSpPr>
          <p:nvPr/>
        </p:nvSpPr>
        <p:spPr bwMode="auto">
          <a:xfrm>
            <a:off x="3594100" y="3413125"/>
            <a:ext cx="1955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en-US" altLang="en-US" sz="3600" b="1">
                <a:latin typeface="Lora" charset="0"/>
                <a:ea typeface="Lora" charset="0"/>
                <a:cs typeface="Lora" charset="0"/>
                <a:sym typeface="Lora" charset="0"/>
              </a:rPr>
              <a:t>“</a:t>
            </a:r>
          </a:p>
        </p:txBody>
      </p:sp>
      <p:sp>
        <p:nvSpPr>
          <p:cNvPr id="19" name="Shape 19"/>
          <p:cNvSpPr txBox="1">
            <a:spLocks noGrp="1"/>
          </p:cNvSpPr>
          <p:nvPr>
            <p:ph type="body" idx="1"/>
          </p:nvPr>
        </p:nvSpPr>
        <p:spPr>
          <a:xfrm>
            <a:off x="2105050" y="2238000"/>
            <a:ext cx="4933800" cy="819900"/>
          </a:xfrm>
          <a:prstGeom prst="rect">
            <a:avLst/>
          </a:prstGeom>
        </p:spPr>
        <p:txBody>
          <a:bodyPr anchor="b"/>
          <a:lstStyle>
            <a:lvl1pPr lvl="0" algn="ctr" rtl="0">
              <a:spcBef>
                <a:spcPts val="0"/>
              </a:spcBef>
              <a:buSzPct val="100000"/>
              <a:buFont typeface="Lora"/>
              <a:defRPr sz="2400" i="1">
                <a:latin typeface="Arial" charset="0"/>
                <a:ea typeface="Arial" charset="0"/>
                <a:cs typeface="Arial" charset="0"/>
                <a:sym typeface="Lora"/>
              </a:defRPr>
            </a:lvl1pPr>
            <a:lvl2pPr lvl="1" algn="ctr" rtl="0">
              <a:spcBef>
                <a:spcPts val="0"/>
              </a:spcBef>
              <a:buFont typeface="Lora"/>
              <a:defRPr i="1">
                <a:latin typeface="Lora"/>
                <a:ea typeface="Lora"/>
                <a:cs typeface="Lora"/>
                <a:sym typeface="Lora"/>
              </a:defRPr>
            </a:lvl2pPr>
            <a:lvl3pPr lvl="2" algn="ctr" rtl="0">
              <a:spcBef>
                <a:spcPts val="0"/>
              </a:spcBef>
              <a:buFont typeface="Lora"/>
              <a:defRPr i="1">
                <a:latin typeface="Lora"/>
                <a:ea typeface="Lora"/>
                <a:cs typeface="Lora"/>
                <a:sym typeface="Lora"/>
              </a:defRPr>
            </a:lvl3pPr>
            <a:lvl4pPr lvl="3" algn="ctr" rtl="0">
              <a:spcBef>
                <a:spcPts val="0"/>
              </a:spcBef>
              <a:buSzPct val="100000"/>
              <a:buFont typeface="Lora"/>
              <a:defRPr sz="2400" i="1">
                <a:latin typeface="Lora"/>
                <a:ea typeface="Lora"/>
                <a:cs typeface="Lora"/>
                <a:sym typeface="Lora"/>
              </a:defRPr>
            </a:lvl4pPr>
            <a:lvl5pPr lvl="4" algn="ctr" rtl="0">
              <a:spcBef>
                <a:spcPts val="0"/>
              </a:spcBef>
              <a:buSzPct val="100000"/>
              <a:buFont typeface="Lora"/>
              <a:defRPr sz="2400" i="1">
                <a:latin typeface="Lora"/>
                <a:ea typeface="Lora"/>
                <a:cs typeface="Lora"/>
                <a:sym typeface="Lora"/>
              </a:defRPr>
            </a:lvl5pPr>
            <a:lvl6pPr lvl="5" algn="ctr" rtl="0">
              <a:spcBef>
                <a:spcPts val="0"/>
              </a:spcBef>
              <a:buSzPct val="100000"/>
              <a:buFont typeface="Lora"/>
              <a:defRPr sz="2400" i="1">
                <a:latin typeface="Lora"/>
                <a:ea typeface="Lora"/>
                <a:cs typeface="Lora"/>
                <a:sym typeface="Lora"/>
              </a:defRPr>
            </a:lvl6pPr>
            <a:lvl7pPr lvl="6" algn="ctr" rtl="0">
              <a:spcBef>
                <a:spcPts val="0"/>
              </a:spcBef>
              <a:buSzPct val="100000"/>
              <a:buFont typeface="Lora"/>
              <a:defRPr sz="2400" i="1">
                <a:latin typeface="Lora"/>
                <a:ea typeface="Lora"/>
                <a:cs typeface="Lora"/>
                <a:sym typeface="Lora"/>
              </a:defRPr>
            </a:lvl7pPr>
            <a:lvl8pPr lvl="7" algn="ctr" rtl="0">
              <a:spcBef>
                <a:spcPts val="0"/>
              </a:spcBef>
              <a:buSzPct val="100000"/>
              <a:buFont typeface="Lora"/>
              <a:defRPr sz="2400" i="1">
                <a:latin typeface="Lora"/>
                <a:ea typeface="Lora"/>
                <a:cs typeface="Lora"/>
                <a:sym typeface="Lora"/>
              </a:defRPr>
            </a:lvl8pPr>
            <a:lvl9pPr lvl="8" algn="ctr">
              <a:spcBef>
                <a:spcPts val="0"/>
              </a:spcBef>
              <a:buSzPct val="100000"/>
              <a:buFont typeface="Lora"/>
              <a:defRPr sz="2400" i="1">
                <a:latin typeface="Lora"/>
                <a:ea typeface="Lora"/>
                <a:cs typeface="Lora"/>
                <a:sym typeface="Lora"/>
              </a:defRPr>
            </a:lvl9pPr>
          </a:lstStyle>
          <a:p>
            <a:pPr lvl="0"/>
            <a:r>
              <a:rPr lang="en-US" dirty="0"/>
              <a:t>Click to edit Master text styles</a:t>
            </a:r>
          </a:p>
        </p:txBody>
      </p:sp>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6" name="Footer Placeholder 5"/>
          <p:cNvSpPr>
            <a:spLocks noGrp="1"/>
          </p:cNvSpPr>
          <p:nvPr>
            <p:ph type="ftr" sz="quarter" idx="11"/>
          </p:nvPr>
        </p:nvSpPr>
        <p:spPr/>
        <p:txBody>
          <a:bodyPr/>
          <a:lstStyle>
            <a:lvl1pPr>
              <a:defRPr/>
            </a:lvl1pPr>
          </a:lstStyle>
          <a:p>
            <a:r>
              <a:rPr lang="en-US"/>
              <a:t>Game Theory © Mike Shor 2024</a:t>
            </a:r>
            <a:endParaRPr lang="en-US" dirty="0"/>
          </a:p>
        </p:txBody>
      </p:sp>
    </p:spTree>
    <p:extLst>
      <p:ext uri="{BB962C8B-B14F-4D97-AF65-F5344CB8AC3E}">
        <p14:creationId xmlns:p14="http://schemas.microsoft.com/office/powerpoint/2010/main" val="28794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23"/>
        <p:cNvGrpSpPr/>
        <p:nvPr/>
      </p:nvGrpSpPr>
      <p:grpSpPr>
        <a:xfrm>
          <a:off x="0" y="0"/>
          <a:ext cx="0" cy="0"/>
          <a:chOff x="0" y="0"/>
          <a:chExt cx="0" cy="0"/>
        </a:xfrm>
      </p:grpSpPr>
      <p:cxnSp>
        <p:nvCxnSpPr>
          <p:cNvPr id="4" name="Shape 24"/>
          <p:cNvCxnSpPr>
            <a:cxnSpLocks noChangeShapeType="1"/>
          </p:cNvCxnSpPr>
          <p:nvPr/>
        </p:nvCxnSpPr>
        <p:spPr bwMode="auto">
          <a:xfrm>
            <a:off x="0" y="1131888"/>
            <a:ext cx="1376363"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5" name="Shape 25"/>
          <p:cNvSpPr>
            <a:spLocks noChangeArrowheads="1"/>
          </p:cNvSpPr>
          <p:nvPr/>
        </p:nvSpPr>
        <p:spPr bwMode="auto">
          <a:xfrm>
            <a:off x="817563" y="928688"/>
            <a:ext cx="406400" cy="406400"/>
          </a:xfrm>
          <a:prstGeom prst="ellipse">
            <a:avLst/>
          </a:prstGeom>
          <a:solidFill>
            <a:srgbClr val="A2844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cxnSp>
        <p:nvCxnSpPr>
          <p:cNvPr id="6" name="Shape 28"/>
          <p:cNvCxnSpPr>
            <a:cxnSpLocks noChangeShapeType="1"/>
          </p:cNvCxnSpPr>
          <p:nvPr/>
        </p:nvCxnSpPr>
        <p:spPr bwMode="auto">
          <a:xfrm>
            <a:off x="5265738" y="1131888"/>
            <a:ext cx="3878262"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27" name="Shape 27"/>
          <p:cNvSpPr txBox="1">
            <a:spLocks noGrp="1"/>
          </p:cNvSpPr>
          <p:nvPr>
            <p:ph type="body" idx="1"/>
          </p:nvPr>
        </p:nvSpPr>
        <p:spPr>
          <a:xfrm>
            <a:off x="1381250" y="1616470"/>
            <a:ext cx="6809700" cy="3112200"/>
          </a:xfrm>
          <a:prstGeom prst="rect">
            <a:avLst/>
          </a:prstGeom>
        </p:spPr>
        <p:txBody>
          <a:bodyPr/>
          <a:lstStyle>
            <a:lvl1pPr lvl="0" rtl="0">
              <a:spcBef>
                <a:spcPts val="600"/>
              </a:spcBef>
              <a:buClr>
                <a:srgbClr val="A28448"/>
              </a:buClr>
              <a:buSzPct val="100000"/>
              <a:buFont typeface="Quattrocento Sans"/>
              <a:buChar char="◉"/>
              <a:defRPr sz="2400">
                <a:latin typeface="Arial" charset="0"/>
                <a:ea typeface="Arial" charset="0"/>
                <a:cs typeface="Arial" charset="0"/>
                <a:sym typeface="Quattrocento Sans"/>
              </a:defRPr>
            </a:lvl1pPr>
            <a:lvl2pPr lvl="1" rtl="0">
              <a:spcBef>
                <a:spcPts val="480"/>
              </a:spcBef>
              <a:buClr>
                <a:srgbClr val="FFCD00"/>
              </a:buClr>
              <a:buSzPct val="100000"/>
              <a:buFont typeface="Quattrocento Sans"/>
              <a:defRPr sz="2000">
                <a:latin typeface="Quattrocento Sans"/>
                <a:ea typeface="Quattrocento Sans"/>
                <a:cs typeface="Quattrocento Sans"/>
                <a:sym typeface="Quattrocento Sans"/>
              </a:defRPr>
            </a:lvl2pPr>
            <a:lvl3pPr lvl="2" rtl="0">
              <a:spcBef>
                <a:spcPts val="480"/>
              </a:spcBef>
              <a:buClr>
                <a:srgbClr val="FFCD00"/>
              </a:buClr>
              <a:buSzPct val="100000"/>
              <a:buFont typeface="Quattrocento Sans"/>
              <a:defRPr sz="2000">
                <a:latin typeface="Quattrocento Sans"/>
                <a:ea typeface="Quattrocento Sans"/>
                <a:cs typeface="Quattrocento Sans"/>
                <a:sym typeface="Quattrocento Sans"/>
              </a:defRPr>
            </a:lvl3pPr>
            <a:lvl4pPr lvl="3" rtl="0">
              <a:spcBef>
                <a:spcPts val="360"/>
              </a:spcBef>
              <a:buClr>
                <a:srgbClr val="FFCD00"/>
              </a:buClr>
              <a:buSzPct val="100000"/>
              <a:buFont typeface="Quattrocento Sans"/>
              <a:defRPr sz="1800">
                <a:latin typeface="Quattrocento Sans"/>
                <a:ea typeface="Quattrocento Sans"/>
                <a:cs typeface="Quattrocento Sans"/>
                <a:sym typeface="Quattrocento Sans"/>
              </a:defRPr>
            </a:lvl4pPr>
            <a:lvl5pPr lvl="4" rtl="0">
              <a:spcBef>
                <a:spcPts val="360"/>
              </a:spcBef>
              <a:buClr>
                <a:srgbClr val="FFCD00"/>
              </a:buClr>
              <a:buSzPct val="100000"/>
              <a:buFont typeface="Quattrocento Sans"/>
              <a:defRPr sz="1800">
                <a:latin typeface="Quattrocento Sans"/>
                <a:ea typeface="Quattrocento Sans"/>
                <a:cs typeface="Quattrocento Sans"/>
                <a:sym typeface="Quattrocento Sans"/>
              </a:defRPr>
            </a:lvl5pPr>
            <a:lvl6pPr lvl="5" rtl="0">
              <a:spcBef>
                <a:spcPts val="360"/>
              </a:spcBef>
              <a:buClr>
                <a:srgbClr val="FFCD00"/>
              </a:buClr>
              <a:buSzPct val="100000"/>
              <a:buFont typeface="Quattrocento Sans"/>
              <a:defRPr sz="1800">
                <a:latin typeface="Quattrocento Sans"/>
                <a:ea typeface="Quattrocento Sans"/>
                <a:cs typeface="Quattrocento Sans"/>
                <a:sym typeface="Quattrocento Sans"/>
              </a:defRPr>
            </a:lvl6pPr>
            <a:lvl7pPr lvl="6" rtl="0">
              <a:spcBef>
                <a:spcPts val="360"/>
              </a:spcBef>
              <a:buClr>
                <a:srgbClr val="FFCD00"/>
              </a:buClr>
              <a:buSzPct val="100000"/>
              <a:buFont typeface="Quattrocento Sans"/>
              <a:defRPr sz="1800">
                <a:latin typeface="Quattrocento Sans"/>
                <a:ea typeface="Quattrocento Sans"/>
                <a:cs typeface="Quattrocento Sans"/>
                <a:sym typeface="Quattrocento Sans"/>
              </a:defRPr>
            </a:lvl7pPr>
            <a:lvl8pPr lvl="7" rtl="0">
              <a:spcBef>
                <a:spcPts val="360"/>
              </a:spcBef>
              <a:buClr>
                <a:srgbClr val="FFCD00"/>
              </a:buClr>
              <a:buSzPct val="100000"/>
              <a:buFont typeface="Quattrocento Sans"/>
              <a:defRPr sz="1800">
                <a:latin typeface="Quattrocento Sans"/>
                <a:ea typeface="Quattrocento Sans"/>
                <a:cs typeface="Quattrocento Sans"/>
                <a:sym typeface="Quattrocento Sans"/>
              </a:defRPr>
            </a:lvl8pPr>
            <a:lvl9pPr lvl="8" rtl="0">
              <a:spcBef>
                <a:spcPts val="360"/>
              </a:spcBef>
              <a:buClr>
                <a:srgbClr val="FFCD00"/>
              </a:buClr>
              <a:buSzPct val="100000"/>
              <a:buFont typeface="Quattrocento Sans"/>
              <a:defRPr sz="1800">
                <a:latin typeface="Quattrocento Sans"/>
                <a:ea typeface="Quattrocento Sans"/>
                <a:cs typeface="Quattrocento Sans"/>
                <a:sym typeface="Quattrocento Sans"/>
              </a:defRPr>
            </a:lvl9pPr>
          </a:lstStyle>
          <a:p>
            <a:pPr lvl="0"/>
            <a:r>
              <a:rPr lang="en-US" dirty="0"/>
              <a:t>Click to edit Master text styles</a:t>
            </a:r>
          </a:p>
        </p:txBody>
      </p:sp>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3" name="Footer Placeholder 2"/>
          <p:cNvSpPr>
            <a:spLocks noGrp="1"/>
          </p:cNvSpPr>
          <p:nvPr>
            <p:ph type="ftr" sz="quarter" idx="11"/>
          </p:nvPr>
        </p:nvSpPr>
        <p:spPr/>
        <p:txBody>
          <a:bodyPr/>
          <a:lstStyle>
            <a:lvl1pPr>
              <a:defRPr/>
            </a:lvl1pPr>
          </a:lstStyle>
          <a:p>
            <a:r>
              <a:rPr lang="en-US"/>
              <a:t>Game Theory © Mike Shor 2024</a:t>
            </a:r>
            <a:endParaRPr lang="en-US" dirty="0"/>
          </a:p>
        </p:txBody>
      </p:sp>
    </p:spTree>
    <p:extLst>
      <p:ext uri="{BB962C8B-B14F-4D97-AF65-F5344CB8AC3E}">
        <p14:creationId xmlns:p14="http://schemas.microsoft.com/office/powerpoint/2010/main" val="77322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3" name="Footer Placeholder 2"/>
          <p:cNvSpPr>
            <a:spLocks noGrp="1"/>
          </p:cNvSpPr>
          <p:nvPr>
            <p:ph type="ftr" sz="quarter" idx="11"/>
          </p:nvPr>
        </p:nvSpPr>
        <p:spPr/>
        <p:txBody>
          <a:bodyPr/>
          <a:lstStyle>
            <a:lvl1pPr>
              <a:defRPr/>
            </a:lvl1pPr>
          </a:lstStyle>
          <a:p>
            <a:r>
              <a:rPr lang="en-US"/>
              <a:t>Game Theory © Mike Shor 2024</a:t>
            </a:r>
            <a:endParaRPr lang="en-US" dirty="0"/>
          </a:p>
        </p:txBody>
      </p:sp>
    </p:spTree>
    <p:extLst>
      <p:ext uri="{BB962C8B-B14F-4D97-AF65-F5344CB8AC3E}">
        <p14:creationId xmlns:p14="http://schemas.microsoft.com/office/powerpoint/2010/main" val="1228356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
        <p:cNvGrpSpPr/>
        <p:nvPr/>
      </p:nvGrpSpPr>
      <p:grpSpPr>
        <a:xfrm>
          <a:off x="0" y="0"/>
          <a:ext cx="0" cy="0"/>
          <a:chOff x="0" y="0"/>
          <a:chExt cx="0" cy="0"/>
        </a:xfrm>
      </p:grpSpPr>
      <p:sp>
        <p:nvSpPr>
          <p:cNvPr id="1026" name="Shape 6"/>
          <p:cNvSpPr txBox="1">
            <a:spLocks noGrp="1"/>
          </p:cNvSpPr>
          <p:nvPr>
            <p:ph type="body" idx="1"/>
          </p:nvPr>
        </p:nvSpPr>
        <p:spPr bwMode="auto">
          <a:xfrm>
            <a:off x="1381125" y="1616075"/>
            <a:ext cx="68103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bodyPr>
          <a:lstStyle/>
          <a:p>
            <a:pPr lvl="0"/>
            <a:endParaRPr lang="en-US" altLang="en-US" dirty="0">
              <a:sym typeface="Arial" charset="0"/>
            </a:endParaRPr>
          </a:p>
        </p:txBody>
      </p:sp>
      <p:sp>
        <p:nvSpPr>
          <p:cNvPr id="1027" name="Shape 7"/>
          <p:cNvSpPr txBox="1">
            <a:spLocks noGrp="1"/>
          </p:cNvSpPr>
          <p:nvPr>
            <p:ph type="title"/>
          </p:nvPr>
        </p:nvSpPr>
        <p:spPr bwMode="auto">
          <a:xfrm>
            <a:off x="1381125" y="936625"/>
            <a:ext cx="68103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ctr" anchorCtr="0" compatLnSpc="1">
            <a:prstTxWarp prst="textNoShape">
              <a:avLst/>
            </a:prstTxWarp>
          </a:bodyPr>
          <a:lstStyle/>
          <a:p>
            <a:pPr lvl="0"/>
            <a:endParaRPr lang="en-US" altLang="en-US" dirty="0">
              <a:sym typeface="Arial" charset="0"/>
            </a:endParaRPr>
          </a:p>
        </p:txBody>
      </p:sp>
      <p:sp>
        <p:nvSpPr>
          <p:cNvPr id="3" name="Slide Number Placeholder 2"/>
          <p:cNvSpPr>
            <a:spLocks noGrp="1"/>
          </p:cNvSpPr>
          <p:nvPr>
            <p:ph type="sldNum" sz="quarter" idx="4"/>
          </p:nvPr>
        </p:nvSpPr>
        <p:spPr>
          <a:xfrm>
            <a:off x="6457950" y="4767263"/>
            <a:ext cx="2057400" cy="274637"/>
          </a:xfrm>
          <a:prstGeom prst="rect">
            <a:avLst/>
          </a:prstGeom>
          <a:noFill/>
        </p:spPr>
        <p:txBody>
          <a:bodyPr vert="horz" lIns="91440" tIns="45720" rIns="91440" bIns="45720" rtlCol="0" anchor="ctr"/>
          <a:lstStyle>
            <a:lvl1pPr algn="r">
              <a:defRPr sz="1200">
                <a:solidFill>
                  <a:schemeClr val="tx1">
                    <a:tint val="75000"/>
                  </a:schemeClr>
                </a:solidFill>
              </a:defRPr>
            </a:lvl1pPr>
          </a:lstStyle>
          <a:p>
            <a:fld id="{915E5F72-A700-2B41-902D-0ACD7FAE97AB}" type="slidenum">
              <a:rPr lang="en-US" smtClean="0"/>
              <a:t>‹#›</a:t>
            </a:fld>
            <a:endParaRPr lang="en-US"/>
          </a:p>
        </p:txBody>
      </p:sp>
      <p:sp>
        <p:nvSpPr>
          <p:cNvPr id="4" name="Footer Placeholder 3"/>
          <p:cNvSpPr>
            <a:spLocks noGrp="1"/>
          </p:cNvSpPr>
          <p:nvPr>
            <p:ph type="ftr" sz="quarter" idx="3"/>
          </p:nvPr>
        </p:nvSpPr>
        <p:spPr>
          <a:xfrm>
            <a:off x="209550" y="4767263"/>
            <a:ext cx="3086100" cy="274637"/>
          </a:xfrm>
          <a:prstGeom prst="rect">
            <a:avLst/>
          </a:prstGeom>
        </p:spPr>
        <p:txBody>
          <a:bodyPr vert="horz" lIns="91440" tIns="45720" rIns="91440" bIns="45720" rtlCol="0" anchor="ctr"/>
          <a:lstStyle>
            <a:lvl1pPr algn="l">
              <a:defRPr sz="900" baseline="0">
                <a:solidFill>
                  <a:schemeClr val="tx1">
                    <a:tint val="75000"/>
                  </a:schemeClr>
                </a:solidFill>
              </a:defRPr>
            </a:lvl1pPr>
          </a:lstStyle>
          <a:p>
            <a:r>
              <a:rPr lang="en-US"/>
              <a:t>Game Theory © Mike Shor 2024</a:t>
            </a:r>
            <a:endParaRPr lang="en-US" dirty="0"/>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Lst>
  <p:transition>
    <p:fade/>
  </p:transition>
  <p:hf hdr="0" dt="0"/>
  <p:txStyles>
    <p:titleStyle>
      <a:defPPr marR="0" lvl="0" algn="l" rtl="0">
        <a:lnSpc>
          <a:spcPct val="100000"/>
        </a:lnSpc>
        <a:spcBef>
          <a:spcPts val="0"/>
        </a:spcBef>
        <a:spcAft>
          <a:spcPts val="0"/>
        </a:spcAft>
      </a:defPPr>
      <a:lvl1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1pPr>
      <a:lvl2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2pPr>
      <a:lvl3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3pPr>
      <a:lvl4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4pPr>
      <a:lvl5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5pPr>
      <a:lvl6pPr marL="457200"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6pPr>
      <a:lvl7pPr marL="914400"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7pPr>
      <a:lvl8pPr marL="1371600"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8pPr>
      <a:lvl9pPr marL="1828800"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tiff"/><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txBox="1">
            <a:spLocks noGrp="1"/>
          </p:cNvSpPr>
          <p:nvPr>
            <p:ph type="ctrTitle"/>
          </p:nvPr>
        </p:nvSpPr>
        <p:spPr/>
        <p:txBody>
          <a:bodyPr>
            <a:noAutofit/>
          </a:bodyPr>
          <a:lstStyle/>
          <a:p>
            <a:pPr eaLnBrk="1" fontAlgn="auto" hangingPunct="1">
              <a:spcAft>
                <a:spcPts val="0"/>
              </a:spcAft>
              <a:buFont typeface="Lora"/>
              <a:buNone/>
              <a:defRPr/>
            </a:pPr>
            <a:r>
              <a:rPr lang="en-US" b="1" dirty="0">
                <a:latin typeface="Arial" charset="0"/>
                <a:ea typeface="Arial" charset="0"/>
                <a:cs typeface="Arial" charset="0"/>
                <a:sym typeface="Lora"/>
              </a:rPr>
              <a:t>Game Theory</a:t>
            </a:r>
            <a:endParaRPr lang="en" b="1" dirty="0">
              <a:latin typeface="Arial" charset="0"/>
              <a:ea typeface="Arial" charset="0"/>
              <a:cs typeface="Arial" charset="0"/>
              <a:sym typeface="Lora"/>
            </a:endParaRPr>
          </a:p>
        </p:txBody>
      </p:sp>
      <p:sp>
        <p:nvSpPr>
          <p:cNvPr id="3" name="Shape 61"/>
          <p:cNvSpPr txBox="1">
            <a:spLocks/>
          </p:cNvSpPr>
          <p:nvPr/>
        </p:nvSpPr>
        <p:spPr bwMode="auto">
          <a:xfrm>
            <a:off x="1943687" y="3702059"/>
            <a:ext cx="6939056" cy="47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b" anchorCtr="0" compatLnSpc="1">
            <a:prstTxWarp prst="textNoShape">
              <a:avLst/>
            </a:prstTxWarp>
            <a:noAutofit/>
          </a:bodyPr>
          <a:lstStyle>
            <a:defPPr marR="0" lvl="0" algn="l" rtl="0">
              <a:lnSpc>
                <a:spcPct val="100000"/>
              </a:lnSpc>
              <a:spcBef>
                <a:spcPts val="0"/>
              </a:spcBef>
              <a:spcAft>
                <a:spcPts val="0"/>
              </a:spcAft>
            </a:defPPr>
            <a:lvl1pPr lvl="0"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1pPr>
            <a:lvl2pPr lvl="1"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2pPr>
            <a:lvl3pPr lvl="2"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3pPr>
            <a:lvl4pPr lvl="3"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4pPr>
            <a:lvl5pPr lvl="4"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5pPr>
            <a:lvl6pPr marL="457200" lvl="5"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6pPr>
            <a:lvl7pPr marL="914400" lvl="6"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7pPr>
            <a:lvl8pPr marL="1371600" lvl="7"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8pPr>
            <a:lvl9pPr marL="1828800" lvl="8"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9pPr>
          </a:lstStyle>
          <a:p>
            <a:pPr fontAlgn="auto">
              <a:spcAft>
                <a:spcPts val="0"/>
              </a:spcAft>
              <a:buFont typeface="Lora"/>
              <a:buNone/>
              <a:defRPr/>
            </a:pPr>
            <a:r>
              <a:rPr lang="en-US" sz="2000" b="1" kern="0" dirty="0">
                <a:solidFill>
                  <a:srgbClr val="1A172C"/>
                </a:solidFill>
                <a:sym typeface="Lora"/>
              </a:rPr>
              <a:t>Spring 2024 - Mike Shor 		</a:t>
            </a:r>
            <a:r>
              <a:rPr lang="en-US" sz="2000" b="1" kern="0" dirty="0">
                <a:sym typeface="Lora"/>
              </a:rPr>
              <a:t>	     </a:t>
            </a:r>
            <a:r>
              <a:rPr lang="en-US" sz="2000" b="1" dirty="0">
                <a:highlight>
                  <a:srgbClr val="FFCD00"/>
                </a:highlight>
                <a:sym typeface="Lora"/>
              </a:rPr>
              <a:t>Topic 1</a:t>
            </a:r>
            <a:endParaRPr lang="en" sz="2000" b="1" kern="0" dirty="0">
              <a:sym typeface="Lora"/>
            </a:endParaRPr>
          </a:p>
        </p:txBody>
      </p:sp>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1179264" y="3448041"/>
            <a:ext cx="449513" cy="474665"/>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8576" y="31151"/>
            <a:ext cx="3878263" cy="436562"/>
          </a:xfrm>
        </p:spPr>
        <p:txBody>
          <a:bodyPr/>
          <a:lstStyle/>
          <a:p>
            <a:r>
              <a:rPr lang="en-US" sz="2000" b="1" dirty="0">
                <a:latin typeface="Verdana" charset="0"/>
                <a:ea typeface="Verdana" charset="0"/>
                <a:cs typeface="Verdana" charset="0"/>
              </a:rPr>
              <a:t>A Brief History</a:t>
            </a:r>
          </a:p>
        </p:txBody>
      </p:sp>
      <p:pic>
        <p:nvPicPr>
          <p:cNvPr id="15"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2482" y="3044942"/>
            <a:ext cx="1427162" cy="196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0282" y="3074869"/>
            <a:ext cx="2448994" cy="1901939"/>
          </a:xfrm>
          <a:prstGeom prst="rect">
            <a:avLst/>
          </a:prstGeom>
          <a:noFill/>
          <a:ln w="28575">
            <a:solidFill>
              <a:srgbClr val="040F76"/>
            </a:solidFill>
            <a:miter lim="800000"/>
            <a:headEnd/>
            <a:tailEnd/>
          </a:ln>
          <a:effectLst>
            <a:outerShdw dist="35921" dir="2700000" algn="ctr" rotWithShape="0">
              <a:schemeClr val="accent1"/>
            </a:outerShdw>
          </a:effectLst>
          <a:extLst>
            <a:ext uri="{909E8E84-426E-40DD-AFC4-6F175D3DCCD1}">
              <a14:hiddenFill xmlns:a14="http://schemas.microsoft.com/office/drawing/2010/main">
                <a:solidFill>
                  <a:srgbClr val="FFFFFF"/>
                </a:solidFill>
              </a14:hiddenFill>
            </a:ext>
          </a:extLst>
        </p:spPr>
      </p:pic>
      <p:pic>
        <p:nvPicPr>
          <p:cNvPr id="17" name="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7432" y="524743"/>
            <a:ext cx="2480173" cy="2042246"/>
          </a:xfrm>
          <a:prstGeom prst="rect">
            <a:avLst/>
          </a:prstGeom>
          <a:noFill/>
          <a:ln w="28575">
            <a:solidFill>
              <a:srgbClr val="040F76"/>
            </a:solidFill>
            <a:miter lim="800000"/>
            <a:headEnd/>
            <a:tailEnd/>
          </a:ln>
          <a:effectLst>
            <a:outerShdw dist="35921" dir="2700000" algn="ctr" rotWithShape="0">
              <a:schemeClr val="accent1">
                <a:alpha val="50000"/>
              </a:schemeClr>
            </a:outerShdw>
          </a:effectLst>
          <a:extLst>
            <a:ext uri="{909E8E84-426E-40DD-AFC4-6F175D3DCCD1}">
              <a14:hiddenFill xmlns:a14="http://schemas.microsoft.com/office/drawing/2010/main">
                <a:solidFill>
                  <a:srgbClr val="FFFFFF"/>
                </a:solidFill>
              </a14:hiddenFill>
            </a:ext>
          </a:extLst>
        </p:spPr>
      </p:pic>
      <p:sp>
        <p:nvSpPr>
          <p:cNvPr id="18" name="AutoShape 27"/>
          <p:cNvSpPr>
            <a:spLocks noChangeArrowheads="1"/>
          </p:cNvSpPr>
          <p:nvPr/>
        </p:nvSpPr>
        <p:spPr bwMode="auto">
          <a:xfrm flipV="1">
            <a:off x="996957" y="2643189"/>
            <a:ext cx="1062037" cy="1130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38100">
            <a:solidFill>
              <a:srgbClr val="040F7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AutoShape 28"/>
          <p:cNvSpPr>
            <a:spLocks noChangeArrowheads="1"/>
          </p:cNvSpPr>
          <p:nvPr/>
        </p:nvSpPr>
        <p:spPr bwMode="auto">
          <a:xfrm rot="16200000" flipV="1">
            <a:off x="4782349" y="2609058"/>
            <a:ext cx="1062037" cy="1130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38100">
            <a:solidFill>
              <a:srgbClr val="040F7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0" name="Picture 2" descr="http://3.bp.blogspot.com/_PcX9QTbDVJw/S3rFhS-1vOI/AAAAAAAACHI/c4-7HYwbiVM/s320/meetingBORIN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91020" y="781205"/>
            <a:ext cx="2628984" cy="1758798"/>
          </a:xfrm>
          <a:prstGeom prst="rect">
            <a:avLst/>
          </a:prstGeom>
          <a:noFill/>
          <a:ln w="28575">
            <a:solidFill>
              <a:srgbClr val="040F76"/>
            </a:solidFill>
            <a:miter lim="800000"/>
            <a:headEnd/>
            <a:tailEnd/>
          </a:ln>
          <a:effectLst>
            <a:outerShdw blurRad="63500" dist="38100" dir="5400000" algn="t" rotWithShape="0">
              <a:srgbClr val="000000">
                <a:alpha val="39999"/>
              </a:srgbClr>
            </a:outerShdw>
          </a:effectLst>
          <a:extLst>
            <a:ext uri="{909E8E84-426E-40dd-AFC4-6F175D3DCCD1}"/>
          </a:extLst>
        </p:spPr>
      </p:pic>
      <p:sp>
        <p:nvSpPr>
          <p:cNvPr id="21" name="AutoShape 27"/>
          <p:cNvSpPr>
            <a:spLocks noChangeArrowheads="1"/>
          </p:cNvSpPr>
          <p:nvPr/>
        </p:nvSpPr>
        <p:spPr bwMode="auto">
          <a:xfrm flipV="1">
            <a:off x="6532569" y="2633664"/>
            <a:ext cx="1062038" cy="1130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38100">
            <a:solidFill>
              <a:srgbClr val="040F7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Footer Placeholder 1">
            <a:extLst>
              <a:ext uri="{FF2B5EF4-FFF2-40B4-BE49-F238E27FC236}">
                <a16:creationId xmlns:a16="http://schemas.microsoft.com/office/drawing/2014/main" id="{234F20C7-9569-CE46-8AE7-F330F13DB670}"/>
              </a:ext>
            </a:extLst>
          </p:cNvPr>
          <p:cNvSpPr>
            <a:spLocks noGrp="1"/>
          </p:cNvSpPr>
          <p:nvPr>
            <p:ph type="ftr" sz="quarter" idx="11"/>
          </p:nvPr>
        </p:nvSpPr>
        <p:spPr/>
        <p:txBody>
          <a:bodyPr/>
          <a:lstStyle/>
          <a:p>
            <a:r>
              <a:rPr lang="en-US"/>
              <a:t>Game Theory © Mike Shor 2024</a:t>
            </a:r>
          </a:p>
        </p:txBody>
      </p:sp>
      <p:sp>
        <p:nvSpPr>
          <p:cNvPr id="5" name="Slide Number Placeholder 4">
            <a:extLst>
              <a:ext uri="{FF2B5EF4-FFF2-40B4-BE49-F238E27FC236}">
                <a16:creationId xmlns:a16="http://schemas.microsoft.com/office/drawing/2014/main" id="{6F64A912-5828-DD4E-BC7D-D11BD0164DC2}"/>
              </a:ext>
            </a:extLst>
          </p:cNvPr>
          <p:cNvSpPr>
            <a:spLocks noGrp="1"/>
          </p:cNvSpPr>
          <p:nvPr>
            <p:ph type="sldNum" sz="quarter" idx="10"/>
          </p:nvPr>
        </p:nvSpPr>
        <p:spPr/>
        <p:txBody>
          <a:bodyPr/>
          <a:lstStyle/>
          <a:p>
            <a:fld id="{915E5F72-A700-2B41-902D-0ACD7FAE97AB}" type="slidenum">
              <a:rPr lang="en-US" smtClean="0"/>
              <a:t>10</a:t>
            </a:fld>
            <a:endParaRPr lang="en-US"/>
          </a:p>
        </p:txBody>
      </p:sp>
    </p:spTree>
    <p:extLst>
      <p:ext uri="{BB962C8B-B14F-4D97-AF65-F5344CB8AC3E}">
        <p14:creationId xmlns:p14="http://schemas.microsoft.com/office/powerpoint/2010/main" val="12594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eaLnBrk="1" hangingPunct="1">
              <a:spcBef>
                <a:spcPct val="0"/>
              </a:spcBef>
              <a:buSzTx/>
              <a:buFont typeface="Lora" charset="0"/>
              <a:buNone/>
            </a:pPr>
            <a:r>
              <a:rPr lang="en-US" altLang="en-US" b="1" dirty="0" err="1">
                <a:sym typeface="Lora" charset="0"/>
              </a:rPr>
              <a:t>Administratrivia</a:t>
            </a:r>
            <a:endParaRPr lang="en-US" altLang="en-US" b="1" dirty="0">
              <a:sym typeface="Lora" charset="0"/>
            </a:endParaRPr>
          </a:p>
        </p:txBody>
      </p:sp>
      <p:grpSp>
        <p:nvGrpSpPr>
          <p:cNvPr id="7" name="Shape 490"/>
          <p:cNvGrpSpPr>
            <a:grpSpLocks/>
          </p:cNvGrpSpPr>
          <p:nvPr/>
        </p:nvGrpSpPr>
        <p:grpSpPr bwMode="auto">
          <a:xfrm>
            <a:off x="1233488" y="2359028"/>
            <a:ext cx="368300" cy="369888"/>
            <a:chOff x="2594050" y="1631825"/>
            <a:chExt cx="439625" cy="439625"/>
          </a:xfrm>
        </p:grpSpPr>
        <p:sp>
          <p:nvSpPr>
            <p:cNvPr id="8"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9"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4" name="Footer Placeholder 3"/>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0BD4062C-D724-8B41-8427-3ECF919A7C5F}"/>
              </a:ext>
            </a:extLst>
          </p:cNvPr>
          <p:cNvSpPr>
            <a:spLocks noGrp="1"/>
          </p:cNvSpPr>
          <p:nvPr>
            <p:ph type="sldNum" sz="quarter" idx="10"/>
          </p:nvPr>
        </p:nvSpPr>
        <p:spPr/>
        <p:txBody>
          <a:bodyPr/>
          <a:lstStyle/>
          <a:p>
            <a:fld id="{915E5F72-A700-2B41-902D-0ACD7FAE97AB}" type="slidenum">
              <a:rPr lang="en-US" smtClean="0"/>
              <a:t>11</a:t>
            </a:fld>
            <a:endParaRPr lang="en-US"/>
          </a:p>
        </p:txBody>
      </p:sp>
    </p:spTree>
    <p:extLst>
      <p:ext uri="{BB962C8B-B14F-4D97-AF65-F5344CB8AC3E}">
        <p14:creationId xmlns:p14="http://schemas.microsoft.com/office/powerpoint/2010/main" val="7064154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dirty="0"/>
          </a:p>
          <a:p>
            <a:r>
              <a:rPr lang="en-US" dirty="0"/>
              <a:t>Textbook</a:t>
            </a:r>
          </a:p>
          <a:p>
            <a:pPr lvl="1"/>
            <a:r>
              <a:rPr lang="en-US" dirty="0">
                <a:latin typeface="Arial" charset="0"/>
                <a:ea typeface="Arial" charset="0"/>
                <a:cs typeface="Arial" charset="0"/>
              </a:rPr>
              <a:t>	None required</a:t>
            </a:r>
          </a:p>
          <a:p>
            <a:endParaRPr lang="en-US" dirty="0"/>
          </a:p>
          <a:p>
            <a:r>
              <a:rPr lang="en-US" dirty="0"/>
              <a:t>Course web site</a:t>
            </a:r>
          </a:p>
          <a:p>
            <a:pPr lvl="1"/>
            <a:r>
              <a:rPr lang="en-US" dirty="0">
                <a:latin typeface="Arial" charset="0"/>
                <a:ea typeface="Arial" charset="0"/>
                <a:cs typeface="Arial" charset="0"/>
              </a:rPr>
              <a:t>	Check after each lecture</a:t>
            </a:r>
          </a:p>
          <a:p>
            <a:pPr lvl="1"/>
            <a:endParaRPr lang="en-US" dirty="0">
              <a:latin typeface="Arial" charset="0"/>
              <a:ea typeface="Arial" charset="0"/>
              <a:cs typeface="Arial" charset="0"/>
            </a:endParaRPr>
          </a:p>
          <a:p>
            <a:pPr lvl="1"/>
            <a:endParaRPr lang="en-US" dirty="0">
              <a:latin typeface="Arial" charset="0"/>
              <a:ea typeface="Arial" charset="0"/>
              <a:cs typeface="Arial" charset="0"/>
            </a:endParaRPr>
          </a:p>
          <a:p>
            <a:pPr lvl="1"/>
            <a:endParaRPr lang="en-US" dirty="0">
              <a:latin typeface="Arial" charset="0"/>
              <a:ea typeface="Arial" charset="0"/>
              <a:cs typeface="Arial" charset="0"/>
            </a:endParaRP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Course Information</a:t>
            </a:r>
          </a:p>
        </p:txBody>
      </p:sp>
      <p:sp>
        <p:nvSpPr>
          <p:cNvPr id="5" name="Footer Placeholder 4"/>
          <p:cNvSpPr>
            <a:spLocks noGrp="1"/>
          </p:cNvSpPr>
          <p:nvPr>
            <p:ph type="ftr" sz="quarter" idx="11"/>
          </p:nvPr>
        </p:nvSpPr>
        <p:spPr/>
        <p:txBody>
          <a:bodyPr/>
          <a:lstStyle/>
          <a:p>
            <a:r>
              <a:rPr lang="en-US"/>
              <a:t>Game Theory © Mike Shor 2024</a:t>
            </a:r>
          </a:p>
        </p:txBody>
      </p:sp>
      <p:grpSp>
        <p:nvGrpSpPr>
          <p:cNvPr id="8" name="Shape 490"/>
          <p:cNvGrpSpPr>
            <a:grpSpLocks/>
          </p:cNvGrpSpPr>
          <p:nvPr/>
        </p:nvGrpSpPr>
        <p:grpSpPr bwMode="auto">
          <a:xfrm>
            <a:off x="919165" y="1003926"/>
            <a:ext cx="223836" cy="224801"/>
            <a:chOff x="2594050" y="1631825"/>
            <a:chExt cx="439625" cy="439625"/>
          </a:xfrm>
        </p:grpSpPr>
        <p:sp>
          <p:nvSpPr>
            <p:cNvPr id="9"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 name="Slide Number Placeholder 1">
            <a:extLst>
              <a:ext uri="{FF2B5EF4-FFF2-40B4-BE49-F238E27FC236}">
                <a16:creationId xmlns:a16="http://schemas.microsoft.com/office/drawing/2014/main" id="{8958EBDC-35C3-0F46-B63A-CE160913CA29}"/>
              </a:ext>
            </a:extLst>
          </p:cNvPr>
          <p:cNvSpPr>
            <a:spLocks noGrp="1"/>
          </p:cNvSpPr>
          <p:nvPr>
            <p:ph type="sldNum" sz="quarter" idx="10"/>
          </p:nvPr>
        </p:nvSpPr>
        <p:spPr/>
        <p:txBody>
          <a:bodyPr/>
          <a:lstStyle/>
          <a:p>
            <a:fld id="{915E5F72-A700-2B41-902D-0ACD7FAE97AB}" type="slidenum">
              <a:rPr lang="en-US" smtClean="0"/>
              <a:t>12</a:t>
            </a:fld>
            <a:endParaRPr lang="en-US"/>
          </a:p>
        </p:txBody>
      </p:sp>
    </p:spTree>
    <p:extLst>
      <p:ext uri="{BB962C8B-B14F-4D97-AF65-F5344CB8AC3E}">
        <p14:creationId xmlns:p14="http://schemas.microsoft.com/office/powerpoint/2010/main" val="2049848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latin typeface="Arial" charset="0"/>
                <a:ea typeface="Arial" charset="0"/>
                <a:cs typeface="Arial" charset="0"/>
              </a:rPr>
              <a:t>Simultaneous games</a:t>
            </a:r>
          </a:p>
          <a:p>
            <a:pPr lvl="1">
              <a:spcBef>
                <a:spcPts val="200"/>
              </a:spcBef>
            </a:pPr>
            <a:r>
              <a:rPr lang="en-US" dirty="0">
                <a:latin typeface="Arial" charset="0"/>
                <a:ea typeface="Arial" charset="0"/>
                <a:cs typeface="Arial" charset="0"/>
              </a:rPr>
              <a:t>	Anticipating rivals’ moves</a:t>
            </a:r>
          </a:p>
          <a:p>
            <a:r>
              <a:rPr lang="en-US" dirty="0">
                <a:latin typeface="Arial" charset="0"/>
                <a:ea typeface="Arial" charset="0"/>
                <a:cs typeface="Arial" charset="0"/>
              </a:rPr>
              <a:t>Sequential games</a:t>
            </a:r>
          </a:p>
          <a:p>
            <a:pPr lvl="1">
              <a:spcBef>
                <a:spcPts val="200"/>
              </a:spcBef>
            </a:pPr>
            <a:r>
              <a:rPr lang="en-US" dirty="0">
                <a:latin typeface="Arial" charset="0"/>
                <a:ea typeface="Arial" charset="0"/>
                <a:cs typeface="Arial" charset="0"/>
              </a:rPr>
              <a:t>	Looking forward and reasoning back</a:t>
            </a:r>
          </a:p>
          <a:p>
            <a:r>
              <a:rPr lang="en-US" dirty="0">
                <a:latin typeface="Arial" charset="0"/>
                <a:ea typeface="Arial" charset="0"/>
                <a:cs typeface="Arial" charset="0"/>
              </a:rPr>
              <a:t>Mixed strategies </a:t>
            </a:r>
          </a:p>
          <a:p>
            <a:pPr lvl="1">
              <a:spcBef>
                <a:spcPts val="200"/>
              </a:spcBef>
            </a:pPr>
            <a:r>
              <a:rPr lang="en-US" dirty="0">
                <a:latin typeface="Arial" charset="0"/>
                <a:ea typeface="Arial" charset="0"/>
                <a:cs typeface="Arial" charset="0"/>
              </a:rPr>
              <a:t>	Strategic unpredictability</a:t>
            </a:r>
          </a:p>
          <a:p>
            <a:r>
              <a:rPr lang="en-US" dirty="0">
                <a:latin typeface="Arial" charset="0"/>
                <a:ea typeface="Arial" charset="0"/>
                <a:cs typeface="Arial" charset="0"/>
              </a:rPr>
              <a:t>Repeated games</a:t>
            </a:r>
          </a:p>
          <a:p>
            <a:pPr lvl="1">
              <a:spcBef>
                <a:spcPts val="200"/>
              </a:spcBef>
            </a:pPr>
            <a:r>
              <a:rPr lang="en-US" dirty="0">
                <a:latin typeface="Arial" charset="0"/>
                <a:ea typeface="Arial" charset="0"/>
                <a:cs typeface="Arial" charset="0"/>
              </a:rPr>
              <a:t>	Cooperation and deterrence</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Course Outline</a:t>
            </a:r>
            <a:br>
              <a:rPr lang="en-US" sz="2000" b="1" dirty="0">
                <a:latin typeface="Verdana" charset="0"/>
                <a:ea typeface="Verdana" charset="0"/>
                <a:cs typeface="Verdana" charset="0"/>
              </a:rPr>
            </a:br>
            <a:r>
              <a:rPr lang="en-US" sz="2000" b="1" dirty="0">
                <a:latin typeface="Verdana" charset="0"/>
                <a:ea typeface="Verdana" charset="0"/>
                <a:cs typeface="Verdana" charset="0"/>
              </a:rPr>
              <a:t>Recognizing the Game</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CF18C0FE-C4F9-A24F-A05A-14D4636E5F63}"/>
              </a:ext>
            </a:extLst>
          </p:cNvPr>
          <p:cNvSpPr>
            <a:spLocks noGrp="1"/>
          </p:cNvSpPr>
          <p:nvPr>
            <p:ph type="sldNum" sz="quarter" idx="10"/>
          </p:nvPr>
        </p:nvSpPr>
        <p:spPr/>
        <p:txBody>
          <a:bodyPr/>
          <a:lstStyle/>
          <a:p>
            <a:fld id="{915E5F72-A700-2B41-902D-0ACD7FAE97AB}" type="slidenum">
              <a:rPr lang="en-US" smtClean="0"/>
              <a:t>13</a:t>
            </a:fld>
            <a:endParaRPr lang="en-US"/>
          </a:p>
        </p:txBody>
      </p:sp>
    </p:spTree>
    <p:extLst>
      <p:ext uri="{BB962C8B-B14F-4D97-AF65-F5344CB8AC3E}">
        <p14:creationId xmlns:p14="http://schemas.microsoft.com/office/powerpoint/2010/main" val="1627515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latin typeface="Arial" charset="0"/>
                <a:ea typeface="Arial" charset="0"/>
                <a:cs typeface="Arial" charset="0"/>
              </a:rPr>
              <a:t>Strategic Moves</a:t>
            </a:r>
          </a:p>
          <a:p>
            <a:pPr lvl="1"/>
            <a:r>
              <a:rPr lang="en-US" dirty="0">
                <a:latin typeface="Arial" charset="0"/>
                <a:ea typeface="Arial" charset="0"/>
                <a:cs typeface="Arial" charset="0"/>
              </a:rPr>
              <a:t>	Credibility, threats, and promises</a:t>
            </a:r>
          </a:p>
          <a:p>
            <a:pPr>
              <a:spcBef>
                <a:spcPts val="1800"/>
              </a:spcBef>
            </a:pPr>
            <a:r>
              <a:rPr lang="en-US" dirty="0">
                <a:latin typeface="Arial" charset="0"/>
                <a:ea typeface="Arial" charset="0"/>
                <a:cs typeface="Arial" charset="0"/>
              </a:rPr>
              <a:t>Information</a:t>
            </a:r>
          </a:p>
          <a:p>
            <a:pPr lvl="1">
              <a:spcBef>
                <a:spcPts val="200"/>
              </a:spcBef>
            </a:pPr>
            <a:r>
              <a:rPr lang="en-US" dirty="0">
                <a:latin typeface="Arial" charset="0"/>
                <a:ea typeface="Arial" charset="0"/>
                <a:cs typeface="Arial" charset="0"/>
              </a:rPr>
              <a:t>	Signaling &amp; screening, incentive pay</a:t>
            </a:r>
          </a:p>
          <a:p>
            <a:pPr>
              <a:spcBef>
                <a:spcPts val="1800"/>
              </a:spcBef>
            </a:pPr>
            <a:r>
              <a:rPr lang="en-US" dirty="0">
                <a:latin typeface="Arial" charset="0"/>
                <a:ea typeface="Arial" charset="0"/>
                <a:cs typeface="Arial" charset="0"/>
              </a:rPr>
              <a:t>Bargaining &amp; Auctions</a:t>
            </a:r>
          </a:p>
          <a:p>
            <a:pPr lvl="1">
              <a:spcBef>
                <a:spcPts val="200"/>
              </a:spcBef>
            </a:pPr>
            <a:r>
              <a:rPr lang="en-US" dirty="0">
                <a:latin typeface="Arial" charset="0"/>
                <a:ea typeface="Arial" charset="0"/>
                <a:cs typeface="Arial" charset="0"/>
              </a:rPr>
              <a:t>	participating and designing</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Course Outline</a:t>
            </a:r>
            <a:br>
              <a:rPr lang="en-US" sz="2000" b="1" dirty="0">
                <a:latin typeface="Verdana" charset="0"/>
                <a:ea typeface="Verdana" charset="0"/>
                <a:cs typeface="Verdana" charset="0"/>
              </a:rPr>
            </a:br>
            <a:r>
              <a:rPr lang="en-US" sz="2000" b="1" dirty="0">
                <a:latin typeface="Verdana" charset="0"/>
                <a:ea typeface="Verdana" charset="0"/>
                <a:cs typeface="Verdana" charset="0"/>
              </a:rPr>
              <a:t>Winning the Game</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35BB02E9-8643-894E-B9DF-DFE07AD47865}"/>
              </a:ext>
            </a:extLst>
          </p:cNvPr>
          <p:cNvSpPr>
            <a:spLocks noGrp="1"/>
          </p:cNvSpPr>
          <p:nvPr>
            <p:ph type="sldNum" sz="quarter" idx="10"/>
          </p:nvPr>
        </p:nvSpPr>
        <p:spPr/>
        <p:txBody>
          <a:bodyPr/>
          <a:lstStyle/>
          <a:p>
            <a:fld id="{915E5F72-A700-2B41-902D-0ACD7FAE97AB}" type="slidenum">
              <a:rPr lang="en-US" smtClean="0"/>
              <a:t>14</a:t>
            </a:fld>
            <a:endParaRPr lang="en-US"/>
          </a:p>
        </p:txBody>
      </p:sp>
    </p:spTree>
    <p:extLst>
      <p:ext uri="{BB962C8B-B14F-4D97-AF65-F5344CB8AC3E}">
        <p14:creationId xmlns:p14="http://schemas.microsoft.com/office/powerpoint/2010/main" val="136909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a:spcBef>
                <a:spcPts val="400"/>
              </a:spcBef>
            </a:pPr>
            <a:r>
              <a:rPr lang="en-US" dirty="0"/>
              <a:t>Participate by midnight each Sunday</a:t>
            </a:r>
          </a:p>
          <a:p>
            <a:pPr>
              <a:spcBef>
                <a:spcPts val="400"/>
              </a:spcBef>
            </a:pPr>
            <a:r>
              <a:rPr lang="en-US" dirty="0"/>
              <a:t>No preparation required; games are timed</a:t>
            </a:r>
          </a:p>
          <a:p>
            <a:pPr>
              <a:spcBef>
                <a:spcPts val="400"/>
              </a:spcBef>
            </a:pPr>
            <a:r>
              <a:rPr lang="en-US" dirty="0"/>
              <a:t>Scores &amp; decisions are made public</a:t>
            </a:r>
          </a:p>
          <a:p>
            <a:pPr>
              <a:spcBef>
                <a:spcPts val="400"/>
              </a:spcBef>
            </a:pPr>
            <a:r>
              <a:rPr lang="en-US" dirty="0"/>
              <a:t>Opponents are not</a:t>
            </a:r>
          </a:p>
          <a:p>
            <a:pPr>
              <a:spcBef>
                <a:spcPts val="400"/>
              </a:spcBef>
            </a:pPr>
            <a:endParaRPr lang="en-US" sz="1100" dirty="0">
              <a:latin typeface="Arial" charset="0"/>
              <a:ea typeface="Arial" charset="0"/>
              <a:cs typeface="Arial" charset="0"/>
            </a:endParaRPr>
          </a:p>
          <a:p>
            <a:pPr>
              <a:spcBef>
                <a:spcPts val="400"/>
              </a:spcBef>
            </a:pPr>
            <a:r>
              <a:rPr lang="en-US" dirty="0">
                <a:latin typeface="Arial" charset="0"/>
                <a:ea typeface="Arial" charset="0"/>
                <a:cs typeface="Arial" charset="0"/>
              </a:rPr>
              <a:t>Not graded (but required!)</a:t>
            </a:r>
          </a:p>
          <a:p>
            <a:pPr>
              <a:spcBef>
                <a:spcPts val="400"/>
              </a:spcBef>
            </a:pPr>
            <a:r>
              <a:rPr lang="en-US" altLang="en-US" dirty="0">
                <a:ea typeface="ＭＳ Ｐゴシック" charset="-128"/>
              </a:rPr>
              <a:t>Discuss what you did and why</a:t>
            </a:r>
          </a:p>
          <a:p>
            <a:pPr>
              <a:spcBef>
                <a:spcPts val="400"/>
              </a:spcBef>
            </a:pPr>
            <a:r>
              <a:rPr lang="en-US" altLang="en-US" dirty="0">
                <a:ea typeface="ＭＳ Ｐゴシック" charset="-128"/>
              </a:rPr>
              <a:t>Academic integrity: check if participated</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Online Games</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grpSp>
        <p:nvGrpSpPr>
          <p:cNvPr id="8" name="Shape 490"/>
          <p:cNvGrpSpPr>
            <a:grpSpLocks/>
          </p:cNvGrpSpPr>
          <p:nvPr/>
        </p:nvGrpSpPr>
        <p:grpSpPr bwMode="auto">
          <a:xfrm>
            <a:off x="919165" y="1003926"/>
            <a:ext cx="223836" cy="224801"/>
            <a:chOff x="2594050" y="1631825"/>
            <a:chExt cx="439625" cy="439625"/>
          </a:xfrm>
        </p:grpSpPr>
        <p:sp>
          <p:nvSpPr>
            <p:cNvPr id="9"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 name="Slide Number Placeholder 1">
            <a:extLst>
              <a:ext uri="{FF2B5EF4-FFF2-40B4-BE49-F238E27FC236}">
                <a16:creationId xmlns:a16="http://schemas.microsoft.com/office/drawing/2014/main" id="{FAF7E61E-D0E7-BD47-B3D7-F4E232A768E5}"/>
              </a:ext>
            </a:extLst>
          </p:cNvPr>
          <p:cNvSpPr>
            <a:spLocks noGrp="1"/>
          </p:cNvSpPr>
          <p:nvPr>
            <p:ph type="sldNum" sz="quarter" idx="10"/>
          </p:nvPr>
        </p:nvSpPr>
        <p:spPr/>
        <p:txBody>
          <a:bodyPr/>
          <a:lstStyle/>
          <a:p>
            <a:fld id="{915E5F72-A700-2B41-902D-0ACD7FAE97AB}" type="slidenum">
              <a:rPr lang="en-US" smtClean="0"/>
              <a:t>15</a:t>
            </a:fld>
            <a:endParaRPr lang="en-US"/>
          </a:p>
        </p:txBody>
      </p:sp>
    </p:spTree>
    <p:extLst>
      <p:ext uri="{BB962C8B-B14F-4D97-AF65-F5344CB8AC3E}">
        <p14:creationId xmlns:p14="http://schemas.microsoft.com/office/powerpoint/2010/main" val="242981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latin typeface="Arial" charset="0"/>
                <a:ea typeface="Arial" charset="0"/>
                <a:cs typeface="Arial" charset="0"/>
              </a:rPr>
              <a:t>Six quizzes (one dropped, best five count)</a:t>
            </a:r>
          </a:p>
          <a:p>
            <a:endParaRPr lang="en-US" dirty="0"/>
          </a:p>
          <a:p>
            <a:r>
              <a:rPr lang="en-US" dirty="0"/>
              <a:t>Optional Homework assignments</a:t>
            </a:r>
          </a:p>
          <a:p>
            <a:pPr lvl="1"/>
            <a:r>
              <a:rPr lang="en-US" dirty="0">
                <a:latin typeface="Arial" charset="0"/>
                <a:ea typeface="Arial" charset="0"/>
                <a:cs typeface="Arial" charset="0"/>
              </a:rPr>
              <a:t>	</a:t>
            </a:r>
          </a:p>
          <a:p>
            <a:r>
              <a:rPr lang="en-US" dirty="0"/>
              <a:t>Extra Credit</a:t>
            </a:r>
          </a:p>
          <a:p>
            <a:pPr lvl="1"/>
            <a:r>
              <a:rPr lang="en-US" dirty="0">
                <a:latin typeface="Arial" charset="0"/>
                <a:ea typeface="Arial" charset="0"/>
                <a:cs typeface="Arial" charset="0"/>
              </a:rPr>
              <a:t>	Game theory is everywhere! </a:t>
            </a:r>
          </a:p>
          <a:p>
            <a:pPr lvl="1"/>
            <a:r>
              <a:rPr lang="en-US" dirty="0">
                <a:latin typeface="Arial" charset="0"/>
                <a:ea typeface="Arial" charset="0"/>
                <a:cs typeface="Arial" charset="0"/>
              </a:rPr>
              <a:t>	Find it (and email it to me)</a:t>
            </a:r>
          </a:p>
          <a:p>
            <a:endParaRPr lang="en-US" dirty="0"/>
          </a:p>
        </p:txBody>
      </p:sp>
      <p:sp>
        <p:nvSpPr>
          <p:cNvPr id="6" name="Title 5"/>
          <p:cNvSpPr>
            <a:spLocks noGrp="1"/>
          </p:cNvSpPr>
          <p:nvPr>
            <p:ph type="title" idx="4294967295"/>
          </p:nvPr>
        </p:nvSpPr>
        <p:spPr>
          <a:xfrm>
            <a:off x="1381125" y="922338"/>
            <a:ext cx="3878263" cy="436562"/>
          </a:xfrm>
        </p:spPr>
        <p:txBody>
          <a:bodyPr/>
          <a:lstStyle/>
          <a:p>
            <a:r>
              <a:rPr lang="en-US" altLang="en-US" sz="2000" b="1">
                <a:latin typeface="Verdana" charset="0"/>
                <a:ea typeface="Verdana" charset="0"/>
                <a:cs typeface="Verdana" charset="0"/>
              </a:rPr>
              <a:t>Quizzes &amp; Problems</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2024</a:t>
            </a:r>
            <a:endParaRPr lang="en-US" dirty="0"/>
          </a:p>
        </p:txBody>
      </p:sp>
      <p:grpSp>
        <p:nvGrpSpPr>
          <p:cNvPr id="8" name="Shape 490"/>
          <p:cNvGrpSpPr>
            <a:grpSpLocks/>
          </p:cNvGrpSpPr>
          <p:nvPr/>
        </p:nvGrpSpPr>
        <p:grpSpPr bwMode="auto">
          <a:xfrm>
            <a:off x="919165" y="1003926"/>
            <a:ext cx="223836" cy="224801"/>
            <a:chOff x="2594050" y="1631825"/>
            <a:chExt cx="439625" cy="439625"/>
          </a:xfrm>
        </p:grpSpPr>
        <p:sp>
          <p:nvSpPr>
            <p:cNvPr id="9"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 name="Slide Number Placeholder 1">
            <a:extLst>
              <a:ext uri="{FF2B5EF4-FFF2-40B4-BE49-F238E27FC236}">
                <a16:creationId xmlns:a16="http://schemas.microsoft.com/office/drawing/2014/main" id="{33AF7D86-0762-1E42-A785-6552C3891255}"/>
              </a:ext>
            </a:extLst>
          </p:cNvPr>
          <p:cNvSpPr>
            <a:spLocks noGrp="1"/>
          </p:cNvSpPr>
          <p:nvPr>
            <p:ph type="sldNum" sz="quarter" idx="10"/>
          </p:nvPr>
        </p:nvSpPr>
        <p:spPr/>
        <p:txBody>
          <a:bodyPr/>
          <a:lstStyle/>
          <a:p>
            <a:fld id="{915E5F72-A700-2B41-902D-0ACD7FAE97AB}" type="slidenum">
              <a:rPr lang="en-US" smtClean="0"/>
              <a:t>16</a:t>
            </a:fld>
            <a:endParaRPr lang="en-US"/>
          </a:p>
        </p:txBody>
      </p:sp>
    </p:spTree>
    <p:extLst>
      <p:ext uri="{BB962C8B-B14F-4D97-AF65-F5344CB8AC3E}">
        <p14:creationId xmlns:p14="http://schemas.microsoft.com/office/powerpoint/2010/main" val="429976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latin typeface="Arial" charset="0"/>
                <a:ea typeface="Arial" charset="0"/>
                <a:cs typeface="Arial" charset="0"/>
              </a:rPr>
              <a:t>Midterm				20%</a:t>
            </a:r>
          </a:p>
          <a:p>
            <a:r>
              <a:rPr lang="en-US" dirty="0"/>
              <a:t>Final Exam			35%</a:t>
            </a:r>
            <a:endParaRPr lang="en-US" dirty="0">
              <a:latin typeface="Arial" charset="0"/>
              <a:ea typeface="Arial" charset="0"/>
              <a:cs typeface="Arial" charset="0"/>
            </a:endParaRPr>
          </a:p>
          <a:p>
            <a:r>
              <a:rPr lang="en-US" dirty="0"/>
              <a:t>Quizzes (and assignments)	25%</a:t>
            </a:r>
          </a:p>
          <a:p>
            <a:r>
              <a:rPr lang="en-US" dirty="0"/>
              <a:t>Class participation		10%</a:t>
            </a:r>
          </a:p>
          <a:p>
            <a:r>
              <a:rPr lang="en-US" dirty="0"/>
              <a:t>Games (participation)		10%</a:t>
            </a:r>
          </a:p>
        </p:txBody>
      </p:sp>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Grading</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2024</a:t>
            </a:r>
            <a:endParaRPr lang="en-US" dirty="0"/>
          </a:p>
        </p:txBody>
      </p:sp>
      <p:grpSp>
        <p:nvGrpSpPr>
          <p:cNvPr id="8" name="Shape 490"/>
          <p:cNvGrpSpPr>
            <a:grpSpLocks/>
          </p:cNvGrpSpPr>
          <p:nvPr/>
        </p:nvGrpSpPr>
        <p:grpSpPr bwMode="auto">
          <a:xfrm>
            <a:off x="919165" y="1003926"/>
            <a:ext cx="223836" cy="224801"/>
            <a:chOff x="2594050" y="1631825"/>
            <a:chExt cx="439625" cy="439625"/>
          </a:xfrm>
        </p:grpSpPr>
        <p:sp>
          <p:nvSpPr>
            <p:cNvPr id="9"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 name="Slide Number Placeholder 1">
            <a:extLst>
              <a:ext uri="{FF2B5EF4-FFF2-40B4-BE49-F238E27FC236}">
                <a16:creationId xmlns:a16="http://schemas.microsoft.com/office/drawing/2014/main" id="{16C11077-5833-964A-8576-7298D72F3D6A}"/>
              </a:ext>
            </a:extLst>
          </p:cNvPr>
          <p:cNvSpPr>
            <a:spLocks noGrp="1"/>
          </p:cNvSpPr>
          <p:nvPr>
            <p:ph type="sldNum" sz="quarter" idx="10"/>
          </p:nvPr>
        </p:nvSpPr>
        <p:spPr/>
        <p:txBody>
          <a:bodyPr/>
          <a:lstStyle/>
          <a:p>
            <a:fld id="{915E5F72-A700-2B41-902D-0ACD7FAE97AB}" type="slidenum">
              <a:rPr lang="en-US" smtClean="0"/>
              <a:t>17</a:t>
            </a:fld>
            <a:endParaRPr lang="en-US"/>
          </a:p>
        </p:txBody>
      </p:sp>
    </p:spTree>
    <p:extLst>
      <p:ext uri="{BB962C8B-B14F-4D97-AF65-F5344CB8AC3E}">
        <p14:creationId xmlns:p14="http://schemas.microsoft.com/office/powerpoint/2010/main" val="113153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b="1" dirty="0">
                <a:solidFill>
                  <a:schemeClr val="dk1"/>
                </a:solidFill>
                <a:highlight>
                  <a:srgbClr val="FFCD00"/>
                </a:highlight>
                <a:sym typeface="Lora"/>
              </a:rPr>
              <a:t>Interactive</a:t>
            </a:r>
            <a:r>
              <a:rPr lang="en" b="1" dirty="0">
                <a:sym typeface="Quattrocento Sans"/>
              </a:rPr>
              <a:t> </a:t>
            </a:r>
            <a:br>
              <a:rPr lang="en-US" altLang="en-US" b="1" dirty="0">
                <a:sym typeface="Lora" charset="0"/>
              </a:rPr>
            </a:br>
            <a:r>
              <a:rPr lang="en-US" altLang="en-US" b="1" dirty="0">
                <a:sym typeface="Lora" charset="0"/>
              </a:rPr>
              <a:t>Decision Theory</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kern="0" dirty="0">
                <a:solidFill>
                  <a:schemeClr val="dk1"/>
                </a:solidFill>
                <a:sym typeface="Lora"/>
              </a:rPr>
              <a:t>Decision Theory</a:t>
            </a:r>
            <a:r>
              <a:rPr lang="en-US" sz="2000" kern="0" dirty="0">
                <a:solidFill>
                  <a:schemeClr val="dk1"/>
                </a:solidFill>
                <a:sym typeface="Lora"/>
              </a:rPr>
              <a:t>: You are goal-driven when considering your options</a:t>
            </a:r>
            <a:endParaRPr lang="en" sz="2000" kern="0" dirty="0">
              <a:solidFill>
                <a:schemeClr val="dk1"/>
              </a:solidFill>
              <a:highlight>
                <a:srgbClr val="FFCD00"/>
              </a:highlight>
              <a:sym typeface="Lora"/>
            </a:endParaRPr>
          </a:p>
          <a:p>
            <a:pPr fontAlgn="auto">
              <a:spcBef>
                <a:spcPts val="0"/>
              </a:spcBef>
              <a:spcAft>
                <a:spcPts val="0"/>
              </a:spcAft>
              <a:buClr>
                <a:srgbClr val="FFCD00"/>
              </a:buClr>
              <a:buSzPct val="100000"/>
              <a:buFont typeface="Quattrocento Sans"/>
              <a:buNone/>
              <a:defRPr/>
            </a:pPr>
            <a:endParaRPr lang="en-US" sz="2000" kern="0" dirty="0">
              <a:sym typeface="Quattrocento Sans"/>
            </a:endParaRPr>
          </a:p>
          <a:p>
            <a:pPr fontAlgn="auto">
              <a:spcBef>
                <a:spcPts val="0"/>
              </a:spcBef>
              <a:spcAft>
                <a:spcPts val="0"/>
              </a:spcAft>
              <a:buClr>
                <a:srgbClr val="FFCD00"/>
              </a:buClr>
              <a:buSzPct val="100000"/>
              <a:buFont typeface="Quattrocento Sans"/>
              <a:buNone/>
              <a:defRPr/>
            </a:pPr>
            <a:r>
              <a:rPr lang="en-US" sz="2000" b="1" kern="0" dirty="0">
                <a:sym typeface="Quattrocento Sans"/>
              </a:rPr>
              <a:t>Game Theory</a:t>
            </a:r>
            <a:r>
              <a:rPr lang="en-US" sz="2000" kern="0" dirty="0">
                <a:sym typeface="Quattrocento Sans"/>
              </a:rPr>
              <a:t>: So is everyone else</a:t>
            </a:r>
            <a:endParaRPr lang="en" sz="2000" kern="0" dirty="0">
              <a:sym typeface="Quattrocento Sans"/>
            </a:endParaRPr>
          </a:p>
        </p:txBody>
      </p:sp>
      <p:sp>
        <p:nvSpPr>
          <p:cNvPr id="4" name="Footer Placeholder 3"/>
          <p:cNvSpPr>
            <a:spLocks noGrp="1"/>
          </p:cNvSpPr>
          <p:nvPr>
            <p:ph type="ftr" sz="quarter" idx="11"/>
          </p:nvPr>
        </p:nvSpPr>
        <p:spPr/>
        <p:txBody>
          <a:bodyPr/>
          <a:lstStyle/>
          <a:p>
            <a:r>
              <a:rPr lang="en-US"/>
              <a:t>Game Theory © Mike Shor 2024</a:t>
            </a:r>
          </a:p>
        </p:txBody>
      </p:sp>
      <p:sp>
        <p:nvSpPr>
          <p:cNvPr id="2" name="Slide Number Placeholder 1">
            <a:extLst>
              <a:ext uri="{FF2B5EF4-FFF2-40B4-BE49-F238E27FC236}">
                <a16:creationId xmlns:a16="http://schemas.microsoft.com/office/drawing/2014/main" id="{21CBB808-AD77-A847-ABB9-E094415D41DC}"/>
              </a:ext>
            </a:extLst>
          </p:cNvPr>
          <p:cNvSpPr>
            <a:spLocks noGrp="1"/>
          </p:cNvSpPr>
          <p:nvPr>
            <p:ph type="sldNum" sz="quarter" idx="10"/>
          </p:nvPr>
        </p:nvSpPr>
        <p:spPr/>
        <p:txBody>
          <a:bodyPr/>
          <a:lstStyle/>
          <a:p>
            <a:fld id="{915E5F72-A700-2B41-902D-0ACD7FAE97AB}" type="slidenum">
              <a:rPr lang="en-US" smtClean="0"/>
              <a:t>18</a:t>
            </a:fld>
            <a:endParaRPr lang="en-US"/>
          </a:p>
        </p:txBody>
      </p:sp>
    </p:spTree>
    <p:extLst>
      <p:ext uri="{BB962C8B-B14F-4D97-AF65-F5344CB8AC3E}">
        <p14:creationId xmlns:p14="http://schemas.microsoft.com/office/powerpoint/2010/main" val="11569995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txBox="1">
            <a:spLocks noGrp="1"/>
          </p:cNvSpPr>
          <p:nvPr>
            <p:ph type="body" idx="4294967295"/>
          </p:nvPr>
        </p:nvSpPr>
        <p:spPr>
          <a:xfrm>
            <a:off x="4843463" y="878850"/>
            <a:ext cx="3691511" cy="3654300"/>
          </a:xfrm>
        </p:spPr>
        <p:txBody>
          <a:bodyPr anchor="ctr">
            <a:noAutofit/>
          </a:bodyPr>
          <a:lstStyle/>
          <a:p>
            <a:pPr eaLnBrk="1" fontAlgn="auto" hangingPunct="1">
              <a:spcBef>
                <a:spcPts val="0"/>
              </a:spcBef>
              <a:spcAft>
                <a:spcPts val="0"/>
              </a:spcAft>
              <a:buClr>
                <a:schemeClr val="dk1"/>
              </a:buClr>
              <a:buSzPct val="55000"/>
              <a:buFont typeface="Arial"/>
              <a:buNone/>
              <a:defRPr/>
            </a:pPr>
            <a:r>
              <a:rPr lang="en-US" sz="2000" b="1" dirty="0">
                <a:solidFill>
                  <a:schemeClr val="dk1"/>
                </a:solidFill>
                <a:sym typeface="Lora"/>
              </a:rPr>
              <a:t>Ten of you go to a restaurant</a:t>
            </a:r>
          </a:p>
          <a:p>
            <a:pPr eaLnBrk="1" fontAlgn="auto" hangingPunct="1">
              <a:spcBef>
                <a:spcPts val="0"/>
              </a:spcBef>
              <a:spcAft>
                <a:spcPts val="0"/>
              </a:spcAft>
              <a:buClr>
                <a:schemeClr val="dk1"/>
              </a:buClr>
              <a:buSzPct val="55000"/>
              <a:buFont typeface="Arial"/>
              <a:buNone/>
              <a:defRPr/>
            </a:pPr>
            <a:endParaRPr lang="en-US" sz="2000" dirty="0">
              <a:sym typeface="Quattrocento Sans"/>
            </a:endParaRPr>
          </a:p>
          <a:p>
            <a:pPr fontAlgn="auto">
              <a:spcBef>
                <a:spcPts val="0"/>
              </a:spcBef>
              <a:spcAft>
                <a:spcPts val="0"/>
              </a:spcAft>
              <a:buClr>
                <a:srgbClr val="FFCD00"/>
              </a:buClr>
              <a:buSzPct val="100000"/>
              <a:buNone/>
              <a:defRPr/>
            </a:pPr>
            <a:r>
              <a:rPr lang="en-US" sz="2000" dirty="0">
                <a:sym typeface="Quattrocento Sans"/>
              </a:rPr>
              <a:t>If each pays for own meal…</a:t>
            </a:r>
          </a:p>
          <a:p>
            <a:pPr fontAlgn="auto">
              <a:spcBef>
                <a:spcPts val="0"/>
              </a:spcBef>
              <a:spcAft>
                <a:spcPts val="0"/>
              </a:spcAft>
              <a:buClr>
                <a:srgbClr val="FFCD00"/>
              </a:buClr>
              <a:buSzPct val="100000"/>
              <a:buNone/>
              <a:defRPr/>
            </a:pPr>
            <a:r>
              <a:rPr lang="en-US" sz="2000" dirty="0">
                <a:sym typeface="Quattrocento Sans"/>
              </a:rPr>
              <a:t>	This is a decision problem</a:t>
            </a:r>
          </a:p>
          <a:p>
            <a:pPr fontAlgn="auto">
              <a:spcBef>
                <a:spcPts val="0"/>
              </a:spcBef>
              <a:spcAft>
                <a:spcPts val="0"/>
              </a:spcAft>
              <a:buClr>
                <a:srgbClr val="FFCD00"/>
              </a:buClr>
              <a:buSzPct val="100000"/>
              <a:buNone/>
              <a:defRPr/>
            </a:pPr>
            <a:endParaRPr lang="en-US" sz="2000" dirty="0">
              <a:sym typeface="Quattrocento Sans"/>
            </a:endParaRPr>
          </a:p>
          <a:p>
            <a:pPr fontAlgn="auto">
              <a:spcBef>
                <a:spcPts val="0"/>
              </a:spcBef>
              <a:spcAft>
                <a:spcPts val="0"/>
              </a:spcAft>
              <a:buClr>
                <a:srgbClr val="FFCD00"/>
              </a:buClr>
              <a:buSzPct val="100000"/>
              <a:buNone/>
              <a:defRPr/>
            </a:pPr>
            <a:r>
              <a:rPr lang="en-US" sz="2000" dirty="0">
                <a:sym typeface="Quattrocento Sans"/>
              </a:rPr>
              <a:t>If you all agree to split the bill...</a:t>
            </a:r>
          </a:p>
          <a:p>
            <a:pPr fontAlgn="auto">
              <a:spcBef>
                <a:spcPts val="0"/>
              </a:spcBef>
              <a:spcAft>
                <a:spcPts val="0"/>
              </a:spcAft>
              <a:buClr>
                <a:srgbClr val="FFCD00"/>
              </a:buClr>
              <a:buSzPct val="100000"/>
              <a:buNone/>
              <a:defRPr/>
            </a:pPr>
            <a:r>
              <a:rPr lang="en-US" sz="2000" dirty="0">
                <a:sym typeface="Quattrocento Sans"/>
              </a:rPr>
              <a:t>	Now, this is a game</a:t>
            </a:r>
          </a:p>
        </p:txBody>
      </p:sp>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5" name="Footer Placeholder 4"/>
          <p:cNvSpPr>
            <a:spLocks noGrp="1"/>
          </p:cNvSpPr>
          <p:nvPr>
            <p:ph type="ftr" sz="quarter" idx="11"/>
          </p:nvPr>
        </p:nvSpPr>
        <p:spPr/>
        <p:txBody>
          <a:bodyPr/>
          <a:lstStyle/>
          <a:p>
            <a:r>
              <a:rPr lang="en-US"/>
              <a:t>Game Theory © Mike Shor 2024</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5775" y="808040"/>
            <a:ext cx="3650735" cy="3657600"/>
          </a:xfrm>
          <a:prstGeom prst="ellipse">
            <a:avLst/>
          </a:prstGeom>
        </p:spPr>
      </p:pic>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grpSp>
        <p:nvGrpSpPr>
          <p:cNvPr id="12" name="Shape 675"/>
          <p:cNvGrpSpPr/>
          <p:nvPr/>
        </p:nvGrpSpPr>
        <p:grpSpPr>
          <a:xfrm>
            <a:off x="845223" y="951484"/>
            <a:ext cx="351077" cy="360806"/>
            <a:chOff x="2605025" y="4998300"/>
            <a:chExt cx="417700" cy="429275"/>
          </a:xfrm>
        </p:grpSpPr>
        <p:sp>
          <p:nvSpPr>
            <p:cNvPr id="13" name="Shape 676"/>
            <p:cNvSpPr/>
            <p:nvPr/>
          </p:nvSpPr>
          <p:spPr>
            <a:xfrm>
              <a:off x="2819350" y="5216875"/>
              <a:ext cx="202150" cy="210700"/>
            </a:xfrm>
            <a:custGeom>
              <a:avLst/>
              <a:gdLst/>
              <a:ahLst/>
              <a:cxnLst/>
              <a:rect l="0" t="0" r="0" b="0"/>
              <a:pathLst>
                <a:path w="8086" h="8428" fill="none" extrusionOk="0">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7" name="Shape 677"/>
            <p:cNvSpPr/>
            <p:nvPr/>
          </p:nvSpPr>
          <p:spPr>
            <a:xfrm>
              <a:off x="2606225" y="4998300"/>
              <a:ext cx="203400" cy="207650"/>
            </a:xfrm>
            <a:custGeom>
              <a:avLst/>
              <a:gdLst/>
              <a:ahLst/>
              <a:cxnLst/>
              <a:rect l="0" t="0" r="0" b="0"/>
              <a:pathLst>
                <a:path w="8136" h="8306" fill="none" extrusionOk="0">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8" name="Shape 678"/>
            <p:cNvSpPr/>
            <p:nvPr/>
          </p:nvSpPr>
          <p:spPr>
            <a:xfrm>
              <a:off x="2605025" y="5003775"/>
              <a:ext cx="417700" cy="417700"/>
            </a:xfrm>
            <a:custGeom>
              <a:avLst/>
              <a:gdLst/>
              <a:ahLst/>
              <a:cxnLst/>
              <a:rect l="0" t="0" r="0" b="0"/>
              <a:pathLst>
                <a:path w="16708" h="16708" fill="none" extrusionOk="0">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3" name="Slide Number Placeholder 2">
            <a:extLst>
              <a:ext uri="{FF2B5EF4-FFF2-40B4-BE49-F238E27FC236}">
                <a16:creationId xmlns:a16="http://schemas.microsoft.com/office/drawing/2014/main" id="{7E9544F4-FC48-3246-981D-11ACB9752B3F}"/>
              </a:ext>
            </a:extLst>
          </p:cNvPr>
          <p:cNvSpPr>
            <a:spLocks noGrp="1"/>
          </p:cNvSpPr>
          <p:nvPr>
            <p:ph type="sldNum" sz="quarter" idx="10"/>
          </p:nvPr>
        </p:nvSpPr>
        <p:spPr/>
        <p:txBody>
          <a:bodyPr/>
          <a:lstStyle/>
          <a:p>
            <a:fld id="{915E5F72-A700-2B41-902D-0ACD7FAE97AB}" type="slidenum">
              <a:rPr lang="en-US" smtClean="0"/>
              <a:t>19</a:t>
            </a:fld>
            <a:endParaRPr lang="en-US"/>
          </a:p>
        </p:txBody>
      </p:sp>
    </p:spTree>
    <p:extLst>
      <p:ext uri="{BB962C8B-B14F-4D97-AF65-F5344CB8AC3E}">
        <p14:creationId xmlns:p14="http://schemas.microsoft.com/office/powerpoint/2010/main" val="13548865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dirty="0"/>
              <a:t>“Only the paranoid survive.”</a:t>
            </a:r>
          </a:p>
          <a:p>
            <a:pPr fontAlgn="auto">
              <a:spcAft>
                <a:spcPts val="0"/>
              </a:spcAft>
              <a:buClr>
                <a:srgbClr val="FFCD00"/>
              </a:buClr>
              <a:buNone/>
              <a:defRPr/>
            </a:pPr>
            <a:endParaRPr lang="en-US" dirty="0"/>
          </a:p>
          <a:p>
            <a:pPr fontAlgn="auto">
              <a:spcAft>
                <a:spcPts val="0"/>
              </a:spcAft>
              <a:buClr>
                <a:srgbClr val="FFCD00"/>
              </a:buClr>
              <a:buNone/>
              <a:defRPr/>
            </a:pPr>
            <a:endParaRPr lang="en-US" dirty="0"/>
          </a:p>
          <a:p>
            <a:pPr fontAlgn="auto">
              <a:spcAft>
                <a:spcPts val="0"/>
              </a:spcAft>
              <a:buClr>
                <a:srgbClr val="FFCD00"/>
              </a:buClr>
              <a:buNone/>
              <a:defRPr/>
            </a:pPr>
            <a:r>
              <a:rPr lang="mr-IN" dirty="0"/>
              <a:t>–</a:t>
            </a:r>
            <a:r>
              <a:rPr lang="en-US" dirty="0"/>
              <a:t> Andy Grove</a:t>
            </a:r>
          </a:p>
          <a:p>
            <a:pPr fontAlgn="auto">
              <a:spcAft>
                <a:spcPts val="0"/>
              </a:spcAft>
              <a:buClr>
                <a:srgbClr val="FFCD00"/>
              </a:buClr>
              <a:buNone/>
              <a:defRPr/>
            </a:pPr>
            <a:r>
              <a:rPr lang="en-US" dirty="0">
                <a:solidFill>
                  <a:schemeClr val="bg1">
                    <a:lumMod val="50000"/>
                  </a:schemeClr>
                </a:solidFill>
              </a:rPr>
              <a:t>Co-founder of Intel</a:t>
            </a:r>
            <a:endParaRPr lang="en"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9089E2DE-6EBD-9840-BC5F-B75BA4B88902}"/>
              </a:ext>
            </a:extLst>
          </p:cNvPr>
          <p:cNvSpPr>
            <a:spLocks noGrp="1"/>
          </p:cNvSpPr>
          <p:nvPr>
            <p:ph type="sldNum" sz="quarter" idx="10"/>
          </p:nvPr>
        </p:nvSpPr>
        <p:spPr/>
        <p:txBody>
          <a:bodyPr/>
          <a:lstStyle/>
          <a:p>
            <a:fld id="{915E5F72-A700-2B41-902D-0ACD7FAE97AB}" type="slidenum">
              <a:rPr lang="en-US" smtClean="0"/>
              <a:t>2</a:t>
            </a:fld>
            <a:endParaRPr lang="en-US"/>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b="1" dirty="0">
                <a:solidFill>
                  <a:schemeClr val="dk1"/>
                </a:solidFill>
                <a:highlight>
                  <a:srgbClr val="FFCD00"/>
                </a:highlight>
                <a:sym typeface="Lora"/>
              </a:rPr>
              <a:t>Interactive</a:t>
            </a:r>
            <a:r>
              <a:rPr lang="en" b="1" dirty="0">
                <a:sym typeface="Quattrocento Sans"/>
              </a:rPr>
              <a:t> </a:t>
            </a:r>
            <a:br>
              <a:rPr lang="en-US" altLang="en-US" b="1" dirty="0">
                <a:sym typeface="Lora" charset="0"/>
              </a:rPr>
            </a:br>
            <a:r>
              <a:rPr lang="en-US" altLang="en-US" b="1" dirty="0">
                <a:sym typeface="Lora" charset="0"/>
              </a:rPr>
              <a:t>Decision Theory</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i="1" kern="0" dirty="0">
                <a:solidFill>
                  <a:schemeClr val="dk1"/>
                </a:solidFill>
                <a:sym typeface="Lora"/>
              </a:rPr>
              <a:t>Never assume that people’s behaviors are fixed. </a:t>
            </a:r>
          </a:p>
          <a:p>
            <a:pPr fontAlgn="auto">
              <a:spcBef>
                <a:spcPts val="0"/>
              </a:spcBef>
              <a:spcAft>
                <a:spcPts val="0"/>
              </a:spcAft>
              <a:buClr>
                <a:schemeClr val="dk1"/>
              </a:buClr>
              <a:buSzPct val="55000"/>
              <a:buFont typeface="Arial"/>
              <a:buNone/>
              <a:defRPr/>
            </a:pPr>
            <a:endParaRPr lang="en-US" sz="2000" b="1" i="1" kern="0" dirty="0">
              <a:solidFill>
                <a:schemeClr val="dk1"/>
              </a:solidFill>
              <a:sym typeface="Lora"/>
            </a:endParaRPr>
          </a:p>
          <a:p>
            <a:pPr fontAlgn="auto">
              <a:spcBef>
                <a:spcPts val="0"/>
              </a:spcBef>
              <a:spcAft>
                <a:spcPts val="0"/>
              </a:spcAft>
              <a:buClr>
                <a:schemeClr val="dk1"/>
              </a:buClr>
              <a:buSzPct val="55000"/>
              <a:buFont typeface="Arial"/>
              <a:buNone/>
              <a:defRPr/>
            </a:pPr>
            <a:r>
              <a:rPr lang="en-US" sz="2000" b="1" i="1" kern="0" dirty="0">
                <a:solidFill>
                  <a:schemeClr val="dk1"/>
                </a:solidFill>
                <a:sym typeface="Lora"/>
              </a:rPr>
              <a:t>Predict their reaction to your behavior.</a:t>
            </a:r>
            <a:endParaRPr lang="en" sz="2000" i="1" kern="0" dirty="0">
              <a:sym typeface="Quattrocento Sans"/>
            </a:endParaRPr>
          </a:p>
        </p:txBody>
      </p:sp>
      <p:sp>
        <p:nvSpPr>
          <p:cNvPr id="4" name="Footer Placeholder 3"/>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BA297445-029F-DF40-853B-694F3817AD76}"/>
              </a:ext>
            </a:extLst>
          </p:cNvPr>
          <p:cNvSpPr>
            <a:spLocks noGrp="1"/>
          </p:cNvSpPr>
          <p:nvPr>
            <p:ph type="sldNum" sz="quarter" idx="10"/>
          </p:nvPr>
        </p:nvSpPr>
        <p:spPr/>
        <p:txBody>
          <a:bodyPr/>
          <a:lstStyle/>
          <a:p>
            <a:fld id="{915E5F72-A700-2B41-902D-0ACD7FAE97AB}" type="slidenum">
              <a:rPr lang="en-US" smtClean="0"/>
              <a:t>20</a:t>
            </a:fld>
            <a:endParaRPr lang="en-US"/>
          </a:p>
        </p:txBody>
      </p:sp>
    </p:spTree>
    <p:extLst>
      <p:ext uri="{BB962C8B-B14F-4D97-AF65-F5344CB8AC3E}">
        <p14:creationId xmlns:p14="http://schemas.microsoft.com/office/powerpoint/2010/main" val="8108164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txBox="1">
            <a:spLocks noGrp="1"/>
          </p:cNvSpPr>
          <p:nvPr>
            <p:ph type="body" idx="4294967295"/>
          </p:nvPr>
        </p:nvSpPr>
        <p:spPr>
          <a:xfrm>
            <a:off x="4972049" y="878850"/>
            <a:ext cx="3562925" cy="3654300"/>
          </a:xfrm>
        </p:spPr>
        <p:txBody>
          <a:bodyPr anchor="ctr">
            <a:noAutofit/>
          </a:bodyPr>
          <a:lstStyle/>
          <a:p>
            <a:pPr eaLnBrk="1" fontAlgn="auto" hangingPunct="1">
              <a:spcBef>
                <a:spcPts val="0"/>
              </a:spcBef>
              <a:spcAft>
                <a:spcPts val="0"/>
              </a:spcAft>
              <a:buClr>
                <a:schemeClr val="dk1"/>
              </a:buClr>
              <a:buSzPct val="55000"/>
              <a:buFont typeface="Arial"/>
              <a:buNone/>
              <a:defRPr/>
            </a:pPr>
            <a:r>
              <a:rPr lang="en-US" sz="2000" b="1" dirty="0">
                <a:solidFill>
                  <a:schemeClr val="dk1"/>
                </a:solidFill>
                <a:sym typeface="Lora"/>
              </a:rPr>
              <a:t>	</a:t>
            </a:r>
            <a:r>
              <a:rPr lang="en-US" sz="2000" b="1" dirty="0">
                <a:solidFill>
                  <a:schemeClr val="dk1"/>
                </a:solidFill>
                <a:latin typeface="Verdana" charset="0"/>
                <a:ea typeface="Verdana" charset="0"/>
                <a:cs typeface="Verdana" charset="0"/>
                <a:sym typeface="Lora"/>
              </a:rPr>
              <a:t>Lap children</a:t>
            </a:r>
          </a:p>
          <a:p>
            <a:pPr eaLnBrk="1" fontAlgn="auto" hangingPunct="1">
              <a:spcBef>
                <a:spcPts val="0"/>
              </a:spcBef>
              <a:spcAft>
                <a:spcPts val="0"/>
              </a:spcAft>
              <a:buClr>
                <a:schemeClr val="dk1"/>
              </a:buClr>
              <a:buSzPct val="55000"/>
              <a:buFont typeface="Arial"/>
              <a:buNone/>
              <a:defRPr/>
            </a:pPr>
            <a:endParaRPr lang="en-US" sz="2000" dirty="0">
              <a:sym typeface="Quattrocento Sans"/>
            </a:endParaRPr>
          </a:p>
          <a:p>
            <a:pPr fontAlgn="auto">
              <a:spcBef>
                <a:spcPts val="0"/>
              </a:spcBef>
              <a:spcAft>
                <a:spcPts val="0"/>
              </a:spcAft>
              <a:buClr>
                <a:srgbClr val="FFCD00"/>
              </a:buClr>
              <a:buSzPct val="100000"/>
              <a:buNone/>
              <a:defRPr/>
            </a:pPr>
            <a:r>
              <a:rPr lang="en-US" sz="2000" dirty="0">
                <a:sym typeface="Quattrocento Sans"/>
              </a:rPr>
              <a:t>	Are children on an airplane</a:t>
            </a:r>
            <a:r>
              <a:rPr lang="en" sz="2000" b="1" dirty="0">
                <a:solidFill>
                  <a:schemeClr val="dk1"/>
                </a:solidFill>
                <a:sym typeface="Lora"/>
              </a:rPr>
              <a:t> </a:t>
            </a:r>
            <a:r>
              <a:rPr lang="en-US" sz="2000" dirty="0">
                <a:solidFill>
                  <a:schemeClr val="dk1"/>
                </a:solidFill>
                <a:highlight>
                  <a:srgbClr val="FFCD00"/>
                </a:highlight>
                <a:sym typeface="Lora"/>
              </a:rPr>
              <a:t>safer</a:t>
            </a:r>
            <a:r>
              <a:rPr lang="en" sz="2000" dirty="0">
                <a:sym typeface="Quattrocento Sans"/>
              </a:rPr>
              <a:t> </a:t>
            </a:r>
            <a:r>
              <a:rPr lang="en-US" sz="2000" dirty="0">
                <a:sym typeface="Quattrocento Sans"/>
              </a:rPr>
              <a:t>in a parent’s lap </a:t>
            </a:r>
          </a:p>
          <a:p>
            <a:pPr fontAlgn="auto">
              <a:spcBef>
                <a:spcPts val="0"/>
              </a:spcBef>
              <a:spcAft>
                <a:spcPts val="0"/>
              </a:spcAft>
              <a:buClr>
                <a:srgbClr val="FFCD00"/>
              </a:buClr>
              <a:buSzPct val="100000"/>
              <a:buNone/>
              <a:defRPr/>
            </a:pPr>
            <a:r>
              <a:rPr lang="en-US" sz="2000" dirty="0">
                <a:sym typeface="Quattrocento Sans"/>
              </a:rPr>
              <a:t>	or in their own seat?</a:t>
            </a:r>
            <a:endParaRPr lang="en" sz="2000" dirty="0">
              <a:sym typeface="Quattrocento Sans"/>
            </a:endParaRPr>
          </a:p>
        </p:txBody>
      </p:sp>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pic>
        <p:nvPicPr>
          <p:cNvPr id="3" name="Picture 2"/>
          <p:cNvPicPr>
            <a:picLocks/>
          </p:cNvPicPr>
          <p:nvPr/>
        </p:nvPicPr>
        <p:blipFill rotWithShape="1">
          <a:blip r:embed="rId3">
            <a:extLst>
              <a:ext uri="{28A0092B-C50C-407E-A947-70E740481C1C}">
                <a14:useLocalDpi xmlns:a14="http://schemas.microsoft.com/office/drawing/2010/main"/>
              </a:ext>
            </a:extLst>
          </a:blip>
          <a:srcRect/>
          <a:stretch/>
        </p:blipFill>
        <p:spPr>
          <a:xfrm>
            <a:off x="485775" y="808040"/>
            <a:ext cx="3671888" cy="3678238"/>
          </a:xfrm>
          <a:prstGeom prst="ellipse">
            <a:avLst/>
          </a:prstGeom>
        </p:spPr>
      </p:pic>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grpSp>
        <p:nvGrpSpPr>
          <p:cNvPr id="14" name="Shape 657"/>
          <p:cNvGrpSpPr>
            <a:grpSpLocks/>
          </p:cNvGrpSpPr>
          <p:nvPr/>
        </p:nvGrpSpPr>
        <p:grpSpPr bwMode="auto">
          <a:xfrm>
            <a:off x="843756" y="954881"/>
            <a:ext cx="354012" cy="354012"/>
            <a:chOff x="5964164" y="4312744"/>
            <a:chExt cx="421349" cy="421350"/>
          </a:xfrm>
        </p:grpSpPr>
        <p:sp>
          <p:nvSpPr>
            <p:cNvPr id="15" name="Shape 658"/>
            <p:cNvSpPr>
              <a:spLocks/>
            </p:cNvSpPr>
            <p:nvPr/>
          </p:nvSpPr>
          <p:spPr bwMode="auto">
            <a:xfrm>
              <a:off x="5964164" y="4312744"/>
              <a:ext cx="421349" cy="421350"/>
            </a:xfrm>
            <a:custGeom>
              <a:avLst/>
              <a:gdLst>
                <a:gd name="T0" fmla="*/ 13517 w 16854"/>
                <a:gd name="T1" fmla="*/ 6260 h 16854"/>
                <a:gd name="T2" fmla="*/ 16196 w 16854"/>
                <a:gd name="T3" fmla="*/ 3605 h 16854"/>
                <a:gd name="T4" fmla="*/ 16440 w 16854"/>
                <a:gd name="T5" fmla="*/ 3239 h 16854"/>
                <a:gd name="T6" fmla="*/ 16610 w 16854"/>
                <a:gd name="T7" fmla="*/ 2777 h 16854"/>
                <a:gd name="T8" fmla="*/ 16805 w 16854"/>
                <a:gd name="T9" fmla="*/ 2046 h 16854"/>
                <a:gd name="T10" fmla="*/ 16830 w 16854"/>
                <a:gd name="T11" fmla="*/ 1729 h 16854"/>
                <a:gd name="T12" fmla="*/ 16854 w 16854"/>
                <a:gd name="T13" fmla="*/ 1194 h 16854"/>
                <a:gd name="T14" fmla="*/ 16805 w 16854"/>
                <a:gd name="T15" fmla="*/ 755 h 16854"/>
                <a:gd name="T16" fmla="*/ 16659 w 16854"/>
                <a:gd name="T17" fmla="*/ 414 h 16854"/>
                <a:gd name="T18" fmla="*/ 16562 w 16854"/>
                <a:gd name="T19" fmla="*/ 293 h 16854"/>
                <a:gd name="T20" fmla="*/ 16269 w 16854"/>
                <a:gd name="T21" fmla="*/ 122 h 16854"/>
                <a:gd name="T22" fmla="*/ 15904 w 16854"/>
                <a:gd name="T23" fmla="*/ 0 h 16854"/>
                <a:gd name="T24" fmla="*/ 15417 w 16854"/>
                <a:gd name="T25" fmla="*/ 0 h 16854"/>
                <a:gd name="T26" fmla="*/ 14808 w 16854"/>
                <a:gd name="T27" fmla="*/ 49 h 16854"/>
                <a:gd name="T28" fmla="*/ 14516 w 16854"/>
                <a:gd name="T29" fmla="*/ 122 h 16854"/>
                <a:gd name="T30" fmla="*/ 13834 w 16854"/>
                <a:gd name="T31" fmla="*/ 317 h 16854"/>
                <a:gd name="T32" fmla="*/ 13420 w 16854"/>
                <a:gd name="T33" fmla="*/ 536 h 16854"/>
                <a:gd name="T34" fmla="*/ 10595 w 16854"/>
                <a:gd name="T35" fmla="*/ 3337 h 16854"/>
                <a:gd name="T36" fmla="*/ 2850 w 16854"/>
                <a:gd name="T37" fmla="*/ 1218 h 16854"/>
                <a:gd name="T38" fmla="*/ 2582 w 16854"/>
                <a:gd name="T39" fmla="*/ 1218 h 16854"/>
                <a:gd name="T40" fmla="*/ 2338 w 16854"/>
                <a:gd name="T41" fmla="*/ 1340 h 16854"/>
                <a:gd name="T42" fmla="*/ 1608 w 16854"/>
                <a:gd name="T43" fmla="*/ 2095 h 16854"/>
                <a:gd name="T44" fmla="*/ 1486 w 16854"/>
                <a:gd name="T45" fmla="*/ 2290 h 16854"/>
                <a:gd name="T46" fmla="*/ 1462 w 16854"/>
                <a:gd name="T47" fmla="*/ 2509 h 16854"/>
                <a:gd name="T48" fmla="*/ 1486 w 16854"/>
                <a:gd name="T49" fmla="*/ 2606 h 16854"/>
                <a:gd name="T50" fmla="*/ 1608 w 16854"/>
                <a:gd name="T51" fmla="*/ 2825 h 16854"/>
                <a:gd name="T52" fmla="*/ 1705 w 16854"/>
                <a:gd name="T53" fmla="*/ 2899 h 16854"/>
                <a:gd name="T54" fmla="*/ 4165 w 16854"/>
                <a:gd name="T55" fmla="*/ 10863 h 16854"/>
                <a:gd name="T56" fmla="*/ 926 w 16854"/>
                <a:gd name="T57" fmla="*/ 10302 h 16854"/>
                <a:gd name="T58" fmla="*/ 707 w 16854"/>
                <a:gd name="T59" fmla="*/ 10327 h 16854"/>
                <a:gd name="T60" fmla="*/ 512 w 16854"/>
                <a:gd name="T61" fmla="*/ 10449 h 16854"/>
                <a:gd name="T62" fmla="*/ 146 w 16854"/>
                <a:gd name="T63" fmla="*/ 10814 h 16854"/>
                <a:gd name="T64" fmla="*/ 25 w 16854"/>
                <a:gd name="T65" fmla="*/ 11033 h 16854"/>
                <a:gd name="T66" fmla="*/ 0 w 16854"/>
                <a:gd name="T67" fmla="*/ 11277 h 16854"/>
                <a:gd name="T68" fmla="*/ 49 w 16854"/>
                <a:gd name="T69" fmla="*/ 11423 h 16854"/>
                <a:gd name="T70" fmla="*/ 146 w 16854"/>
                <a:gd name="T71" fmla="*/ 11569 h 16854"/>
                <a:gd name="T72" fmla="*/ 3434 w 16854"/>
                <a:gd name="T73" fmla="*/ 13420 h 16854"/>
                <a:gd name="T74" fmla="*/ 5212 w 16854"/>
                <a:gd name="T75" fmla="*/ 16610 h 16854"/>
                <a:gd name="T76" fmla="*/ 5285 w 16854"/>
                <a:gd name="T77" fmla="*/ 16708 h 16854"/>
                <a:gd name="T78" fmla="*/ 5578 w 16854"/>
                <a:gd name="T79" fmla="*/ 16854 h 16854"/>
                <a:gd name="T80" fmla="*/ 5699 w 16854"/>
                <a:gd name="T81" fmla="*/ 16854 h 16854"/>
                <a:gd name="T82" fmla="*/ 5943 w 16854"/>
                <a:gd name="T83" fmla="*/ 16781 h 16854"/>
                <a:gd name="T84" fmla="*/ 6406 w 16854"/>
                <a:gd name="T85" fmla="*/ 16342 h 16854"/>
                <a:gd name="T86" fmla="*/ 6479 w 16854"/>
                <a:gd name="T87" fmla="*/ 16245 h 16854"/>
                <a:gd name="T88" fmla="*/ 6552 w 16854"/>
                <a:gd name="T89" fmla="*/ 16026 h 16854"/>
                <a:gd name="T90" fmla="*/ 5992 w 16854"/>
                <a:gd name="T91" fmla="*/ 12689 h 16854"/>
                <a:gd name="T92" fmla="*/ 13956 w 16854"/>
                <a:gd name="T93" fmla="*/ 15149 h 16854"/>
                <a:gd name="T94" fmla="*/ 14029 w 16854"/>
                <a:gd name="T95" fmla="*/ 15246 h 16854"/>
                <a:gd name="T96" fmla="*/ 14175 w 16854"/>
                <a:gd name="T97" fmla="*/ 15344 h 16854"/>
                <a:gd name="T98" fmla="*/ 14345 w 16854"/>
                <a:gd name="T99" fmla="*/ 15393 h 16854"/>
                <a:gd name="T100" fmla="*/ 14443 w 16854"/>
                <a:gd name="T101" fmla="*/ 15393 h 16854"/>
                <a:gd name="T102" fmla="*/ 14662 w 16854"/>
                <a:gd name="T103" fmla="*/ 15320 h 16854"/>
                <a:gd name="T104" fmla="*/ 15514 w 16854"/>
                <a:gd name="T105" fmla="*/ 14516 h 16854"/>
                <a:gd name="T106" fmla="*/ 15587 w 16854"/>
                <a:gd name="T107" fmla="*/ 14394 h 16854"/>
                <a:gd name="T108" fmla="*/ 15660 w 16854"/>
                <a:gd name="T109" fmla="*/ 14151 h 16854"/>
                <a:gd name="T110" fmla="*/ 15636 w 16854"/>
                <a:gd name="T111" fmla="*/ 14004 h 16854"/>
                <a:gd name="T112" fmla="*/ 0 w 16854"/>
                <a:gd name="T113" fmla="*/ 0 h 16854"/>
                <a:gd name="T114" fmla="*/ 16854 w 16854"/>
                <a:gd name="T115" fmla="*/ 16854 h 16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T112" t="T113" r="T114" b="T115"/>
              <a:pathLst>
                <a:path w="16854" h="16854" fill="none" extrusionOk="0">
                  <a:moveTo>
                    <a:pt x="15636" y="14004"/>
                  </a:moveTo>
                  <a:lnTo>
                    <a:pt x="13517" y="6260"/>
                  </a:lnTo>
                  <a:lnTo>
                    <a:pt x="16196" y="3605"/>
                  </a:lnTo>
                  <a:lnTo>
                    <a:pt x="16318" y="3434"/>
                  </a:lnTo>
                  <a:lnTo>
                    <a:pt x="16440" y="3239"/>
                  </a:lnTo>
                  <a:lnTo>
                    <a:pt x="16537" y="3020"/>
                  </a:lnTo>
                  <a:lnTo>
                    <a:pt x="16610" y="2777"/>
                  </a:lnTo>
                  <a:lnTo>
                    <a:pt x="16732" y="2338"/>
                  </a:lnTo>
                  <a:lnTo>
                    <a:pt x="16805" y="2046"/>
                  </a:lnTo>
                  <a:lnTo>
                    <a:pt x="16830" y="1729"/>
                  </a:lnTo>
                  <a:lnTo>
                    <a:pt x="16854" y="1437"/>
                  </a:lnTo>
                  <a:lnTo>
                    <a:pt x="16854" y="1194"/>
                  </a:lnTo>
                  <a:lnTo>
                    <a:pt x="16854" y="950"/>
                  </a:lnTo>
                  <a:lnTo>
                    <a:pt x="16805" y="755"/>
                  </a:lnTo>
                  <a:lnTo>
                    <a:pt x="16732" y="585"/>
                  </a:lnTo>
                  <a:lnTo>
                    <a:pt x="16659" y="414"/>
                  </a:lnTo>
                  <a:lnTo>
                    <a:pt x="16562" y="293"/>
                  </a:lnTo>
                  <a:lnTo>
                    <a:pt x="16440" y="195"/>
                  </a:lnTo>
                  <a:lnTo>
                    <a:pt x="16269" y="122"/>
                  </a:lnTo>
                  <a:lnTo>
                    <a:pt x="16099" y="49"/>
                  </a:lnTo>
                  <a:lnTo>
                    <a:pt x="15904" y="0"/>
                  </a:lnTo>
                  <a:lnTo>
                    <a:pt x="15660" y="0"/>
                  </a:lnTo>
                  <a:lnTo>
                    <a:pt x="15417" y="0"/>
                  </a:lnTo>
                  <a:lnTo>
                    <a:pt x="15125" y="25"/>
                  </a:lnTo>
                  <a:lnTo>
                    <a:pt x="14808" y="49"/>
                  </a:lnTo>
                  <a:lnTo>
                    <a:pt x="14516" y="122"/>
                  </a:lnTo>
                  <a:lnTo>
                    <a:pt x="14077" y="244"/>
                  </a:lnTo>
                  <a:lnTo>
                    <a:pt x="13834" y="317"/>
                  </a:lnTo>
                  <a:lnTo>
                    <a:pt x="13615" y="414"/>
                  </a:lnTo>
                  <a:lnTo>
                    <a:pt x="13420" y="536"/>
                  </a:lnTo>
                  <a:lnTo>
                    <a:pt x="13249" y="658"/>
                  </a:lnTo>
                  <a:lnTo>
                    <a:pt x="10595" y="3337"/>
                  </a:lnTo>
                  <a:lnTo>
                    <a:pt x="2850" y="1218"/>
                  </a:lnTo>
                  <a:lnTo>
                    <a:pt x="2704" y="1194"/>
                  </a:lnTo>
                  <a:lnTo>
                    <a:pt x="2582" y="1218"/>
                  </a:lnTo>
                  <a:lnTo>
                    <a:pt x="2460" y="1267"/>
                  </a:lnTo>
                  <a:lnTo>
                    <a:pt x="2338" y="1340"/>
                  </a:lnTo>
                  <a:lnTo>
                    <a:pt x="1608" y="2095"/>
                  </a:lnTo>
                  <a:lnTo>
                    <a:pt x="1535" y="2192"/>
                  </a:lnTo>
                  <a:lnTo>
                    <a:pt x="1486" y="2290"/>
                  </a:lnTo>
                  <a:lnTo>
                    <a:pt x="1462" y="2411"/>
                  </a:lnTo>
                  <a:lnTo>
                    <a:pt x="1462" y="2509"/>
                  </a:lnTo>
                  <a:lnTo>
                    <a:pt x="1486" y="2606"/>
                  </a:lnTo>
                  <a:lnTo>
                    <a:pt x="1510" y="2679"/>
                  </a:lnTo>
                  <a:lnTo>
                    <a:pt x="1608" y="2825"/>
                  </a:lnTo>
                  <a:lnTo>
                    <a:pt x="1705" y="2899"/>
                  </a:lnTo>
                  <a:lnTo>
                    <a:pt x="7404" y="6600"/>
                  </a:lnTo>
                  <a:lnTo>
                    <a:pt x="4165" y="10863"/>
                  </a:lnTo>
                  <a:lnTo>
                    <a:pt x="926" y="10302"/>
                  </a:lnTo>
                  <a:lnTo>
                    <a:pt x="828" y="10302"/>
                  </a:lnTo>
                  <a:lnTo>
                    <a:pt x="707" y="10327"/>
                  </a:lnTo>
                  <a:lnTo>
                    <a:pt x="609" y="10375"/>
                  </a:lnTo>
                  <a:lnTo>
                    <a:pt x="512" y="10449"/>
                  </a:lnTo>
                  <a:lnTo>
                    <a:pt x="146" y="10814"/>
                  </a:lnTo>
                  <a:lnTo>
                    <a:pt x="73" y="10911"/>
                  </a:lnTo>
                  <a:lnTo>
                    <a:pt x="25" y="11033"/>
                  </a:lnTo>
                  <a:lnTo>
                    <a:pt x="0" y="11155"/>
                  </a:lnTo>
                  <a:lnTo>
                    <a:pt x="0" y="11277"/>
                  </a:lnTo>
                  <a:lnTo>
                    <a:pt x="49" y="11423"/>
                  </a:lnTo>
                  <a:lnTo>
                    <a:pt x="146" y="11569"/>
                  </a:lnTo>
                  <a:lnTo>
                    <a:pt x="244" y="11642"/>
                  </a:lnTo>
                  <a:lnTo>
                    <a:pt x="3434" y="13420"/>
                  </a:lnTo>
                  <a:lnTo>
                    <a:pt x="5212" y="16610"/>
                  </a:lnTo>
                  <a:lnTo>
                    <a:pt x="5285" y="16708"/>
                  </a:lnTo>
                  <a:lnTo>
                    <a:pt x="5431" y="16805"/>
                  </a:lnTo>
                  <a:lnTo>
                    <a:pt x="5578" y="16854"/>
                  </a:lnTo>
                  <a:lnTo>
                    <a:pt x="5699" y="16854"/>
                  </a:lnTo>
                  <a:lnTo>
                    <a:pt x="5821" y="16830"/>
                  </a:lnTo>
                  <a:lnTo>
                    <a:pt x="5943" y="16781"/>
                  </a:lnTo>
                  <a:lnTo>
                    <a:pt x="6040" y="16708"/>
                  </a:lnTo>
                  <a:lnTo>
                    <a:pt x="6406" y="16342"/>
                  </a:lnTo>
                  <a:lnTo>
                    <a:pt x="6479" y="16245"/>
                  </a:lnTo>
                  <a:lnTo>
                    <a:pt x="6527" y="16148"/>
                  </a:lnTo>
                  <a:lnTo>
                    <a:pt x="6552" y="16026"/>
                  </a:lnTo>
                  <a:lnTo>
                    <a:pt x="6552" y="15928"/>
                  </a:lnTo>
                  <a:lnTo>
                    <a:pt x="5992" y="12689"/>
                  </a:lnTo>
                  <a:lnTo>
                    <a:pt x="10254" y="9450"/>
                  </a:lnTo>
                  <a:lnTo>
                    <a:pt x="13956" y="15149"/>
                  </a:lnTo>
                  <a:lnTo>
                    <a:pt x="14029" y="15246"/>
                  </a:lnTo>
                  <a:lnTo>
                    <a:pt x="14175" y="15344"/>
                  </a:lnTo>
                  <a:lnTo>
                    <a:pt x="14248" y="15368"/>
                  </a:lnTo>
                  <a:lnTo>
                    <a:pt x="14345" y="15393"/>
                  </a:lnTo>
                  <a:lnTo>
                    <a:pt x="14443" y="15393"/>
                  </a:lnTo>
                  <a:lnTo>
                    <a:pt x="14565" y="15368"/>
                  </a:lnTo>
                  <a:lnTo>
                    <a:pt x="14662" y="15320"/>
                  </a:lnTo>
                  <a:lnTo>
                    <a:pt x="14759" y="15246"/>
                  </a:lnTo>
                  <a:lnTo>
                    <a:pt x="15514" y="14516"/>
                  </a:lnTo>
                  <a:lnTo>
                    <a:pt x="15587" y="14394"/>
                  </a:lnTo>
                  <a:lnTo>
                    <a:pt x="15636" y="14272"/>
                  </a:lnTo>
                  <a:lnTo>
                    <a:pt x="15660" y="14151"/>
                  </a:lnTo>
                  <a:lnTo>
                    <a:pt x="15636" y="14004"/>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Shape 659"/>
            <p:cNvSpPr>
              <a:spLocks/>
            </p:cNvSpPr>
            <p:nvPr/>
          </p:nvSpPr>
          <p:spPr bwMode="auto">
            <a:xfrm>
              <a:off x="6322800" y="4360800"/>
              <a:ext cx="31675" cy="30475"/>
            </a:xfrm>
            <a:custGeom>
              <a:avLst/>
              <a:gdLst>
                <a:gd name="T0" fmla="*/ 1267 w 1267"/>
                <a:gd name="T1" fmla="*/ 1218 h 1219"/>
                <a:gd name="T2" fmla="*/ 1267 w 1267"/>
                <a:gd name="T3" fmla="*/ 1218 h 1219"/>
                <a:gd name="T4" fmla="*/ 1242 w 1267"/>
                <a:gd name="T5" fmla="*/ 999 h 1219"/>
                <a:gd name="T6" fmla="*/ 1169 w 1267"/>
                <a:gd name="T7" fmla="*/ 755 h 1219"/>
                <a:gd name="T8" fmla="*/ 1048 w 1267"/>
                <a:gd name="T9" fmla="*/ 561 h 1219"/>
                <a:gd name="T10" fmla="*/ 901 w 1267"/>
                <a:gd name="T11" fmla="*/ 366 h 1219"/>
                <a:gd name="T12" fmla="*/ 901 w 1267"/>
                <a:gd name="T13" fmla="*/ 366 h 1219"/>
                <a:gd name="T14" fmla="*/ 707 w 1267"/>
                <a:gd name="T15" fmla="*/ 220 h 1219"/>
                <a:gd name="T16" fmla="*/ 487 w 1267"/>
                <a:gd name="T17" fmla="*/ 98 h 1219"/>
                <a:gd name="T18" fmla="*/ 244 w 1267"/>
                <a:gd name="T19" fmla="*/ 25 h 1219"/>
                <a:gd name="T20" fmla="*/ 0 w 1267"/>
                <a:gd name="T21" fmla="*/ 0 h 1219"/>
                <a:gd name="T22" fmla="*/ 0 w 1267"/>
                <a:gd name="T23" fmla="*/ 0 h 1219"/>
                <a:gd name="T24" fmla="*/ 1267 w 1267"/>
                <a:gd name="T25"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267" h="1219" fill="none" extrusionOk="0">
                  <a:moveTo>
                    <a:pt x="1267" y="1218"/>
                  </a:moveTo>
                  <a:lnTo>
                    <a:pt x="1267" y="1218"/>
                  </a:lnTo>
                  <a:lnTo>
                    <a:pt x="1242" y="999"/>
                  </a:lnTo>
                  <a:lnTo>
                    <a:pt x="1169" y="755"/>
                  </a:lnTo>
                  <a:lnTo>
                    <a:pt x="1048" y="561"/>
                  </a:lnTo>
                  <a:lnTo>
                    <a:pt x="901" y="366"/>
                  </a:lnTo>
                  <a:lnTo>
                    <a:pt x="707" y="220"/>
                  </a:lnTo>
                  <a:lnTo>
                    <a:pt x="487" y="98"/>
                  </a:lnTo>
                  <a:lnTo>
                    <a:pt x="244" y="25"/>
                  </a:lnTo>
                  <a:lnTo>
                    <a:pt x="0"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5" name="Footer Placeholder 4"/>
          <p:cNvSpPr>
            <a:spLocks noGrp="1"/>
          </p:cNvSpPr>
          <p:nvPr>
            <p:ph type="ftr" sz="quarter" idx="11"/>
          </p:nvPr>
        </p:nvSpPr>
        <p:spPr/>
        <p:txBody>
          <a:bodyPr/>
          <a:lstStyle/>
          <a:p>
            <a:r>
              <a:rPr lang="en-US"/>
              <a:t>Game Theory © Mike Shor 2024</a:t>
            </a:r>
          </a:p>
        </p:txBody>
      </p:sp>
      <p:sp>
        <p:nvSpPr>
          <p:cNvPr id="4" name="Slide Number Placeholder 3">
            <a:extLst>
              <a:ext uri="{FF2B5EF4-FFF2-40B4-BE49-F238E27FC236}">
                <a16:creationId xmlns:a16="http://schemas.microsoft.com/office/drawing/2014/main" id="{C2591CFF-A21C-F749-9CEA-6DF3E2C1212D}"/>
              </a:ext>
            </a:extLst>
          </p:cNvPr>
          <p:cNvSpPr>
            <a:spLocks noGrp="1"/>
          </p:cNvSpPr>
          <p:nvPr>
            <p:ph type="sldNum" sz="quarter" idx="10"/>
          </p:nvPr>
        </p:nvSpPr>
        <p:spPr/>
        <p:txBody>
          <a:bodyPr/>
          <a:lstStyle/>
          <a:p>
            <a:fld id="{915E5F72-A700-2B41-902D-0ACD7FAE97AB}" type="slidenum">
              <a:rPr lang="en-US" smtClean="0"/>
              <a:t>21</a:t>
            </a:fld>
            <a:endParaRPr lang="en-US"/>
          </a:p>
        </p:txBody>
      </p:sp>
    </p:spTree>
    <p:extLst>
      <p:ext uri="{BB962C8B-B14F-4D97-AF65-F5344CB8AC3E}">
        <p14:creationId xmlns:p14="http://schemas.microsoft.com/office/powerpoint/2010/main" val="9390427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t>Why extra customer capacity can be bad</a:t>
            </a:r>
          </a:p>
          <a:p>
            <a:pPr lvl="1">
              <a:spcBef>
                <a:spcPts val="0"/>
              </a:spcBef>
            </a:pPr>
            <a:r>
              <a:rPr lang="en-US" dirty="0">
                <a:latin typeface="Arial" charset="0"/>
                <a:ea typeface="Arial" charset="0"/>
                <a:cs typeface="Arial" charset="0"/>
              </a:rPr>
              <a:t>	Can you be better off throwing some of your goods 	away prior to trading with someone?</a:t>
            </a:r>
          </a:p>
          <a:p>
            <a:r>
              <a:rPr lang="en-US" dirty="0"/>
              <a:t>Why cannibalize your own sales?</a:t>
            </a:r>
          </a:p>
          <a:p>
            <a:pPr lvl="1">
              <a:spcBef>
                <a:spcPts val="0"/>
              </a:spcBef>
            </a:pPr>
            <a:r>
              <a:rPr lang="en-US" dirty="0">
                <a:latin typeface="Arial" charset="0"/>
                <a:ea typeface="Arial" charset="0"/>
                <a:cs typeface="Arial" charset="0"/>
              </a:rPr>
              <a:t>	Can developing a product that only competes with 	other products you own ever be good?</a:t>
            </a:r>
          </a:p>
          <a:p>
            <a:r>
              <a:rPr lang="en-US" dirty="0"/>
              <a:t>Where is it better to have a car break down?</a:t>
            </a:r>
          </a:p>
          <a:p>
            <a:pPr lvl="1">
              <a:spcBef>
                <a:spcPts val="0"/>
              </a:spcBef>
            </a:pPr>
            <a:r>
              <a:rPr lang="en-US" dirty="0">
                <a:latin typeface="Arial" charset="0"/>
                <a:ea typeface="Arial" charset="0"/>
                <a:cs typeface="Arial" charset="0"/>
              </a:rPr>
              <a:t>	Are you more likely to get someone to stop and 	help on a busy street or a deserted one?</a:t>
            </a:r>
          </a:p>
        </p:txBody>
      </p:sp>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Understanding Incentives</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E611D271-B76B-E74F-9F59-6859953C9C0D}"/>
              </a:ext>
            </a:extLst>
          </p:cNvPr>
          <p:cNvSpPr>
            <a:spLocks noGrp="1"/>
          </p:cNvSpPr>
          <p:nvPr>
            <p:ph type="sldNum" sz="quarter" idx="10"/>
          </p:nvPr>
        </p:nvSpPr>
        <p:spPr/>
        <p:txBody>
          <a:bodyPr/>
          <a:lstStyle/>
          <a:p>
            <a:fld id="{915E5F72-A700-2B41-902D-0ACD7FAE97AB}" type="slidenum">
              <a:rPr lang="en-US" smtClean="0"/>
              <a:t>22</a:t>
            </a:fld>
            <a:endParaRPr lang="en-US"/>
          </a:p>
        </p:txBody>
      </p:sp>
    </p:spTree>
    <p:extLst>
      <p:ext uri="{BB962C8B-B14F-4D97-AF65-F5344CB8AC3E}">
        <p14:creationId xmlns:p14="http://schemas.microsoft.com/office/powerpoint/2010/main" val="205381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txBox="1">
            <a:spLocks noGrp="1"/>
          </p:cNvSpPr>
          <p:nvPr>
            <p:ph type="body" idx="4294967295"/>
          </p:nvPr>
        </p:nvSpPr>
        <p:spPr>
          <a:xfrm>
            <a:off x="4967281" y="845506"/>
            <a:ext cx="3562925" cy="3654300"/>
          </a:xfrm>
        </p:spPr>
        <p:txBody>
          <a:bodyPr anchor="ctr">
            <a:noAutofit/>
          </a:bodyPr>
          <a:lstStyle/>
          <a:p>
            <a:pPr eaLnBrk="1" fontAlgn="auto" hangingPunct="1">
              <a:spcBef>
                <a:spcPts val="0"/>
              </a:spcBef>
              <a:spcAft>
                <a:spcPts val="0"/>
              </a:spcAft>
              <a:buClr>
                <a:schemeClr val="dk1"/>
              </a:buClr>
              <a:buSzPct val="55000"/>
              <a:buFont typeface="Arial"/>
              <a:buNone/>
              <a:defRPr/>
            </a:pPr>
            <a:r>
              <a:rPr lang="en-US" sz="2000" b="1" dirty="0">
                <a:solidFill>
                  <a:schemeClr val="dk1"/>
                </a:solidFill>
                <a:latin typeface="Verdana" charset="0"/>
                <a:ea typeface="Verdana" charset="0"/>
                <a:cs typeface="Verdana" charset="0"/>
                <a:sym typeface="Lora"/>
              </a:rPr>
              <a:t>	Free Money</a:t>
            </a:r>
          </a:p>
          <a:p>
            <a:pPr eaLnBrk="1" fontAlgn="auto" hangingPunct="1">
              <a:spcBef>
                <a:spcPts val="0"/>
              </a:spcBef>
              <a:spcAft>
                <a:spcPts val="0"/>
              </a:spcAft>
              <a:buClr>
                <a:schemeClr val="dk1"/>
              </a:buClr>
              <a:buSzPct val="55000"/>
              <a:buFont typeface="Arial"/>
              <a:buNone/>
              <a:defRPr/>
            </a:pPr>
            <a:endParaRPr lang="en-US" sz="2400" b="1" dirty="0">
              <a:solidFill>
                <a:schemeClr val="dk1"/>
              </a:solidFill>
              <a:sym typeface="Lora"/>
            </a:endParaRPr>
          </a:p>
          <a:p>
            <a:pPr eaLnBrk="1" fontAlgn="auto" hangingPunct="1">
              <a:spcBef>
                <a:spcPts val="0"/>
              </a:spcBef>
              <a:spcAft>
                <a:spcPts val="0"/>
              </a:spcAft>
              <a:buClr>
                <a:schemeClr val="dk1"/>
              </a:buClr>
              <a:buSzPct val="55000"/>
              <a:buFont typeface="Arial"/>
              <a:buNone/>
              <a:defRPr/>
            </a:pPr>
            <a:endParaRPr lang="en-US" sz="2400" b="1" dirty="0">
              <a:solidFill>
                <a:schemeClr val="dk1"/>
              </a:solidFill>
              <a:sym typeface="Lora"/>
            </a:endParaRPr>
          </a:p>
          <a:p>
            <a:pPr eaLnBrk="1" fontAlgn="auto" hangingPunct="1">
              <a:spcBef>
                <a:spcPts val="0"/>
              </a:spcBef>
              <a:spcAft>
                <a:spcPts val="0"/>
              </a:spcAft>
              <a:buClr>
                <a:schemeClr val="dk1"/>
              </a:buClr>
              <a:buSzPct val="55000"/>
              <a:buFont typeface="Arial"/>
              <a:buNone/>
              <a:defRPr/>
            </a:pPr>
            <a:endParaRPr lang="en-US" sz="2400" b="1" dirty="0">
              <a:solidFill>
                <a:schemeClr val="dk1"/>
              </a:solidFill>
              <a:sym typeface="Lora"/>
            </a:endParaRPr>
          </a:p>
          <a:p>
            <a:pPr eaLnBrk="1" fontAlgn="auto" hangingPunct="1">
              <a:spcBef>
                <a:spcPts val="0"/>
              </a:spcBef>
              <a:spcAft>
                <a:spcPts val="0"/>
              </a:spcAft>
              <a:buClr>
                <a:schemeClr val="dk1"/>
              </a:buClr>
              <a:buSzPct val="55000"/>
              <a:buFont typeface="Arial"/>
              <a:buNone/>
              <a:defRPr/>
            </a:pPr>
            <a:r>
              <a:rPr lang="en-US" sz="2400" b="1" dirty="0">
                <a:solidFill>
                  <a:schemeClr val="dk1"/>
                </a:solidFill>
                <a:sym typeface="Lora"/>
              </a:rPr>
              <a:t>Pick an option:</a:t>
            </a:r>
          </a:p>
          <a:p>
            <a:endParaRPr lang="en-US" sz="2400" dirty="0"/>
          </a:p>
          <a:p>
            <a:pPr>
              <a:lnSpc>
                <a:spcPct val="150000"/>
              </a:lnSpc>
            </a:pPr>
            <a:r>
              <a:rPr lang="en-US" sz="2400" dirty="0"/>
              <a:t>Option 1:	 $50</a:t>
            </a:r>
          </a:p>
          <a:p>
            <a:pPr>
              <a:lnSpc>
                <a:spcPct val="150000"/>
              </a:lnSpc>
            </a:pPr>
            <a:r>
              <a:rPr lang="en-US" sz="2400" dirty="0">
                <a:sym typeface="Quattrocento Sans"/>
              </a:rPr>
              <a:t>Option 2:	 $40</a:t>
            </a:r>
          </a:p>
          <a:p>
            <a:pPr>
              <a:lnSpc>
                <a:spcPct val="150000"/>
              </a:lnSpc>
            </a:pPr>
            <a:r>
              <a:rPr lang="en-US" sz="2400" dirty="0">
                <a:sym typeface="Quattrocento Sans"/>
              </a:rPr>
              <a:t>Option 3:	 $20</a:t>
            </a:r>
            <a:endParaRPr lang="en" sz="2400" dirty="0">
              <a:sym typeface="Quattrocento San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8837" y="822327"/>
            <a:ext cx="3658826" cy="3657600"/>
          </a:xfrm>
          <a:prstGeom prst="ellipse">
            <a:avLst/>
          </a:prstGeom>
        </p:spPr>
      </p:pic>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en-US" altLang="en-US" sz="4000" dirty="0"/>
              <a:t>$</a:t>
            </a:r>
          </a:p>
        </p:txBody>
      </p:sp>
      <p:sp>
        <p:nvSpPr>
          <p:cNvPr id="5" name="Footer Placeholder 4"/>
          <p:cNvSpPr>
            <a:spLocks noGrp="1"/>
          </p:cNvSpPr>
          <p:nvPr>
            <p:ph type="ftr" sz="quarter" idx="11"/>
          </p:nvPr>
        </p:nvSpPr>
        <p:spPr/>
        <p:txBody>
          <a:bodyPr/>
          <a:lstStyle/>
          <a:p>
            <a:r>
              <a:rPr lang="en-US"/>
              <a:t>Game Theory © Mike Shor 2024</a:t>
            </a:r>
          </a:p>
        </p:txBody>
      </p:sp>
      <p:sp>
        <p:nvSpPr>
          <p:cNvPr id="3" name="Slide Number Placeholder 2">
            <a:extLst>
              <a:ext uri="{FF2B5EF4-FFF2-40B4-BE49-F238E27FC236}">
                <a16:creationId xmlns:a16="http://schemas.microsoft.com/office/drawing/2014/main" id="{F0D35B99-3B90-2A42-B7FC-07212031176E}"/>
              </a:ext>
            </a:extLst>
          </p:cNvPr>
          <p:cNvSpPr>
            <a:spLocks noGrp="1"/>
          </p:cNvSpPr>
          <p:nvPr>
            <p:ph type="sldNum" sz="quarter" idx="10"/>
          </p:nvPr>
        </p:nvSpPr>
        <p:spPr/>
        <p:txBody>
          <a:bodyPr/>
          <a:lstStyle/>
          <a:p>
            <a:fld id="{915E5F72-A700-2B41-902D-0ACD7FAE97AB}" type="slidenum">
              <a:rPr lang="en-US" smtClean="0"/>
              <a:t>23</a:t>
            </a:fld>
            <a:endParaRPr lang="en-US"/>
          </a:p>
        </p:txBody>
      </p:sp>
    </p:spTree>
    <p:extLst>
      <p:ext uri="{BB962C8B-B14F-4D97-AF65-F5344CB8AC3E}">
        <p14:creationId xmlns:p14="http://schemas.microsoft.com/office/powerpoint/2010/main" val="206751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altLang="en-US" b="1" dirty="0">
                <a:sym typeface="Lora" charset="0"/>
              </a:rPr>
              <a:t>Incentives</a:t>
            </a:r>
          </a:p>
        </p:txBody>
      </p:sp>
      <p:sp>
        <p:nvSpPr>
          <p:cNvPr id="9" name="Shape 166"/>
          <p:cNvSpPr txBox="1">
            <a:spLocks/>
          </p:cNvSpPr>
          <p:nvPr/>
        </p:nvSpPr>
        <p:spPr bwMode="auto">
          <a:xfrm>
            <a:off x="2036588" y="2828921"/>
            <a:ext cx="6512675" cy="193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kern="0" dirty="0">
                <a:solidFill>
                  <a:schemeClr val="dk1"/>
                </a:solidFill>
                <a:sym typeface="Lora"/>
              </a:rPr>
              <a:t>Spend as much time thinking about your</a:t>
            </a:r>
          </a:p>
          <a:p>
            <a:pPr fontAlgn="auto">
              <a:spcBef>
                <a:spcPts val="0"/>
              </a:spcBef>
              <a:spcAft>
                <a:spcPts val="0"/>
              </a:spcAft>
              <a:buClr>
                <a:schemeClr val="dk1"/>
              </a:buClr>
              <a:buSzPct val="55000"/>
              <a:buFont typeface="Arial"/>
              <a:buNone/>
              <a:defRPr/>
            </a:pPr>
            <a:r>
              <a:rPr lang="en-US" sz="2000" b="1" kern="0" dirty="0">
                <a:solidFill>
                  <a:schemeClr val="dk1"/>
                </a:solidFill>
                <a:sym typeface="Lora"/>
              </a:rPr>
              <a:t>opponents’ actions as you do your own!</a:t>
            </a:r>
          </a:p>
          <a:p>
            <a:pPr fontAlgn="auto">
              <a:spcBef>
                <a:spcPts val="0"/>
              </a:spcBef>
              <a:spcAft>
                <a:spcPts val="0"/>
              </a:spcAft>
              <a:buClr>
                <a:schemeClr val="dk1"/>
              </a:buClr>
              <a:buSzPct val="55000"/>
              <a:buFont typeface="Arial"/>
              <a:buNone/>
              <a:defRPr/>
            </a:pPr>
            <a:endParaRPr lang="en-US" sz="2000" b="1" kern="0" dirty="0">
              <a:solidFill>
                <a:schemeClr val="dk1"/>
              </a:solidFill>
              <a:sym typeface="Lora"/>
            </a:endParaRPr>
          </a:p>
          <a:p>
            <a:pPr fontAlgn="auto">
              <a:spcBef>
                <a:spcPts val="0"/>
              </a:spcBef>
              <a:spcAft>
                <a:spcPts val="0"/>
              </a:spcAft>
              <a:buClr>
                <a:schemeClr val="dk1"/>
              </a:buClr>
              <a:buSzPct val="55000"/>
              <a:buFont typeface="Arial"/>
              <a:buNone/>
              <a:defRPr/>
            </a:pPr>
            <a:r>
              <a:rPr lang="en-US" sz="2000" b="1" kern="0" dirty="0">
                <a:solidFill>
                  <a:schemeClr val="dk1"/>
                </a:solidFill>
                <a:sym typeface="Lora"/>
              </a:rPr>
              <a:t>Up next: </a:t>
            </a:r>
          </a:p>
          <a:p>
            <a:pPr fontAlgn="auto">
              <a:spcBef>
                <a:spcPts val="0"/>
              </a:spcBef>
              <a:spcAft>
                <a:spcPts val="0"/>
              </a:spcAft>
              <a:buClr>
                <a:schemeClr val="dk1"/>
              </a:buClr>
              <a:buSzPct val="55000"/>
              <a:buFont typeface="Arial"/>
              <a:buNone/>
              <a:defRPr/>
            </a:pPr>
            <a:r>
              <a:rPr lang="en-US" sz="2000" kern="0" dirty="0">
                <a:solidFill>
                  <a:schemeClr val="dk1"/>
                </a:solidFill>
                <a:sym typeface="Lora"/>
              </a:rPr>
              <a:t>	The </a:t>
            </a:r>
            <a:r>
              <a:rPr lang="en-US" sz="2000" dirty="0">
                <a:solidFill>
                  <a:schemeClr val="dk1"/>
                </a:solidFill>
                <a:highlight>
                  <a:srgbClr val="FFCD00"/>
                </a:highlight>
                <a:sym typeface="Lora"/>
              </a:rPr>
              <a:t>rules</a:t>
            </a:r>
            <a:r>
              <a:rPr lang="en" sz="2000" dirty="0">
                <a:sym typeface="Quattrocento Sans"/>
              </a:rPr>
              <a:t> </a:t>
            </a:r>
            <a:r>
              <a:rPr lang="en-US" sz="2000" kern="0" dirty="0">
                <a:solidFill>
                  <a:schemeClr val="dk1"/>
                </a:solidFill>
                <a:sym typeface="Lora"/>
              </a:rPr>
              <a:t>of the game</a:t>
            </a:r>
          </a:p>
          <a:p>
            <a:pPr fontAlgn="auto">
              <a:spcBef>
                <a:spcPts val="0"/>
              </a:spcBef>
              <a:spcAft>
                <a:spcPts val="0"/>
              </a:spcAft>
              <a:buClr>
                <a:schemeClr val="dk1"/>
              </a:buClr>
              <a:buSzPct val="55000"/>
              <a:buFont typeface="Arial"/>
              <a:buNone/>
              <a:defRPr/>
            </a:pPr>
            <a:r>
              <a:rPr lang="en-US" sz="2000" kern="0" dirty="0">
                <a:solidFill>
                  <a:schemeClr val="dk1"/>
                </a:solidFill>
                <a:sym typeface="Lora"/>
              </a:rPr>
              <a:t>	The </a:t>
            </a:r>
            <a:r>
              <a:rPr lang="en-US" sz="2000" dirty="0">
                <a:solidFill>
                  <a:schemeClr val="dk1"/>
                </a:solidFill>
                <a:highlight>
                  <a:srgbClr val="FFCD00"/>
                </a:highlight>
                <a:sym typeface="Lora"/>
              </a:rPr>
              <a:t>assumptions</a:t>
            </a:r>
            <a:r>
              <a:rPr lang="en" sz="2000" dirty="0">
                <a:sym typeface="Quattrocento Sans"/>
              </a:rPr>
              <a:t> </a:t>
            </a:r>
            <a:r>
              <a:rPr lang="en-US" sz="2000" kern="0" dirty="0">
                <a:solidFill>
                  <a:schemeClr val="dk1"/>
                </a:solidFill>
                <a:sym typeface="Lora"/>
              </a:rPr>
              <a:t>of game theory</a:t>
            </a:r>
            <a:endParaRPr lang="en" sz="2000" kern="0" dirty="0">
              <a:sym typeface="Quattrocento Sans"/>
            </a:endParaRPr>
          </a:p>
        </p:txBody>
      </p:sp>
      <p:sp>
        <p:nvSpPr>
          <p:cNvPr id="4" name="Footer Placeholder 3"/>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B0BC6E84-B5D2-D843-9365-AF4A41222899}"/>
              </a:ext>
            </a:extLst>
          </p:cNvPr>
          <p:cNvSpPr>
            <a:spLocks noGrp="1"/>
          </p:cNvSpPr>
          <p:nvPr>
            <p:ph type="sldNum" sz="quarter" idx="10"/>
          </p:nvPr>
        </p:nvSpPr>
        <p:spPr/>
        <p:txBody>
          <a:bodyPr/>
          <a:lstStyle/>
          <a:p>
            <a:fld id="{915E5F72-A700-2B41-902D-0ACD7FAE97AB}" type="slidenum">
              <a:rPr lang="en-US" smtClean="0"/>
              <a:t>24</a:t>
            </a:fld>
            <a:endParaRPr lang="en-US"/>
          </a:p>
        </p:txBody>
      </p:sp>
    </p:spTree>
    <p:extLst>
      <p:ext uri="{BB962C8B-B14F-4D97-AF65-F5344CB8AC3E}">
        <p14:creationId xmlns:p14="http://schemas.microsoft.com/office/powerpoint/2010/main" val="88277633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Review</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8" name="Text Placeholder 6">
            <a:extLst>
              <a:ext uri="{FF2B5EF4-FFF2-40B4-BE49-F238E27FC236}">
                <a16:creationId xmlns:a16="http://schemas.microsoft.com/office/drawing/2014/main" id="{80F0D935-065B-2145-B95A-ED062870624E}"/>
              </a:ext>
            </a:extLst>
          </p:cNvPr>
          <p:cNvSpPr>
            <a:spLocks noGrp="1"/>
          </p:cNvSpPr>
          <p:nvPr>
            <p:ph type="body" idx="1"/>
          </p:nvPr>
        </p:nvSpPr>
        <p:spPr>
          <a:xfrm>
            <a:off x="1381250" y="1616470"/>
            <a:ext cx="6809700" cy="3112200"/>
          </a:xfrm>
        </p:spPr>
        <p:txBody>
          <a:bodyPr/>
          <a:lstStyle/>
          <a:p>
            <a:pPr marL="457200" indent="-228600" fontAlgn="auto">
              <a:spcBef>
                <a:spcPts val="0"/>
              </a:spcBef>
              <a:spcAft>
                <a:spcPts val="0"/>
              </a:spcAft>
              <a:defRPr/>
            </a:pPr>
            <a:endParaRPr lang="en-US" dirty="0">
              <a:solidFill>
                <a:schemeClr val="dk1"/>
              </a:solidFill>
              <a:highlight>
                <a:srgbClr val="FFCD00"/>
              </a:highlight>
            </a:endParaRPr>
          </a:p>
          <a:p>
            <a:pPr marL="349250" indent="-349250" fontAlgn="auto">
              <a:spcBef>
                <a:spcPts val="0"/>
              </a:spcBef>
              <a:spcAft>
                <a:spcPts val="0"/>
              </a:spcAft>
              <a:defRPr/>
            </a:pPr>
            <a:r>
              <a:rPr lang="en-US" dirty="0"/>
              <a:t>Interactive decision theory</a:t>
            </a:r>
          </a:p>
          <a:p>
            <a:pPr marL="349250" indent="-349250" fontAlgn="auto">
              <a:spcBef>
                <a:spcPts val="0"/>
              </a:spcBef>
              <a:spcAft>
                <a:spcPts val="0"/>
              </a:spcAft>
              <a:defRPr/>
            </a:pPr>
            <a:r>
              <a:rPr lang="en-US" dirty="0">
                <a:solidFill>
                  <a:schemeClr val="dk1"/>
                </a:solidFill>
                <a:highlight>
                  <a:srgbClr val="FFCD00"/>
                </a:highlight>
              </a:rPr>
              <a:t>Strategic interdependence</a:t>
            </a:r>
            <a:r>
              <a:rPr lang="en-US" dirty="0"/>
              <a:t> of players</a:t>
            </a:r>
          </a:p>
          <a:p>
            <a:pPr marL="349250" indent="-349250" fontAlgn="auto">
              <a:spcBef>
                <a:spcPts val="0"/>
              </a:spcBef>
              <a:spcAft>
                <a:spcPts val="0"/>
              </a:spcAft>
              <a:defRPr/>
            </a:pPr>
            <a:r>
              <a:rPr lang="en-US" dirty="0"/>
              <a:t>You pursue your goals</a:t>
            </a:r>
          </a:p>
          <a:p>
            <a:pPr marL="349250" indent="-349250" fontAlgn="auto">
              <a:spcBef>
                <a:spcPts val="0"/>
              </a:spcBef>
              <a:spcAft>
                <a:spcPts val="0"/>
              </a:spcAft>
              <a:defRPr/>
            </a:pPr>
            <a:r>
              <a:rPr lang="en-US" dirty="0"/>
              <a:t>So does everyone else</a:t>
            </a:r>
          </a:p>
          <a:p>
            <a:pPr marL="349250" lvl="1" indent="-349250" fontAlgn="auto">
              <a:spcBef>
                <a:spcPts val="0"/>
              </a:spcBef>
              <a:spcAft>
                <a:spcPts val="0"/>
              </a:spcAft>
              <a:defRPr/>
            </a:pPr>
            <a:endParaRPr lang="en-US" sz="2400" b="1" dirty="0">
              <a:latin typeface="Arial" charset="0"/>
              <a:ea typeface="Arial" charset="0"/>
              <a:cs typeface="Arial" charset="0"/>
            </a:endParaRPr>
          </a:p>
          <a:p>
            <a:pPr marL="349250" indent="-349250" fontAlgn="auto">
              <a:spcBef>
                <a:spcPts val="0"/>
              </a:spcBef>
              <a:spcAft>
                <a:spcPts val="0"/>
              </a:spcAft>
              <a:defRPr/>
            </a:pPr>
            <a:r>
              <a:rPr lang="en-US" dirty="0"/>
              <a:t>Your actions change </a:t>
            </a:r>
            <a:r>
              <a:rPr lang="en-US" dirty="0">
                <a:solidFill>
                  <a:schemeClr val="dk1"/>
                </a:solidFill>
                <a:highlight>
                  <a:srgbClr val="FFCD00"/>
                </a:highlight>
              </a:rPr>
              <a:t>incentives</a:t>
            </a:r>
            <a:r>
              <a:rPr lang="en-US" dirty="0"/>
              <a:t> for others</a:t>
            </a:r>
          </a:p>
        </p:txBody>
      </p:sp>
      <p:sp>
        <p:nvSpPr>
          <p:cNvPr id="2" name="Slide Number Placeholder 1">
            <a:extLst>
              <a:ext uri="{FF2B5EF4-FFF2-40B4-BE49-F238E27FC236}">
                <a16:creationId xmlns:a16="http://schemas.microsoft.com/office/drawing/2014/main" id="{528BBBD2-B976-754F-85FC-2ADCA74BD3F0}"/>
              </a:ext>
            </a:extLst>
          </p:cNvPr>
          <p:cNvSpPr>
            <a:spLocks noGrp="1"/>
          </p:cNvSpPr>
          <p:nvPr>
            <p:ph type="sldNum" sz="quarter" idx="10"/>
          </p:nvPr>
        </p:nvSpPr>
        <p:spPr/>
        <p:txBody>
          <a:bodyPr/>
          <a:lstStyle/>
          <a:p>
            <a:fld id="{915E5F72-A700-2B41-902D-0ACD7FAE97AB}" type="slidenum">
              <a:rPr lang="en-US" smtClean="0"/>
              <a:t>25</a:t>
            </a:fld>
            <a:endParaRPr lang="en-US"/>
          </a:p>
        </p:txBody>
      </p:sp>
    </p:spTree>
    <p:extLst>
      <p:ext uri="{BB962C8B-B14F-4D97-AF65-F5344CB8AC3E}">
        <p14:creationId xmlns:p14="http://schemas.microsoft.com/office/powerpoint/2010/main" val="79029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dirty="0"/>
              <a:t>I don’t skate to where the puck is. </a:t>
            </a:r>
          </a:p>
          <a:p>
            <a:pPr fontAlgn="auto">
              <a:spcAft>
                <a:spcPts val="0"/>
              </a:spcAft>
              <a:buClr>
                <a:srgbClr val="FFCD00"/>
              </a:buClr>
              <a:buNone/>
              <a:defRPr/>
            </a:pPr>
            <a:r>
              <a:rPr lang="en-US" dirty="0"/>
              <a:t>I skate to where the puck </a:t>
            </a:r>
          </a:p>
          <a:p>
            <a:pPr fontAlgn="auto">
              <a:spcAft>
                <a:spcPts val="0"/>
              </a:spcAft>
              <a:buClr>
                <a:srgbClr val="FFCD00"/>
              </a:buClr>
              <a:buNone/>
              <a:defRPr/>
            </a:pPr>
            <a:r>
              <a:rPr lang="en-US" dirty="0">
                <a:highlight>
                  <a:srgbClr val="FFCD00"/>
                </a:highlight>
              </a:rPr>
              <a:t>is going to be</a:t>
            </a:r>
            <a:r>
              <a:rPr lang="en-US" dirty="0"/>
              <a:t>. </a:t>
            </a:r>
          </a:p>
          <a:p>
            <a:pPr fontAlgn="auto">
              <a:spcAft>
                <a:spcPts val="0"/>
              </a:spcAft>
              <a:buClr>
                <a:srgbClr val="FFCD00"/>
              </a:buClr>
              <a:buNone/>
              <a:defRPr/>
            </a:pPr>
            <a:endParaRPr lang="en-US" dirty="0"/>
          </a:p>
          <a:p>
            <a:pPr fontAlgn="auto">
              <a:spcAft>
                <a:spcPts val="0"/>
              </a:spcAft>
              <a:buClr>
                <a:srgbClr val="FFCD00"/>
              </a:buClr>
              <a:buNone/>
              <a:defRPr/>
            </a:pPr>
            <a:r>
              <a:rPr lang="mr-IN" dirty="0"/>
              <a:t>–</a:t>
            </a:r>
            <a:r>
              <a:rPr lang="en-US" dirty="0"/>
              <a:t> Wayne Gretzky</a:t>
            </a:r>
          </a:p>
          <a:p>
            <a:pPr fontAlgn="auto">
              <a:spcAft>
                <a:spcPts val="0"/>
              </a:spcAft>
              <a:buClr>
                <a:srgbClr val="FFCD00"/>
              </a:buClr>
              <a:buNone/>
              <a:defRPr/>
            </a:pPr>
            <a:r>
              <a:rPr lang="en-US" dirty="0">
                <a:solidFill>
                  <a:schemeClr val="bg1">
                    <a:lumMod val="50000"/>
                  </a:schemeClr>
                </a:solidFill>
              </a:rPr>
              <a:t>NHL record goal scorer</a:t>
            </a:r>
            <a:endParaRPr lang="en"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a:t>Game Theory © Mike Shor 2024</a:t>
            </a:r>
          </a:p>
        </p:txBody>
      </p:sp>
      <p:sp>
        <p:nvSpPr>
          <p:cNvPr id="2" name="Slide Number Placeholder 1">
            <a:extLst>
              <a:ext uri="{FF2B5EF4-FFF2-40B4-BE49-F238E27FC236}">
                <a16:creationId xmlns:a16="http://schemas.microsoft.com/office/drawing/2014/main" id="{7ED2FBD9-C8AE-3744-B62F-B4515A92594B}"/>
              </a:ext>
            </a:extLst>
          </p:cNvPr>
          <p:cNvSpPr>
            <a:spLocks noGrp="1"/>
          </p:cNvSpPr>
          <p:nvPr>
            <p:ph type="sldNum" sz="quarter" idx="10"/>
          </p:nvPr>
        </p:nvSpPr>
        <p:spPr/>
        <p:txBody>
          <a:bodyPr/>
          <a:lstStyle/>
          <a:p>
            <a:fld id="{915E5F72-A700-2B41-902D-0ACD7FAE97AB}" type="slidenum">
              <a:rPr lang="en-US" smtClean="0"/>
              <a:t>26</a:t>
            </a:fld>
            <a:endParaRPr lang="en-US"/>
          </a:p>
        </p:txBody>
      </p:sp>
    </p:spTree>
    <p:extLst>
      <p:ext uri="{BB962C8B-B14F-4D97-AF65-F5344CB8AC3E}">
        <p14:creationId xmlns:p14="http://schemas.microsoft.com/office/powerpoint/2010/main" val="127260887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Outline</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8" name="Text Placeholder 6">
            <a:extLst>
              <a:ext uri="{FF2B5EF4-FFF2-40B4-BE49-F238E27FC236}">
                <a16:creationId xmlns:a16="http://schemas.microsoft.com/office/drawing/2014/main" id="{BB317D08-FBAD-1F4B-941C-C3C49688AD87}"/>
              </a:ext>
            </a:extLst>
          </p:cNvPr>
          <p:cNvSpPr>
            <a:spLocks noGrp="1"/>
          </p:cNvSpPr>
          <p:nvPr>
            <p:ph type="body" idx="1"/>
          </p:nvPr>
        </p:nvSpPr>
        <p:spPr>
          <a:xfrm>
            <a:off x="1381250" y="1624634"/>
            <a:ext cx="6809700" cy="3112200"/>
          </a:xfrm>
        </p:spPr>
        <p:txBody>
          <a:bodyPr/>
          <a:lstStyle/>
          <a:p>
            <a:pPr marL="349250" indent="-341313" fontAlgn="auto">
              <a:spcBef>
                <a:spcPts val="0"/>
              </a:spcBef>
              <a:spcAft>
                <a:spcPts val="0"/>
              </a:spcAft>
              <a:defRPr/>
            </a:pPr>
            <a:endParaRPr lang="en-US" dirty="0">
              <a:solidFill>
                <a:schemeClr val="dk1"/>
              </a:solidFill>
              <a:highlight>
                <a:srgbClr val="FFCD00"/>
              </a:highlight>
            </a:endParaRPr>
          </a:p>
          <a:p>
            <a:pPr marL="349250" indent="-341313" fontAlgn="auto">
              <a:spcBef>
                <a:spcPts val="0"/>
              </a:spcBef>
              <a:spcAft>
                <a:spcPts val="0"/>
              </a:spcAft>
              <a:defRPr/>
            </a:pPr>
            <a:r>
              <a:rPr lang="en-US" dirty="0"/>
              <a:t>Defining the rules of the game</a:t>
            </a:r>
          </a:p>
          <a:p>
            <a:pPr marL="349250" lvl="1" indent="-341313" fontAlgn="auto">
              <a:spcBef>
                <a:spcPts val="0"/>
              </a:spcBef>
              <a:spcAft>
                <a:spcPts val="0"/>
              </a:spcAft>
              <a:buClr>
                <a:srgbClr val="A28448"/>
              </a:buClr>
              <a:buFont typeface="Quattrocento Sans"/>
              <a:buChar char="◉"/>
              <a:defRPr/>
            </a:pPr>
            <a:endParaRPr lang="en-US" altLang="en-US" sz="2400" dirty="0">
              <a:latin typeface="Arial" charset="0"/>
              <a:ea typeface="Arial" charset="0"/>
              <a:cs typeface="Arial" charset="0"/>
            </a:endParaRPr>
          </a:p>
          <a:p>
            <a:pPr marL="349250" lvl="1" indent="-341313" fontAlgn="auto">
              <a:spcBef>
                <a:spcPts val="0"/>
              </a:spcBef>
              <a:spcAft>
                <a:spcPts val="0"/>
              </a:spcAft>
              <a:buClr>
                <a:srgbClr val="A28448"/>
              </a:buClr>
              <a:buFont typeface="Quattrocento Sans"/>
              <a:buChar char="◉"/>
              <a:defRPr/>
            </a:pPr>
            <a:r>
              <a:rPr lang="en-US" altLang="en-US" sz="2400" dirty="0">
                <a:latin typeface="Arial" charset="0"/>
                <a:ea typeface="Arial" charset="0"/>
                <a:cs typeface="Arial" charset="0"/>
              </a:rPr>
              <a:t>Manipulating the rules if they are flexible</a:t>
            </a:r>
          </a:p>
          <a:p>
            <a:pPr marL="349250" lvl="1" indent="-341313" fontAlgn="auto">
              <a:spcBef>
                <a:spcPts val="0"/>
              </a:spcBef>
              <a:spcAft>
                <a:spcPts val="0"/>
              </a:spcAft>
              <a:buClr>
                <a:srgbClr val="A28448"/>
              </a:buClr>
              <a:buFont typeface="Quattrocento Sans"/>
              <a:buChar char="◉"/>
              <a:defRPr/>
            </a:pPr>
            <a:endParaRPr lang="en-US" altLang="en-US" sz="2400" dirty="0">
              <a:latin typeface="Arial" charset="0"/>
              <a:ea typeface="Arial" charset="0"/>
              <a:cs typeface="Arial" charset="0"/>
            </a:endParaRPr>
          </a:p>
          <a:p>
            <a:pPr marL="349250" lvl="1" indent="-341313" fontAlgn="auto">
              <a:spcBef>
                <a:spcPts val="0"/>
              </a:spcBef>
              <a:spcAft>
                <a:spcPts val="0"/>
              </a:spcAft>
              <a:buClr>
                <a:srgbClr val="A28448"/>
              </a:buClr>
              <a:buFont typeface="Quattrocento Sans"/>
              <a:buChar char="◉"/>
              <a:defRPr/>
            </a:pPr>
            <a:r>
              <a:rPr lang="en-US" altLang="en-US" sz="2400" dirty="0">
                <a:latin typeface="Arial" charset="0"/>
                <a:ea typeface="Arial" charset="0"/>
                <a:cs typeface="Arial" charset="0"/>
              </a:rPr>
              <a:t>Questioning game theory</a:t>
            </a:r>
            <a:r>
              <a:rPr lang="ja-JP" altLang="en-US" sz="2400" dirty="0">
                <a:latin typeface="Arial" charset="0"/>
                <a:ea typeface="Arial" charset="0"/>
                <a:cs typeface="Arial" charset="0"/>
              </a:rPr>
              <a:t>’</a:t>
            </a:r>
            <a:r>
              <a:rPr lang="en-US" altLang="ja-JP" sz="2400" dirty="0">
                <a:latin typeface="Arial" charset="0"/>
                <a:ea typeface="Arial" charset="0"/>
                <a:cs typeface="Arial" charset="0"/>
              </a:rPr>
              <a:t>s assumptions</a:t>
            </a:r>
            <a:endParaRPr lang="en-US" altLang="en-US" sz="2400" dirty="0">
              <a:latin typeface="Arial" charset="0"/>
              <a:ea typeface="Arial" charset="0"/>
              <a:cs typeface="Arial" charset="0"/>
            </a:endParaRPr>
          </a:p>
        </p:txBody>
      </p:sp>
      <p:sp>
        <p:nvSpPr>
          <p:cNvPr id="2" name="Slide Number Placeholder 1">
            <a:extLst>
              <a:ext uri="{FF2B5EF4-FFF2-40B4-BE49-F238E27FC236}">
                <a16:creationId xmlns:a16="http://schemas.microsoft.com/office/drawing/2014/main" id="{0FD27DE6-5E7B-C84C-A81B-95173835255C}"/>
              </a:ext>
            </a:extLst>
          </p:cNvPr>
          <p:cNvSpPr>
            <a:spLocks noGrp="1"/>
          </p:cNvSpPr>
          <p:nvPr>
            <p:ph type="sldNum" sz="quarter" idx="10"/>
          </p:nvPr>
        </p:nvSpPr>
        <p:spPr/>
        <p:txBody>
          <a:bodyPr/>
          <a:lstStyle/>
          <a:p>
            <a:fld id="{915E5F72-A700-2B41-902D-0ACD7FAE97AB}" type="slidenum">
              <a:rPr lang="en-US" smtClean="0"/>
              <a:t>27</a:t>
            </a:fld>
            <a:endParaRPr lang="en-US"/>
          </a:p>
        </p:txBody>
      </p:sp>
    </p:spTree>
    <p:extLst>
      <p:ext uri="{BB962C8B-B14F-4D97-AF65-F5344CB8AC3E}">
        <p14:creationId xmlns:p14="http://schemas.microsoft.com/office/powerpoint/2010/main" val="29196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Components of a Game</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8"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sz="2200" b="1" dirty="0"/>
              <a:t>Participants</a:t>
            </a:r>
          </a:p>
          <a:p>
            <a:pPr marL="228600" lvl="8">
              <a:spcBef>
                <a:spcPts val="0"/>
              </a:spcBef>
              <a:buClr>
                <a:srgbClr val="A28448"/>
              </a:buClr>
              <a:defRPr/>
            </a:pPr>
            <a:endParaRPr lang="en-US" altLang="en-US" sz="2200" b="1" dirty="0">
              <a:latin typeface="Arial" charset="0"/>
              <a:ea typeface="Arial" charset="0"/>
              <a:cs typeface="Arial" charset="0"/>
            </a:endParaRPr>
          </a:p>
          <a:p>
            <a:pPr marL="228600" lvl="8">
              <a:spcBef>
                <a:spcPts val="0"/>
              </a:spcBef>
              <a:buClr>
                <a:srgbClr val="A28448"/>
              </a:buClr>
              <a:defRPr/>
            </a:pPr>
            <a:endParaRPr lang="en-US" altLang="en-US" sz="2200" b="1" dirty="0">
              <a:latin typeface="Arial" charset="0"/>
              <a:ea typeface="Arial" charset="0"/>
              <a:cs typeface="Arial" charset="0"/>
            </a:endParaRPr>
          </a:p>
          <a:p>
            <a:pPr marL="228600" lvl="8">
              <a:spcBef>
                <a:spcPts val="0"/>
              </a:spcBef>
              <a:buClr>
                <a:srgbClr val="A28448"/>
              </a:buClr>
              <a:defRPr/>
            </a:pPr>
            <a:endParaRPr lang="en-US" altLang="en-US" sz="2200" b="1" dirty="0">
              <a:latin typeface="Arial" charset="0"/>
              <a:ea typeface="Arial" charset="0"/>
              <a:cs typeface="Arial" charset="0"/>
            </a:endParaRPr>
          </a:p>
          <a:p>
            <a:pPr marL="228600" lvl="8">
              <a:spcBef>
                <a:spcPts val="0"/>
              </a:spcBef>
              <a:buClr>
                <a:srgbClr val="A28448"/>
              </a:buClr>
              <a:defRPr/>
            </a:pPr>
            <a:r>
              <a:rPr lang="en-US" altLang="en-US" sz="2200" b="1" dirty="0">
                <a:latin typeface="Arial" charset="0"/>
                <a:ea typeface="Arial" charset="0"/>
                <a:cs typeface="Arial" charset="0"/>
              </a:rPr>
              <a:t>Rules</a:t>
            </a:r>
          </a:p>
          <a:p>
            <a:pPr marL="228600" lvl="1" fontAlgn="auto">
              <a:spcBef>
                <a:spcPts val="0"/>
              </a:spcBef>
              <a:spcAft>
                <a:spcPts val="0"/>
              </a:spcAft>
              <a:buClr>
                <a:srgbClr val="A28448"/>
              </a:buClr>
              <a:defRPr/>
            </a:pPr>
            <a:endParaRPr lang="en-US" altLang="en-US" sz="2200" b="1" dirty="0">
              <a:latin typeface="Arial" charset="0"/>
              <a:ea typeface="Arial" charset="0"/>
              <a:cs typeface="Arial" charset="0"/>
            </a:endParaRPr>
          </a:p>
          <a:p>
            <a:pPr marL="228600" lvl="1" fontAlgn="auto">
              <a:spcBef>
                <a:spcPts val="0"/>
              </a:spcBef>
              <a:spcAft>
                <a:spcPts val="0"/>
              </a:spcAft>
              <a:buClr>
                <a:srgbClr val="A28448"/>
              </a:buClr>
              <a:defRPr/>
            </a:pPr>
            <a:endParaRPr lang="en-US" altLang="en-US" sz="2200" b="1" dirty="0">
              <a:latin typeface="Arial" charset="0"/>
              <a:ea typeface="Arial" charset="0"/>
              <a:cs typeface="Arial" charset="0"/>
            </a:endParaRPr>
          </a:p>
          <a:p>
            <a:pPr marL="228600" lvl="1" fontAlgn="auto">
              <a:spcBef>
                <a:spcPts val="0"/>
              </a:spcBef>
              <a:spcAft>
                <a:spcPts val="0"/>
              </a:spcAft>
              <a:buClr>
                <a:srgbClr val="A28448"/>
              </a:buClr>
              <a:defRPr/>
            </a:pPr>
            <a:r>
              <a:rPr lang="en-US" altLang="en-US" sz="2200" b="1" dirty="0">
                <a:latin typeface="Arial" charset="0"/>
                <a:ea typeface="Arial" charset="0"/>
                <a:cs typeface="Arial" charset="0"/>
              </a:rPr>
              <a:t>Assumptions</a:t>
            </a:r>
          </a:p>
        </p:txBody>
      </p:sp>
      <p:sp>
        <p:nvSpPr>
          <p:cNvPr id="9" name="Shape 111"/>
          <p:cNvSpPr txBox="1">
            <a:spLocks/>
          </p:cNvSpPr>
          <p:nvPr/>
        </p:nvSpPr>
        <p:spPr bwMode="auto">
          <a:xfrm>
            <a:off x="4314826" y="1597022"/>
            <a:ext cx="4200524"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57200" indent="-336550" fontAlgn="auto">
              <a:spcBef>
                <a:spcPts val="0"/>
              </a:spcBef>
              <a:spcAft>
                <a:spcPts val="0"/>
              </a:spcAft>
              <a:defRPr/>
            </a:pPr>
            <a:r>
              <a:rPr lang="en-US" sz="2200" kern="0" dirty="0"/>
              <a:t>Players		(who)</a:t>
            </a:r>
          </a:p>
          <a:p>
            <a:pPr marL="457200" lvl="8" indent="-336550">
              <a:spcBef>
                <a:spcPts val="0"/>
              </a:spcBef>
              <a:buClr>
                <a:srgbClr val="A28448"/>
              </a:buClr>
              <a:buFont typeface="Quattrocento Sans"/>
              <a:buChar char="◉"/>
              <a:defRPr/>
            </a:pPr>
            <a:r>
              <a:rPr lang="en-US" altLang="en-US" sz="2200" kern="0" dirty="0">
                <a:latin typeface="Arial" charset="0"/>
                <a:ea typeface="Arial" charset="0"/>
                <a:cs typeface="Arial" charset="0"/>
              </a:rPr>
              <a:t>Strategies		(what)</a:t>
            </a: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Payoffs		(why)</a:t>
            </a:r>
          </a:p>
          <a:p>
            <a:pPr lvl="1" indent="-336550" fontAlgn="auto">
              <a:spcBef>
                <a:spcPts val="0"/>
              </a:spcBef>
              <a:spcAft>
                <a:spcPts val="0"/>
              </a:spcAft>
              <a:buClr>
                <a:srgbClr val="A28448"/>
              </a:buClr>
              <a:defRPr/>
            </a:pPr>
            <a:endParaRPr lang="en-US" altLang="en-US" sz="2200" kern="0" dirty="0">
              <a:latin typeface="Arial" charset="0"/>
              <a:ea typeface="Arial" charset="0"/>
              <a:cs typeface="Arial" charset="0"/>
            </a:endParaRP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Timing		(when)</a:t>
            </a: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Information	(when)  </a:t>
            </a:r>
          </a:p>
          <a:p>
            <a:pPr lvl="1" indent="-336550" fontAlgn="auto">
              <a:spcBef>
                <a:spcPts val="0"/>
              </a:spcBef>
              <a:spcAft>
                <a:spcPts val="0"/>
              </a:spcAft>
              <a:buClr>
                <a:srgbClr val="A28448"/>
              </a:buClr>
              <a:buFont typeface="Quattrocento Sans"/>
              <a:buChar char="◉"/>
              <a:defRPr/>
            </a:pPr>
            <a:endParaRPr lang="en-US" altLang="en-US" sz="2200" kern="0" dirty="0">
              <a:latin typeface="Arial" charset="0"/>
              <a:ea typeface="Arial" charset="0"/>
              <a:cs typeface="Arial" charset="0"/>
            </a:endParaRP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Rationality</a:t>
            </a: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Common Knowledge</a:t>
            </a:r>
          </a:p>
        </p:txBody>
      </p:sp>
      <p:sp>
        <p:nvSpPr>
          <p:cNvPr id="2" name="Slide Number Placeholder 1">
            <a:extLst>
              <a:ext uri="{FF2B5EF4-FFF2-40B4-BE49-F238E27FC236}">
                <a16:creationId xmlns:a16="http://schemas.microsoft.com/office/drawing/2014/main" id="{1080AB77-98BD-3746-BA50-7FD499441685}"/>
              </a:ext>
            </a:extLst>
          </p:cNvPr>
          <p:cNvSpPr>
            <a:spLocks noGrp="1"/>
          </p:cNvSpPr>
          <p:nvPr>
            <p:ph type="sldNum" sz="quarter" idx="10"/>
          </p:nvPr>
        </p:nvSpPr>
        <p:spPr/>
        <p:txBody>
          <a:bodyPr/>
          <a:lstStyle/>
          <a:p>
            <a:fld id="{915E5F72-A700-2B41-902D-0ACD7FAE97AB}" type="slidenum">
              <a:rPr lang="en-US" smtClean="0"/>
              <a:t>28</a:t>
            </a:fld>
            <a:endParaRPr lang="en-US"/>
          </a:p>
        </p:txBody>
      </p:sp>
    </p:spTree>
    <p:extLst>
      <p:ext uri="{BB962C8B-B14F-4D97-AF65-F5344CB8AC3E}">
        <p14:creationId xmlns:p14="http://schemas.microsoft.com/office/powerpoint/2010/main" val="1875584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Participants</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10"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b="1" dirty="0"/>
              <a:t>Players</a:t>
            </a:r>
          </a:p>
          <a:p>
            <a:pPr marL="228600" indent="0" fontAlgn="auto">
              <a:spcBef>
                <a:spcPts val="0"/>
              </a:spcBef>
              <a:spcAft>
                <a:spcPts val="0"/>
              </a:spcAft>
              <a:buNone/>
              <a:defRPr/>
            </a:pPr>
            <a:endParaRPr lang="en-US" dirty="0"/>
          </a:p>
          <a:p>
            <a:pPr marL="228600" indent="0" fontAlgn="auto">
              <a:spcBef>
                <a:spcPts val="0"/>
              </a:spcBef>
              <a:spcAft>
                <a:spcPts val="0"/>
              </a:spcAft>
              <a:buNone/>
              <a:defRPr/>
            </a:pPr>
            <a:r>
              <a:rPr lang="en-US" dirty="0"/>
              <a:t>(who?)</a:t>
            </a:r>
          </a:p>
        </p:txBody>
      </p:sp>
      <p:sp>
        <p:nvSpPr>
          <p:cNvPr id="11" name="Shape 111"/>
          <p:cNvSpPr txBox="1">
            <a:spLocks/>
          </p:cNvSpPr>
          <p:nvPr/>
        </p:nvSpPr>
        <p:spPr bwMode="auto">
          <a:xfrm>
            <a:off x="4100513" y="1597022"/>
            <a:ext cx="4414837"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57200" lvl="8" indent="-336550">
              <a:spcBef>
                <a:spcPts val="0"/>
              </a:spcBef>
              <a:buClr>
                <a:srgbClr val="A28448"/>
              </a:buClr>
              <a:buFont typeface="Quattrocento Sans"/>
              <a:buChar char="◉"/>
              <a:defRPr/>
            </a:pPr>
            <a:r>
              <a:rPr lang="en-US" altLang="en-US" sz="2400" kern="0" dirty="0">
                <a:latin typeface="Arial" charset="0"/>
                <a:ea typeface="Arial" charset="0"/>
                <a:cs typeface="Arial" charset="0"/>
              </a:rPr>
              <a:t>Everyone who impacts your earnings</a:t>
            </a:r>
          </a:p>
          <a:p>
            <a:pPr marL="457200" lvl="8" indent="-336550">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457200" lvl="8" indent="-336550">
              <a:spcBef>
                <a:spcPts val="0"/>
              </a:spcBef>
              <a:buClr>
                <a:srgbClr val="A28448"/>
              </a:buClr>
              <a:buFont typeface="Quattrocento Sans"/>
              <a:buChar char="◉"/>
              <a:defRPr/>
            </a:pPr>
            <a:r>
              <a:rPr lang="en-US" altLang="en-US" sz="2400" kern="0" dirty="0">
                <a:latin typeface="Arial" charset="0"/>
                <a:ea typeface="Arial" charset="0"/>
                <a:cs typeface="Arial" charset="0"/>
              </a:rPr>
              <a:t>Everyone whose actions you care about</a:t>
            </a:r>
          </a:p>
        </p:txBody>
      </p:sp>
      <p:sp>
        <p:nvSpPr>
          <p:cNvPr id="2" name="Slide Number Placeholder 1">
            <a:extLst>
              <a:ext uri="{FF2B5EF4-FFF2-40B4-BE49-F238E27FC236}">
                <a16:creationId xmlns:a16="http://schemas.microsoft.com/office/drawing/2014/main" id="{CEC79AF8-C886-7F4E-AB4B-A6C9F4A88081}"/>
              </a:ext>
            </a:extLst>
          </p:cNvPr>
          <p:cNvSpPr>
            <a:spLocks noGrp="1"/>
          </p:cNvSpPr>
          <p:nvPr>
            <p:ph type="sldNum" sz="quarter" idx="10"/>
          </p:nvPr>
        </p:nvSpPr>
        <p:spPr/>
        <p:txBody>
          <a:bodyPr/>
          <a:lstStyle/>
          <a:p>
            <a:fld id="{915E5F72-A700-2B41-902D-0ACD7FAE97AB}" type="slidenum">
              <a:rPr lang="en-US" smtClean="0"/>
              <a:t>29</a:t>
            </a:fld>
            <a:endParaRPr lang="en-US"/>
          </a:p>
        </p:txBody>
      </p:sp>
    </p:spTree>
    <p:extLst>
      <p:ext uri="{BB962C8B-B14F-4D97-AF65-F5344CB8AC3E}">
        <p14:creationId xmlns:p14="http://schemas.microsoft.com/office/powerpoint/2010/main" val="153296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381250" y="1358900"/>
            <a:ext cx="6809700" cy="3369770"/>
          </a:xfrm>
        </p:spPr>
        <p:txBody>
          <a:bodyPr/>
          <a:lstStyle/>
          <a:p>
            <a:pPr marL="0" indent="0" algn="ctr">
              <a:spcBef>
                <a:spcPts val="0"/>
              </a:spcBef>
              <a:buNone/>
            </a:pPr>
            <a:r>
              <a:rPr lang="en-US" i="1" dirty="0"/>
              <a:t>“No man is an island, entire on itself” </a:t>
            </a:r>
          </a:p>
          <a:p>
            <a:pPr marL="0" indent="0" algn="ctr">
              <a:spcBef>
                <a:spcPts val="0"/>
              </a:spcBef>
              <a:buNone/>
            </a:pPr>
            <a:r>
              <a:rPr lang="en-US" sz="2000" dirty="0"/>
              <a:t>— John Donne, 1624</a:t>
            </a:r>
          </a:p>
          <a:p>
            <a:endParaRPr lang="en-US" dirty="0"/>
          </a:p>
          <a:p>
            <a:r>
              <a:rPr lang="en-US" dirty="0"/>
              <a:t>Game theory is the study of rational</a:t>
            </a:r>
            <a:r>
              <a:rPr lang="en" dirty="0"/>
              <a:t> </a:t>
            </a:r>
            <a:r>
              <a:rPr lang="en-US" dirty="0"/>
              <a:t>behavior in </a:t>
            </a:r>
            <a:r>
              <a:rPr lang="en-US" dirty="0">
                <a:solidFill>
                  <a:schemeClr val="dk1"/>
                </a:solidFill>
                <a:highlight>
                  <a:srgbClr val="FFCD00"/>
                </a:highlight>
                <a:sym typeface="Lora"/>
              </a:rPr>
              <a:t>interdependent</a:t>
            </a:r>
            <a:r>
              <a:rPr lang="en-US" dirty="0"/>
              <a:t> situations.</a:t>
            </a:r>
          </a:p>
          <a:p>
            <a:endParaRPr lang="en-US" dirty="0"/>
          </a:p>
          <a:p>
            <a:r>
              <a:rPr lang="en-US" dirty="0"/>
              <a:t>A game is any situation where the outcome of your actions depends on the actions of others</a:t>
            </a:r>
          </a:p>
        </p:txBody>
      </p:sp>
      <p:sp>
        <p:nvSpPr>
          <p:cNvPr id="5" name="Title 4"/>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What is Game Theory?</a:t>
            </a:r>
          </a:p>
        </p:txBody>
      </p:sp>
      <p:sp>
        <p:nvSpPr>
          <p:cNvPr id="4" name="Footer Placeholder 3"/>
          <p:cNvSpPr>
            <a:spLocks noGrp="1"/>
          </p:cNvSpPr>
          <p:nvPr>
            <p:ph type="ftr" sz="quarter" idx="11"/>
          </p:nvPr>
        </p:nvSpPr>
        <p:spPr/>
        <p:txBody>
          <a:bodyPr/>
          <a:lstStyle/>
          <a:p>
            <a:r>
              <a:rPr lang="en-US"/>
              <a:t>Game Theory © Mike Shor 2024</a:t>
            </a:r>
          </a:p>
        </p:txBody>
      </p:sp>
      <p:sp>
        <p:nvSpPr>
          <p:cNvPr id="2" name="Slide Number Placeholder 1">
            <a:extLst>
              <a:ext uri="{FF2B5EF4-FFF2-40B4-BE49-F238E27FC236}">
                <a16:creationId xmlns:a16="http://schemas.microsoft.com/office/drawing/2014/main" id="{7EE97662-BF8C-6B42-84EA-47B32B77DB34}"/>
              </a:ext>
            </a:extLst>
          </p:cNvPr>
          <p:cNvSpPr>
            <a:spLocks noGrp="1"/>
          </p:cNvSpPr>
          <p:nvPr>
            <p:ph type="sldNum" sz="quarter" idx="10"/>
          </p:nvPr>
        </p:nvSpPr>
        <p:spPr/>
        <p:txBody>
          <a:bodyPr/>
          <a:lstStyle/>
          <a:p>
            <a:fld id="{915E5F72-A700-2B41-902D-0ACD7FAE97AB}" type="slidenum">
              <a:rPr lang="en-US" smtClean="0"/>
              <a:t>3</a:t>
            </a:fld>
            <a:endParaRPr lang="en-US"/>
          </a:p>
        </p:txBody>
      </p:sp>
    </p:spTree>
    <p:extLst>
      <p:ext uri="{BB962C8B-B14F-4D97-AF65-F5344CB8AC3E}">
        <p14:creationId xmlns:p14="http://schemas.microsoft.com/office/powerpoint/2010/main" val="180131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Participants</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10"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b="1" dirty="0"/>
              <a:t>Strategies</a:t>
            </a:r>
          </a:p>
          <a:p>
            <a:pPr marL="228600" indent="0" fontAlgn="auto">
              <a:spcBef>
                <a:spcPts val="0"/>
              </a:spcBef>
              <a:spcAft>
                <a:spcPts val="0"/>
              </a:spcAft>
              <a:buNone/>
              <a:defRPr/>
            </a:pPr>
            <a:endParaRPr lang="en-US" dirty="0"/>
          </a:p>
          <a:p>
            <a:pPr marL="228600" indent="0" fontAlgn="auto">
              <a:spcBef>
                <a:spcPts val="0"/>
              </a:spcBef>
              <a:spcAft>
                <a:spcPts val="0"/>
              </a:spcAft>
              <a:buNone/>
              <a:defRPr/>
            </a:pPr>
            <a:r>
              <a:rPr lang="en-US" dirty="0"/>
              <a:t>(what?)</a:t>
            </a:r>
          </a:p>
        </p:txBody>
      </p:sp>
      <p:sp>
        <p:nvSpPr>
          <p:cNvPr id="7" name="Shape 111"/>
          <p:cNvSpPr txBox="1">
            <a:spLocks/>
          </p:cNvSpPr>
          <p:nvPr/>
        </p:nvSpPr>
        <p:spPr bwMode="auto">
          <a:xfrm>
            <a:off x="4100513" y="1597022"/>
            <a:ext cx="4414837"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57200" lvl="8" indent="-336550">
              <a:spcBef>
                <a:spcPts val="0"/>
              </a:spcBef>
              <a:buClr>
                <a:srgbClr val="A28448"/>
              </a:buClr>
              <a:buFont typeface="Quattrocento Sans"/>
              <a:buChar char="◉"/>
              <a:defRPr/>
            </a:pPr>
            <a:r>
              <a:rPr lang="en-US" altLang="en-US" sz="2400" kern="0" dirty="0">
                <a:latin typeface="Arial" charset="0"/>
                <a:ea typeface="Arial" charset="0"/>
                <a:cs typeface="Arial" charset="0"/>
              </a:rPr>
              <a:t>A comprehensive plan of action for </a:t>
            </a:r>
            <a:r>
              <a:rPr lang="en-US" sz="2400" kern="0" dirty="0">
                <a:solidFill>
                  <a:schemeClr val="dk1"/>
                </a:solidFill>
                <a:highlight>
                  <a:srgbClr val="FFCD00"/>
                </a:highlight>
                <a:latin typeface="Arial" charset="0"/>
                <a:ea typeface="Arial" charset="0"/>
                <a:cs typeface="Arial" charset="0"/>
                <a:sym typeface="Lora"/>
              </a:rPr>
              <a:t>every</a:t>
            </a:r>
            <a:r>
              <a:rPr lang="en-US" altLang="en-US" sz="2400" kern="0" dirty="0">
                <a:latin typeface="Arial" charset="0"/>
                <a:ea typeface="Arial" charset="0"/>
                <a:cs typeface="Arial" charset="0"/>
              </a:rPr>
              <a:t> </a:t>
            </a:r>
            <a:r>
              <a:rPr lang="en-US" sz="2400" kern="0" dirty="0">
                <a:solidFill>
                  <a:schemeClr val="dk1"/>
                </a:solidFill>
                <a:highlight>
                  <a:srgbClr val="FFCD00"/>
                </a:highlight>
                <a:latin typeface="Arial" charset="0"/>
                <a:ea typeface="Arial" charset="0"/>
                <a:cs typeface="Arial" charset="0"/>
                <a:sym typeface="Lora"/>
              </a:rPr>
              <a:t>contingency</a:t>
            </a:r>
            <a:r>
              <a:rPr lang="en-US" sz="2400" kern="0" dirty="0">
                <a:latin typeface="Arial" charset="0"/>
                <a:ea typeface="Arial" charset="0"/>
                <a:cs typeface="Arial" charset="0"/>
              </a:rPr>
              <a:t> </a:t>
            </a:r>
            <a:r>
              <a:rPr lang="en-US" altLang="en-US" sz="2400" kern="0" dirty="0">
                <a:latin typeface="Arial" charset="0"/>
                <a:ea typeface="Arial" charset="0"/>
                <a:cs typeface="Arial" charset="0"/>
              </a:rPr>
              <a:t>in a game</a:t>
            </a:r>
          </a:p>
          <a:p>
            <a:pPr marL="457200" lvl="8" indent="-336550">
              <a:spcBef>
                <a:spcPts val="0"/>
              </a:spcBef>
              <a:buClr>
                <a:srgbClr val="A28448"/>
              </a:buClr>
              <a:buFont typeface="Quattrocento Sans"/>
              <a:buChar char="◉"/>
              <a:defRPr/>
            </a:pPr>
            <a:endParaRPr lang="en-US" altLang="en-US" sz="2200" kern="0" dirty="0">
              <a:latin typeface="Arial" charset="0"/>
              <a:ea typeface="Arial" charset="0"/>
              <a:cs typeface="Arial" charset="0"/>
            </a:endParaRPr>
          </a:p>
          <a:p>
            <a:pPr marL="457200" lvl="8" indent="-336550">
              <a:spcBef>
                <a:spcPts val="0"/>
              </a:spcBef>
              <a:buClr>
                <a:srgbClr val="A28448"/>
              </a:buClr>
              <a:buFont typeface="Quattrocento Sans"/>
              <a:buChar char="◉"/>
              <a:defRPr/>
            </a:pPr>
            <a:r>
              <a:rPr lang="en-US" altLang="en-US" sz="2000" kern="0" dirty="0">
                <a:latin typeface="Arial" charset="0"/>
                <a:ea typeface="Arial" charset="0"/>
                <a:cs typeface="Arial" charset="0"/>
              </a:rPr>
              <a:t>An </a:t>
            </a:r>
            <a:r>
              <a:rPr lang="en-US" altLang="en-US" sz="2000" b="1" kern="0" dirty="0">
                <a:latin typeface="Arial" charset="0"/>
                <a:ea typeface="Arial" charset="0"/>
                <a:cs typeface="Arial" charset="0"/>
              </a:rPr>
              <a:t>action</a:t>
            </a:r>
            <a:r>
              <a:rPr lang="en-US" altLang="en-US" sz="2000" kern="0" dirty="0">
                <a:latin typeface="Arial" charset="0"/>
                <a:ea typeface="Arial" charset="0"/>
                <a:cs typeface="Arial" charset="0"/>
              </a:rPr>
              <a:t> specifies a move at a specific stage of a game</a:t>
            </a:r>
          </a:p>
          <a:p>
            <a:pPr marL="457200" lvl="8" indent="-336550">
              <a:spcBef>
                <a:spcPts val="0"/>
              </a:spcBef>
              <a:buClr>
                <a:srgbClr val="A28448"/>
              </a:buClr>
              <a:buFont typeface="Quattrocento Sans"/>
              <a:buChar char="◉"/>
              <a:defRPr/>
            </a:pPr>
            <a:r>
              <a:rPr lang="en-US" altLang="en-US" sz="2000" kern="0" dirty="0">
                <a:latin typeface="Arial" charset="0"/>
                <a:ea typeface="Arial" charset="0"/>
                <a:cs typeface="Arial" charset="0"/>
              </a:rPr>
              <a:t>A </a:t>
            </a:r>
            <a:r>
              <a:rPr lang="en-US" altLang="en-US" sz="2000" b="1" kern="0" dirty="0">
                <a:latin typeface="Arial" charset="0"/>
                <a:ea typeface="Arial" charset="0"/>
                <a:cs typeface="Arial" charset="0"/>
              </a:rPr>
              <a:t>strategy</a:t>
            </a:r>
            <a:r>
              <a:rPr lang="en-US" altLang="en-US" sz="2000" kern="0" dirty="0">
                <a:latin typeface="Arial" charset="0"/>
                <a:ea typeface="Arial" charset="0"/>
                <a:cs typeface="Arial" charset="0"/>
              </a:rPr>
              <a:t> specifies an action for every possible decision a player can face</a:t>
            </a:r>
          </a:p>
        </p:txBody>
      </p:sp>
      <p:sp>
        <p:nvSpPr>
          <p:cNvPr id="2" name="Slide Number Placeholder 1">
            <a:extLst>
              <a:ext uri="{FF2B5EF4-FFF2-40B4-BE49-F238E27FC236}">
                <a16:creationId xmlns:a16="http://schemas.microsoft.com/office/drawing/2014/main" id="{29EF7DFC-9326-6A40-99B5-43497867509E}"/>
              </a:ext>
            </a:extLst>
          </p:cNvPr>
          <p:cNvSpPr>
            <a:spLocks noGrp="1"/>
          </p:cNvSpPr>
          <p:nvPr>
            <p:ph type="sldNum" sz="quarter" idx="10"/>
          </p:nvPr>
        </p:nvSpPr>
        <p:spPr/>
        <p:txBody>
          <a:bodyPr/>
          <a:lstStyle/>
          <a:p>
            <a:fld id="{915E5F72-A700-2B41-902D-0ACD7FAE97AB}" type="slidenum">
              <a:rPr lang="en-US" smtClean="0"/>
              <a:t>30</a:t>
            </a:fld>
            <a:endParaRPr lang="en-US"/>
          </a:p>
        </p:txBody>
      </p:sp>
    </p:spTree>
    <p:extLst>
      <p:ext uri="{BB962C8B-B14F-4D97-AF65-F5344CB8AC3E}">
        <p14:creationId xmlns:p14="http://schemas.microsoft.com/office/powerpoint/2010/main" val="1576889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Participants</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10"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b="1" dirty="0"/>
              <a:t>Payoffs</a:t>
            </a:r>
          </a:p>
          <a:p>
            <a:pPr marL="228600" indent="0" fontAlgn="auto">
              <a:spcBef>
                <a:spcPts val="0"/>
              </a:spcBef>
              <a:spcAft>
                <a:spcPts val="0"/>
              </a:spcAft>
              <a:buNone/>
              <a:defRPr/>
            </a:pPr>
            <a:endParaRPr lang="en-US" dirty="0"/>
          </a:p>
          <a:p>
            <a:pPr marL="228600" indent="0" fontAlgn="auto">
              <a:spcBef>
                <a:spcPts val="0"/>
              </a:spcBef>
              <a:spcAft>
                <a:spcPts val="0"/>
              </a:spcAft>
              <a:buNone/>
              <a:defRPr/>
            </a:pPr>
            <a:r>
              <a:rPr lang="en-US" dirty="0"/>
              <a:t>(why?)</a:t>
            </a:r>
          </a:p>
        </p:txBody>
      </p:sp>
      <p:sp>
        <p:nvSpPr>
          <p:cNvPr id="8" name="Shape 111"/>
          <p:cNvSpPr txBox="1">
            <a:spLocks/>
          </p:cNvSpPr>
          <p:nvPr/>
        </p:nvSpPr>
        <p:spPr bwMode="auto">
          <a:xfrm>
            <a:off x="4100513" y="1597022"/>
            <a:ext cx="4414837"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63550" lvl="8" indent="-342900">
              <a:spcBef>
                <a:spcPts val="0"/>
              </a:spcBef>
              <a:buClr>
                <a:srgbClr val="A28448"/>
              </a:buClr>
              <a:buFont typeface="Quattrocento Sans"/>
              <a:buChar char="◉"/>
              <a:defRPr/>
            </a:pPr>
            <a:r>
              <a:rPr lang="en-US" altLang="en-US" sz="2400" kern="0" dirty="0">
                <a:latin typeface="Arial" charset="0"/>
                <a:ea typeface="Arial" charset="0"/>
                <a:cs typeface="Arial" charset="0"/>
              </a:rPr>
              <a:t>Numbers associated with each outcome, reflecting interests of the players</a:t>
            </a:r>
          </a:p>
          <a:p>
            <a:pPr marL="463550" lvl="8" indent="-342900">
              <a:spcBef>
                <a:spcPts val="0"/>
              </a:spcBef>
              <a:buClr>
                <a:srgbClr val="A28448"/>
              </a:buClr>
              <a:buFont typeface="Quattrocento Sans"/>
              <a:buChar char="◉"/>
              <a:defRPr/>
            </a:pPr>
            <a:endParaRPr lang="en-US" altLang="en-US" sz="2200" kern="0" dirty="0">
              <a:latin typeface="Arial" charset="0"/>
              <a:ea typeface="Arial" charset="0"/>
              <a:cs typeface="Arial" charset="0"/>
            </a:endParaRPr>
          </a:p>
          <a:p>
            <a:pPr marL="463550" lvl="8" indent="-342900">
              <a:spcBef>
                <a:spcPts val="0"/>
              </a:spcBef>
              <a:buClr>
                <a:srgbClr val="A28448"/>
              </a:buClr>
              <a:buFont typeface="Quattrocento Sans"/>
              <a:buChar char="◉"/>
              <a:defRPr/>
            </a:pPr>
            <a:r>
              <a:rPr lang="en-US" altLang="en-US" sz="2000" kern="0" dirty="0">
                <a:latin typeface="Arial" charset="0"/>
                <a:ea typeface="Arial" charset="0"/>
                <a:cs typeface="Arial" charset="0"/>
              </a:rPr>
              <a:t>Sometimes just ordinal </a:t>
            </a:r>
          </a:p>
          <a:p>
            <a:pPr marL="463550" lvl="8" indent="-342900">
              <a:spcBef>
                <a:spcPts val="0"/>
              </a:spcBef>
              <a:buClr>
                <a:srgbClr val="A28448"/>
              </a:buClr>
              <a:defRPr/>
            </a:pPr>
            <a:r>
              <a:rPr lang="en-US" altLang="en-US" sz="2000" kern="0" dirty="0">
                <a:latin typeface="Arial" charset="0"/>
                <a:ea typeface="Arial" charset="0"/>
                <a:cs typeface="Arial" charset="0"/>
              </a:rPr>
              <a:t>	(A is </a:t>
            </a:r>
            <a:r>
              <a:rPr lang="en-US" altLang="en-US" sz="2000" i="1" kern="0" dirty="0">
                <a:latin typeface="Arial" charset="0"/>
                <a:ea typeface="Arial" charset="0"/>
                <a:cs typeface="Arial" charset="0"/>
              </a:rPr>
              <a:t>better</a:t>
            </a:r>
            <a:r>
              <a:rPr lang="en-US" altLang="en-US" sz="2000" kern="0" dirty="0">
                <a:latin typeface="Arial" charset="0"/>
                <a:ea typeface="Arial" charset="0"/>
                <a:cs typeface="Arial" charset="0"/>
              </a:rPr>
              <a:t> than B)</a:t>
            </a:r>
          </a:p>
          <a:p>
            <a:pPr marL="463550" lvl="8" indent="-342900">
              <a:spcBef>
                <a:spcPts val="0"/>
              </a:spcBef>
              <a:buClr>
                <a:srgbClr val="A28448"/>
              </a:buClr>
              <a:buFont typeface="Quattrocento Sans"/>
              <a:buChar char="◉"/>
              <a:defRPr/>
            </a:pPr>
            <a:r>
              <a:rPr lang="en-US" altLang="en-US" sz="2000" kern="0" dirty="0">
                <a:latin typeface="Arial" charset="0"/>
                <a:ea typeface="Arial" charset="0"/>
                <a:cs typeface="Arial" charset="0"/>
              </a:rPr>
              <a:t>Sometimes need cardinal</a:t>
            </a:r>
          </a:p>
          <a:p>
            <a:pPr marL="463550" lvl="8" indent="-342900">
              <a:spcBef>
                <a:spcPts val="0"/>
              </a:spcBef>
              <a:buClr>
                <a:srgbClr val="A28448"/>
              </a:buClr>
              <a:defRPr/>
            </a:pPr>
            <a:r>
              <a:rPr lang="en-US" altLang="en-US" sz="2000" kern="0" dirty="0">
                <a:latin typeface="Arial" charset="0"/>
                <a:ea typeface="Arial" charset="0"/>
                <a:cs typeface="Arial" charset="0"/>
              </a:rPr>
              <a:t>	(A is </a:t>
            </a:r>
            <a:r>
              <a:rPr lang="en-US" altLang="en-US" sz="2000" i="1" kern="0" dirty="0">
                <a:latin typeface="Arial" charset="0"/>
                <a:ea typeface="Arial" charset="0"/>
                <a:cs typeface="Arial" charset="0"/>
              </a:rPr>
              <a:t>twice as good </a:t>
            </a:r>
            <a:r>
              <a:rPr lang="en-US" altLang="en-US" sz="2000" kern="0" dirty="0">
                <a:latin typeface="Arial" charset="0"/>
                <a:ea typeface="Arial" charset="0"/>
                <a:cs typeface="Arial" charset="0"/>
              </a:rPr>
              <a:t>as B)</a:t>
            </a:r>
          </a:p>
        </p:txBody>
      </p:sp>
      <p:sp>
        <p:nvSpPr>
          <p:cNvPr id="2" name="Slide Number Placeholder 1">
            <a:extLst>
              <a:ext uri="{FF2B5EF4-FFF2-40B4-BE49-F238E27FC236}">
                <a16:creationId xmlns:a16="http://schemas.microsoft.com/office/drawing/2014/main" id="{090E668E-B9D4-8646-88FA-5251142D8F6D}"/>
              </a:ext>
            </a:extLst>
          </p:cNvPr>
          <p:cNvSpPr>
            <a:spLocks noGrp="1"/>
          </p:cNvSpPr>
          <p:nvPr>
            <p:ph type="sldNum" sz="quarter" idx="10"/>
          </p:nvPr>
        </p:nvSpPr>
        <p:spPr/>
        <p:txBody>
          <a:bodyPr/>
          <a:lstStyle/>
          <a:p>
            <a:fld id="{915E5F72-A700-2B41-902D-0ACD7FAE97AB}" type="slidenum">
              <a:rPr lang="en-US" smtClean="0"/>
              <a:t>31</a:t>
            </a:fld>
            <a:endParaRPr lang="en-US"/>
          </a:p>
        </p:txBody>
      </p:sp>
    </p:spTree>
    <p:extLst>
      <p:ext uri="{BB962C8B-B14F-4D97-AF65-F5344CB8AC3E}">
        <p14:creationId xmlns:p14="http://schemas.microsoft.com/office/powerpoint/2010/main" val="1061612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Rules</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10"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b="1" dirty="0"/>
              <a:t>Information </a:t>
            </a:r>
          </a:p>
          <a:p>
            <a:pPr marL="228600" indent="0" fontAlgn="auto">
              <a:spcBef>
                <a:spcPts val="0"/>
              </a:spcBef>
              <a:spcAft>
                <a:spcPts val="0"/>
              </a:spcAft>
              <a:buNone/>
              <a:defRPr/>
            </a:pPr>
            <a:endParaRPr lang="en-US" b="1" dirty="0"/>
          </a:p>
          <a:p>
            <a:pPr marL="228600" indent="0" fontAlgn="auto">
              <a:spcBef>
                <a:spcPts val="0"/>
              </a:spcBef>
              <a:spcAft>
                <a:spcPts val="0"/>
              </a:spcAft>
              <a:buNone/>
              <a:defRPr/>
            </a:pPr>
            <a:endParaRPr lang="en-US" b="1" dirty="0"/>
          </a:p>
          <a:p>
            <a:pPr marL="228600" indent="0" fontAlgn="auto">
              <a:spcBef>
                <a:spcPts val="0"/>
              </a:spcBef>
              <a:spcAft>
                <a:spcPts val="0"/>
              </a:spcAft>
              <a:buNone/>
              <a:defRPr/>
            </a:pPr>
            <a:r>
              <a:rPr lang="en-US" b="1" dirty="0"/>
              <a:t>Timing</a:t>
            </a:r>
          </a:p>
          <a:p>
            <a:pPr marL="228600" indent="0" fontAlgn="auto">
              <a:spcBef>
                <a:spcPts val="0"/>
              </a:spcBef>
              <a:spcAft>
                <a:spcPts val="0"/>
              </a:spcAft>
              <a:buNone/>
              <a:defRPr/>
            </a:pPr>
            <a:endParaRPr lang="en-US" b="1" dirty="0"/>
          </a:p>
          <a:p>
            <a:pPr marL="228600" indent="0" fontAlgn="auto">
              <a:spcBef>
                <a:spcPts val="0"/>
              </a:spcBef>
              <a:spcAft>
                <a:spcPts val="0"/>
              </a:spcAft>
              <a:buNone/>
              <a:defRPr/>
            </a:pPr>
            <a:r>
              <a:rPr lang="en-US" dirty="0"/>
              <a:t>(when?)</a:t>
            </a:r>
          </a:p>
        </p:txBody>
      </p:sp>
      <p:sp>
        <p:nvSpPr>
          <p:cNvPr id="7" name="Shape 111">
            <a:extLst>
              <a:ext uri="{FF2B5EF4-FFF2-40B4-BE49-F238E27FC236}">
                <a16:creationId xmlns:a16="http://schemas.microsoft.com/office/drawing/2014/main" id="{C7769276-882A-884F-A4E1-6581569F1F54}"/>
              </a:ext>
            </a:extLst>
          </p:cNvPr>
          <p:cNvSpPr txBox="1">
            <a:spLocks/>
          </p:cNvSpPr>
          <p:nvPr/>
        </p:nvSpPr>
        <p:spPr bwMode="auto">
          <a:xfrm>
            <a:off x="4100513" y="1605186"/>
            <a:ext cx="4569958"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57200" lvl="7" indent="-336550">
              <a:spcBef>
                <a:spcPts val="0"/>
              </a:spcBef>
              <a:buClr>
                <a:srgbClr val="A28448"/>
              </a:buClr>
              <a:buFont typeface="Quattrocento Sans"/>
              <a:buChar char="◉"/>
              <a:defRPr/>
            </a:pPr>
            <a:r>
              <a:rPr lang="en-US" altLang="en-US" sz="2400" kern="0" dirty="0">
                <a:latin typeface="Arial" charset="0"/>
                <a:ea typeface="Arial" charset="0"/>
                <a:cs typeface="Arial" charset="0"/>
              </a:rPr>
              <a:t>Who knows what and when?</a:t>
            </a:r>
          </a:p>
          <a:p>
            <a:pPr marL="457200" lvl="8" indent="-336550">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457200" lvl="7" indent="-336550">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457200" lvl="7" indent="-336550">
              <a:spcBef>
                <a:spcPts val="0"/>
              </a:spcBef>
              <a:buClr>
                <a:srgbClr val="A28448"/>
              </a:buClr>
              <a:buFont typeface="Quattrocento Sans"/>
              <a:buChar char="◉"/>
              <a:defRPr/>
            </a:pPr>
            <a:r>
              <a:rPr lang="en-US" altLang="en-US" sz="2400" kern="0" dirty="0">
                <a:latin typeface="Arial" charset="0"/>
                <a:ea typeface="Arial" charset="0"/>
                <a:cs typeface="Arial" charset="0"/>
              </a:rPr>
              <a:t>Are moves </a:t>
            </a:r>
            <a:r>
              <a:rPr lang="en-US" sz="2400" kern="0" dirty="0">
                <a:solidFill>
                  <a:schemeClr val="dk1"/>
                </a:solidFill>
                <a:highlight>
                  <a:srgbClr val="FFCD00"/>
                </a:highlight>
                <a:latin typeface="Arial" charset="0"/>
                <a:ea typeface="Arial" charset="0"/>
                <a:cs typeface="Arial" charset="0"/>
                <a:sym typeface="Lora"/>
              </a:rPr>
              <a:t>simultaneous</a:t>
            </a:r>
            <a:r>
              <a:rPr lang="en-US" altLang="en-US" sz="2400" kern="0" dirty="0">
                <a:latin typeface="Arial" charset="0"/>
                <a:ea typeface="Arial" charset="0"/>
                <a:cs typeface="Arial" charset="0"/>
              </a:rPr>
              <a:t> or </a:t>
            </a:r>
            <a:r>
              <a:rPr lang="en-US" sz="2400" kern="0" dirty="0">
                <a:solidFill>
                  <a:schemeClr val="dk1"/>
                </a:solidFill>
                <a:highlight>
                  <a:srgbClr val="FFCD00"/>
                </a:highlight>
                <a:latin typeface="Arial" charset="0"/>
                <a:ea typeface="Arial" charset="0"/>
                <a:cs typeface="Arial" charset="0"/>
                <a:sym typeface="Lora"/>
              </a:rPr>
              <a:t>sequential</a:t>
            </a:r>
            <a:r>
              <a:rPr lang="en-US" altLang="en-US" sz="2400" kern="0" dirty="0">
                <a:latin typeface="Arial" charset="0"/>
                <a:ea typeface="Arial" charset="0"/>
                <a:cs typeface="Arial" charset="0"/>
              </a:rPr>
              <a:t>?</a:t>
            </a:r>
          </a:p>
          <a:p>
            <a:pPr marL="457200" lvl="8" indent="-336550">
              <a:spcBef>
                <a:spcPts val="600"/>
              </a:spcBef>
              <a:buClr>
                <a:srgbClr val="A28448"/>
              </a:buClr>
              <a:buFont typeface="Quattrocento Sans"/>
              <a:buChar char="◉"/>
              <a:defRPr/>
            </a:pPr>
            <a:r>
              <a:rPr lang="en-US" altLang="en-US" sz="2000" kern="0" dirty="0">
                <a:latin typeface="Arial" charset="0"/>
                <a:ea typeface="Arial" charset="0"/>
                <a:cs typeface="Arial" charset="0"/>
              </a:rPr>
              <a:t>This is an information distinction (not a timing distinction)</a:t>
            </a:r>
            <a:endParaRPr lang="en-US" altLang="en-US" sz="2400" kern="0" dirty="0">
              <a:latin typeface="Arial" charset="0"/>
              <a:ea typeface="Arial" charset="0"/>
              <a:cs typeface="Arial" charset="0"/>
            </a:endParaRPr>
          </a:p>
          <a:p>
            <a:pPr marL="457200" lvl="8" indent="-336550">
              <a:spcBef>
                <a:spcPts val="0"/>
              </a:spcBef>
              <a:buClr>
                <a:srgbClr val="A28448"/>
              </a:buClr>
              <a:buFont typeface="Quattrocento Sans"/>
              <a:buChar char="◉"/>
              <a:defRPr/>
            </a:pPr>
            <a:endParaRPr lang="en-US" altLang="en-US" sz="2400" kern="0" dirty="0">
              <a:latin typeface="Arial" charset="0"/>
              <a:ea typeface="Arial" charset="0"/>
              <a:cs typeface="Arial" charset="0"/>
            </a:endParaRPr>
          </a:p>
        </p:txBody>
      </p:sp>
      <p:sp>
        <p:nvSpPr>
          <p:cNvPr id="2" name="Slide Number Placeholder 1">
            <a:extLst>
              <a:ext uri="{FF2B5EF4-FFF2-40B4-BE49-F238E27FC236}">
                <a16:creationId xmlns:a16="http://schemas.microsoft.com/office/drawing/2014/main" id="{70DE11CF-514B-704E-AFF2-A08F09BDF3E9}"/>
              </a:ext>
            </a:extLst>
          </p:cNvPr>
          <p:cNvSpPr>
            <a:spLocks noGrp="1"/>
          </p:cNvSpPr>
          <p:nvPr>
            <p:ph type="sldNum" sz="quarter" idx="10"/>
          </p:nvPr>
        </p:nvSpPr>
        <p:spPr/>
        <p:txBody>
          <a:bodyPr/>
          <a:lstStyle/>
          <a:p>
            <a:fld id="{915E5F72-A700-2B41-902D-0ACD7FAE97AB}" type="slidenum">
              <a:rPr lang="en-US" smtClean="0"/>
              <a:t>32</a:t>
            </a:fld>
            <a:endParaRPr lang="en-US"/>
          </a:p>
        </p:txBody>
      </p:sp>
    </p:spTree>
    <p:extLst>
      <p:ext uri="{BB962C8B-B14F-4D97-AF65-F5344CB8AC3E}">
        <p14:creationId xmlns:p14="http://schemas.microsoft.com/office/powerpoint/2010/main" val="805266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altLang="en-US" b="1" dirty="0">
                <a:sym typeface="Lora" charset="0"/>
              </a:rPr>
              <a:t>Changing the Rules</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kern="0" dirty="0">
                <a:solidFill>
                  <a:schemeClr val="dk1"/>
                </a:solidFill>
                <a:sym typeface="Lora"/>
              </a:rPr>
              <a:t>Are the rules of the game fixed or flexible?</a:t>
            </a:r>
            <a:endParaRPr lang="en" sz="2000" kern="0" dirty="0">
              <a:solidFill>
                <a:schemeClr val="dk1"/>
              </a:solidFill>
              <a:highlight>
                <a:srgbClr val="FFCD00"/>
              </a:highlight>
              <a:sym typeface="Lora"/>
            </a:endParaRPr>
          </a:p>
        </p:txBody>
      </p:sp>
      <p:sp>
        <p:nvSpPr>
          <p:cNvPr id="4" name="Footer Placeholder 3"/>
          <p:cNvSpPr>
            <a:spLocks noGrp="1"/>
          </p:cNvSpPr>
          <p:nvPr>
            <p:ph type="ftr" sz="quarter" idx="11"/>
          </p:nvPr>
        </p:nvSpPr>
        <p:spPr/>
        <p:txBody>
          <a:bodyPr/>
          <a:lstStyle/>
          <a:p>
            <a:r>
              <a:rPr lang="en-US"/>
              <a:t>Game Theory © Mike Shor 2024</a:t>
            </a:r>
          </a:p>
        </p:txBody>
      </p:sp>
      <p:sp>
        <p:nvSpPr>
          <p:cNvPr id="2" name="Slide Number Placeholder 1">
            <a:extLst>
              <a:ext uri="{FF2B5EF4-FFF2-40B4-BE49-F238E27FC236}">
                <a16:creationId xmlns:a16="http://schemas.microsoft.com/office/drawing/2014/main" id="{CBF048CE-E1D9-E64E-8D40-28BDA798A247}"/>
              </a:ext>
            </a:extLst>
          </p:cNvPr>
          <p:cNvSpPr>
            <a:spLocks noGrp="1"/>
          </p:cNvSpPr>
          <p:nvPr>
            <p:ph type="sldNum" sz="quarter" idx="10"/>
          </p:nvPr>
        </p:nvSpPr>
        <p:spPr/>
        <p:txBody>
          <a:bodyPr/>
          <a:lstStyle/>
          <a:p>
            <a:fld id="{915E5F72-A700-2B41-902D-0ACD7FAE97AB}" type="slidenum">
              <a:rPr lang="en-US" smtClean="0"/>
              <a:t>33</a:t>
            </a:fld>
            <a:endParaRPr lang="en-US"/>
          </a:p>
        </p:txBody>
      </p:sp>
    </p:spTree>
    <p:extLst>
      <p:ext uri="{BB962C8B-B14F-4D97-AF65-F5344CB8AC3E}">
        <p14:creationId xmlns:p14="http://schemas.microsoft.com/office/powerpoint/2010/main" val="208475936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66"/>
          <p:cNvSpPr txBox="1">
            <a:spLocks/>
          </p:cNvSpPr>
          <p:nvPr/>
        </p:nvSpPr>
        <p:spPr bwMode="auto">
          <a:xfrm>
            <a:off x="4511675" y="878849"/>
            <a:ext cx="4023300" cy="402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kern="0" dirty="0">
                <a:solidFill>
                  <a:schemeClr val="dk1"/>
                </a:solidFill>
                <a:latin typeface="Verdana" charset="0"/>
                <a:ea typeface="Verdana" charset="0"/>
                <a:cs typeface="Verdana" charset="0"/>
                <a:sym typeface="Lora"/>
              </a:rPr>
              <a:t>Example: Agenda Setting</a:t>
            </a: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r>
              <a:rPr lang="en-US" sz="2200" kern="0" dirty="0">
                <a:sym typeface="Quattrocento Sans"/>
              </a:rPr>
              <a:t>Graduation Speaker</a:t>
            </a: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r>
              <a:rPr lang="en-US" altLang="en-US" sz="2200" dirty="0">
                <a:ea typeface="ＭＳ Ｐゴシック" charset="-128"/>
              </a:rPr>
              <a:t>	Bernie Sanders, </a:t>
            </a:r>
          </a:p>
          <a:p>
            <a:pPr fontAlgn="auto">
              <a:spcBef>
                <a:spcPts val="0"/>
              </a:spcBef>
              <a:spcAft>
                <a:spcPts val="0"/>
              </a:spcAft>
              <a:buClr>
                <a:srgbClr val="FFCD00"/>
              </a:buClr>
              <a:buSzPct val="100000"/>
              <a:buNone/>
              <a:defRPr/>
            </a:pPr>
            <a:r>
              <a:rPr lang="en-US" altLang="en-US" sz="2200" dirty="0">
                <a:ea typeface="ＭＳ Ｐゴシック" charset="-128"/>
              </a:rPr>
              <a:t>	Donald Trump, or </a:t>
            </a:r>
          </a:p>
          <a:p>
            <a:pPr fontAlgn="auto">
              <a:spcBef>
                <a:spcPts val="0"/>
              </a:spcBef>
              <a:spcAft>
                <a:spcPts val="0"/>
              </a:spcAft>
              <a:buClr>
                <a:srgbClr val="FFCD00"/>
              </a:buClr>
              <a:buSzPct val="100000"/>
              <a:buNone/>
              <a:defRPr/>
            </a:pPr>
            <a:r>
              <a:rPr lang="en-US" altLang="en-US" sz="2200" dirty="0">
                <a:ea typeface="ＭＳ Ｐゴシック" charset="-128"/>
              </a:rPr>
              <a:t>	Elizabeth Warren?</a:t>
            </a: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r>
              <a:rPr lang="en-US" sz="2200" kern="0" dirty="0">
                <a:sym typeface="Quattrocento Sans"/>
              </a:rPr>
              <a:t>Decided by nine-person</a:t>
            </a:r>
          </a:p>
          <a:p>
            <a:pPr fontAlgn="auto">
              <a:spcBef>
                <a:spcPts val="0"/>
              </a:spcBef>
              <a:spcAft>
                <a:spcPts val="0"/>
              </a:spcAft>
              <a:buClr>
                <a:srgbClr val="FFCD00"/>
              </a:buClr>
              <a:buSzPct val="100000"/>
              <a:buNone/>
              <a:defRPr/>
            </a:pPr>
            <a:r>
              <a:rPr lang="en-US" sz="2200" kern="0" dirty="0">
                <a:sym typeface="Quattrocento Sans"/>
              </a:rPr>
              <a:t>committee by majority rule</a:t>
            </a:r>
          </a:p>
          <a:p>
            <a:pPr fontAlgn="auto">
              <a:spcBef>
                <a:spcPts val="0"/>
              </a:spcBef>
              <a:spcAft>
                <a:spcPts val="0"/>
              </a:spcAft>
              <a:buClr>
                <a:srgbClr val="FFCD00"/>
              </a:buClr>
              <a:buSzPct val="100000"/>
              <a:buNone/>
              <a:defRPr/>
            </a:pPr>
            <a:endParaRPr lang="en-US" sz="2200" kern="0" dirty="0">
              <a:sym typeface="Quattrocento San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Lst>
          </a:blip>
          <a:srcRect l="1224" t="14322" r="10923" b="26945"/>
          <a:stretch/>
        </p:blipFill>
        <p:spPr>
          <a:xfrm>
            <a:off x="365908" y="878850"/>
            <a:ext cx="3657600" cy="3659524"/>
          </a:xfrm>
          <a:prstGeom prst="ellipse">
            <a:avLst/>
          </a:prstGeom>
        </p:spPr>
      </p:pic>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sp>
        <p:nvSpPr>
          <p:cNvPr id="5" name="Footer Placeholder 4"/>
          <p:cNvSpPr>
            <a:spLocks noGrp="1"/>
          </p:cNvSpPr>
          <p:nvPr>
            <p:ph type="ftr" sz="quarter" idx="11"/>
          </p:nvPr>
        </p:nvSpPr>
        <p:spPr/>
        <p:txBody>
          <a:bodyPr/>
          <a:lstStyle/>
          <a:p>
            <a:r>
              <a:rPr lang="en-US"/>
              <a:t>Game Theory © Mike Shor 2024</a:t>
            </a:r>
          </a:p>
        </p:txBody>
      </p:sp>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796005" y="932234"/>
            <a:ext cx="449513" cy="474665"/>
          </a:xfrm>
          <a:prstGeom prst="rect">
            <a:avLst/>
          </a:prstGeom>
        </p:spPr>
      </p:pic>
      <p:sp>
        <p:nvSpPr>
          <p:cNvPr id="2" name="Slide Number Placeholder 1">
            <a:extLst>
              <a:ext uri="{FF2B5EF4-FFF2-40B4-BE49-F238E27FC236}">
                <a16:creationId xmlns:a16="http://schemas.microsoft.com/office/drawing/2014/main" id="{B05EA826-6B67-B84D-93EB-8F14E24C0813}"/>
              </a:ext>
            </a:extLst>
          </p:cNvPr>
          <p:cNvSpPr>
            <a:spLocks noGrp="1"/>
          </p:cNvSpPr>
          <p:nvPr>
            <p:ph type="sldNum" sz="quarter" idx="10"/>
          </p:nvPr>
        </p:nvSpPr>
        <p:spPr/>
        <p:txBody>
          <a:bodyPr/>
          <a:lstStyle/>
          <a:p>
            <a:fld id="{915E5F72-A700-2B41-902D-0ACD7FAE97AB}" type="slidenum">
              <a:rPr lang="en-US" smtClean="0"/>
              <a:t>34</a:t>
            </a:fld>
            <a:endParaRPr lang="en-US"/>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ea typeface="ＭＳ Ｐゴシック" charset="-128"/>
              </a:rPr>
              <a:t>No majority in three-way race</a:t>
            </a:r>
          </a:p>
          <a:p>
            <a:r>
              <a:rPr lang="en-US" altLang="en-US" dirty="0">
                <a:ea typeface="ＭＳ Ｐゴシック" charset="-128"/>
              </a:rPr>
              <a:t>Committee president sets voting rules:</a:t>
            </a:r>
          </a:p>
          <a:p>
            <a:pPr marL="685800">
              <a:buFont typeface="Arial" charset="0"/>
              <a:buChar char="•"/>
            </a:pPr>
            <a:r>
              <a:rPr lang="en-US" altLang="en-US" dirty="0"/>
              <a:t>First, Bernie v. Donald</a:t>
            </a:r>
          </a:p>
          <a:p>
            <a:pPr lvl="2"/>
            <a:r>
              <a:rPr lang="en-US" altLang="en-US" dirty="0">
                <a:latin typeface="Arial" charset="0"/>
                <a:ea typeface="Arial" charset="0"/>
                <a:cs typeface="Arial" charset="0"/>
              </a:rPr>
              <a:t>	Then, Bernie/Donald winner versus Elizabeth </a:t>
            </a:r>
          </a:p>
          <a:p>
            <a:pPr marL="685800">
              <a:buFont typeface="Arial" charset="0"/>
              <a:buChar char="•"/>
            </a:pPr>
            <a:r>
              <a:rPr lang="en-US" altLang="en-US" dirty="0"/>
              <a:t>First, Donald v. Elizabeth </a:t>
            </a:r>
          </a:p>
          <a:p>
            <a:pPr lvl="2"/>
            <a:r>
              <a:rPr lang="en-US" altLang="en-US" dirty="0">
                <a:latin typeface="Arial" charset="0"/>
                <a:ea typeface="Arial" charset="0"/>
                <a:cs typeface="Arial" charset="0"/>
              </a:rPr>
              <a:t>	Then, Donald/Elizabeth winner versus Bernie </a:t>
            </a:r>
          </a:p>
          <a:p>
            <a:pPr marL="685800">
              <a:buFont typeface="Arial" charset="0"/>
              <a:buChar char="•"/>
            </a:pPr>
            <a:r>
              <a:rPr lang="en-US" altLang="en-US" dirty="0"/>
              <a:t>First, Elizabeth v. Bernie </a:t>
            </a:r>
          </a:p>
          <a:p>
            <a:pPr lvl="2"/>
            <a:r>
              <a:rPr lang="en-US" altLang="en-US" dirty="0">
                <a:latin typeface="Arial" charset="0"/>
                <a:ea typeface="Arial" charset="0"/>
                <a:cs typeface="Arial" charset="0"/>
              </a:rPr>
              <a:t>	Then, Elizabeth/Bernie winner versus Donald</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Agenda Setting</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035A34DB-2377-DF4A-83E0-D49361DAA4CB}"/>
              </a:ext>
            </a:extLst>
          </p:cNvPr>
          <p:cNvSpPr>
            <a:spLocks noGrp="1"/>
          </p:cNvSpPr>
          <p:nvPr>
            <p:ph type="sldNum" sz="quarter" idx="10"/>
          </p:nvPr>
        </p:nvSpPr>
        <p:spPr/>
        <p:txBody>
          <a:bodyPr/>
          <a:lstStyle/>
          <a:p>
            <a:fld id="{915E5F72-A700-2B41-902D-0ACD7FAE97AB}" type="slidenum">
              <a:rPr lang="en-US" smtClean="0"/>
              <a:t>35</a:t>
            </a:fld>
            <a:endParaRPr lang="en-US"/>
          </a:p>
        </p:txBody>
      </p:sp>
    </p:spTree>
    <p:extLst>
      <p:ext uri="{BB962C8B-B14F-4D97-AF65-F5344CB8AC3E}">
        <p14:creationId xmlns:p14="http://schemas.microsoft.com/office/powerpoint/2010/main" val="1631959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a:tabLst>
                <a:tab pos="1329929" algn="l"/>
                <a:tab pos="1803797" algn="l"/>
                <a:tab pos="2226469" algn="l"/>
                <a:tab pos="4716066" algn="l"/>
              </a:tabLst>
            </a:pPr>
            <a:r>
              <a:rPr lang="en-US" altLang="en-US" sz="2000" dirty="0"/>
              <a:t>Recall member preferences:</a:t>
            </a:r>
          </a:p>
          <a:p>
            <a:pPr marL="0" indent="0">
              <a:spcBef>
                <a:spcPts val="0"/>
              </a:spcBef>
              <a:buNone/>
              <a:tabLst>
                <a:tab pos="341313" algn="l"/>
                <a:tab pos="1328738" algn="l"/>
                <a:tab pos="1803400" algn="l"/>
                <a:tab pos="2225675" algn="l"/>
                <a:tab pos="4714875" algn="l"/>
              </a:tabLst>
            </a:pPr>
            <a:r>
              <a:rPr lang="en-US" altLang="en-US" sz="2000" dirty="0"/>
              <a:t>	4 (</a:t>
            </a:r>
            <a:r>
              <a:rPr lang="en-US" altLang="en-US" sz="2000" dirty="0">
                <a:solidFill>
                  <a:srgbClr val="040F76"/>
                </a:solidFill>
              </a:rPr>
              <a:t>B</a:t>
            </a:r>
            <a:r>
              <a:rPr lang="en-US" altLang="en-US" sz="2000" dirty="0"/>
              <a:t>&gt;</a:t>
            </a:r>
            <a:r>
              <a:rPr lang="en-US" altLang="en-US" sz="2000" dirty="0">
                <a:solidFill>
                  <a:srgbClr val="040F76"/>
                </a:solidFill>
              </a:rPr>
              <a:t>D</a:t>
            </a:r>
            <a:r>
              <a:rPr lang="en-US" altLang="en-US" sz="2000" dirty="0"/>
              <a:t>&gt;</a:t>
            </a:r>
            <a:r>
              <a:rPr lang="en-US" altLang="en-US" sz="2000" dirty="0">
                <a:solidFill>
                  <a:srgbClr val="040F76"/>
                </a:solidFill>
              </a:rPr>
              <a:t>E</a:t>
            </a:r>
            <a:r>
              <a:rPr lang="en-US" altLang="en-US" sz="2000" dirty="0"/>
              <a:t>)            3 (</a:t>
            </a:r>
            <a:r>
              <a:rPr lang="en-US" altLang="en-US" sz="2000" dirty="0">
                <a:solidFill>
                  <a:srgbClr val="040F76"/>
                </a:solidFill>
              </a:rPr>
              <a:t>D</a:t>
            </a:r>
            <a:r>
              <a:rPr lang="en-US" altLang="en-US" sz="2000" dirty="0"/>
              <a:t>&gt;</a:t>
            </a:r>
            <a:r>
              <a:rPr lang="en-US" altLang="en-US" sz="2000" dirty="0">
                <a:solidFill>
                  <a:srgbClr val="040F76"/>
                </a:solidFill>
              </a:rPr>
              <a:t>E</a:t>
            </a:r>
            <a:r>
              <a:rPr lang="en-US" altLang="en-US" sz="2000" dirty="0"/>
              <a:t>&gt;</a:t>
            </a:r>
            <a:r>
              <a:rPr lang="en-US" altLang="en-US" sz="2000" dirty="0">
                <a:solidFill>
                  <a:srgbClr val="040F76"/>
                </a:solidFill>
              </a:rPr>
              <a:t>B</a:t>
            </a:r>
            <a:r>
              <a:rPr lang="en-US" altLang="en-US" sz="2000" dirty="0"/>
              <a:t>)            2 (</a:t>
            </a:r>
            <a:r>
              <a:rPr lang="en-US" altLang="en-US" sz="2000" dirty="0">
                <a:solidFill>
                  <a:srgbClr val="040F76"/>
                </a:solidFill>
              </a:rPr>
              <a:t>E</a:t>
            </a:r>
            <a:r>
              <a:rPr lang="en-US" altLang="en-US" sz="2000" dirty="0"/>
              <a:t>&gt;</a:t>
            </a:r>
            <a:r>
              <a:rPr lang="en-US" altLang="en-US" sz="2000" dirty="0">
                <a:solidFill>
                  <a:srgbClr val="040F76"/>
                </a:solidFill>
              </a:rPr>
              <a:t>B</a:t>
            </a:r>
            <a:r>
              <a:rPr lang="en-US" altLang="en-US" sz="2000" dirty="0"/>
              <a:t>&gt;</a:t>
            </a:r>
            <a:r>
              <a:rPr lang="en-US" altLang="en-US" sz="2000" dirty="0">
                <a:solidFill>
                  <a:srgbClr val="040F76"/>
                </a:solidFill>
              </a:rPr>
              <a:t>D</a:t>
            </a:r>
            <a:r>
              <a:rPr lang="en-US" altLang="en-US" sz="2000" dirty="0"/>
              <a:t>)</a:t>
            </a:r>
          </a:p>
          <a:p>
            <a:pPr>
              <a:tabLst>
                <a:tab pos="1329929" algn="l"/>
                <a:tab pos="1803797" algn="l"/>
                <a:tab pos="2226469" algn="l"/>
                <a:tab pos="4716066" algn="l"/>
              </a:tabLst>
            </a:pPr>
            <a:r>
              <a:rPr lang="en-US" altLang="en-US" sz="2000" dirty="0"/>
              <a:t>Majority rule results:</a:t>
            </a:r>
          </a:p>
          <a:p>
            <a:pPr lvl="2">
              <a:spcBef>
                <a:spcPts val="0"/>
              </a:spcBef>
              <a:tabLst>
                <a:tab pos="341313" algn="l"/>
                <a:tab pos="1328738" algn="l"/>
                <a:tab pos="1803400" algn="l"/>
                <a:tab pos="2225675" algn="l"/>
                <a:tab pos="4714875" algn="l"/>
              </a:tabLst>
            </a:pPr>
            <a:r>
              <a:rPr lang="en-US" altLang="en-US" dirty="0">
                <a:solidFill>
                  <a:srgbClr val="040F76"/>
                </a:solidFill>
                <a:latin typeface="Arial" charset="0"/>
                <a:ea typeface="Arial" charset="0"/>
                <a:cs typeface="Arial" charset="0"/>
              </a:rPr>
              <a:t> 	 B</a:t>
            </a:r>
            <a:r>
              <a:rPr lang="en-US" altLang="en-US" dirty="0">
                <a:latin typeface="Arial" charset="0"/>
                <a:ea typeface="Arial" charset="0"/>
                <a:cs typeface="Arial" charset="0"/>
              </a:rPr>
              <a:t> beats </a:t>
            </a:r>
            <a:r>
              <a:rPr lang="en-US" altLang="en-US" dirty="0">
                <a:solidFill>
                  <a:srgbClr val="040F76"/>
                </a:solidFill>
                <a:latin typeface="Arial" charset="0"/>
                <a:ea typeface="Arial" charset="0"/>
                <a:cs typeface="Arial" charset="0"/>
              </a:rPr>
              <a:t>D</a:t>
            </a:r>
            <a:r>
              <a:rPr lang="en-US" altLang="en-US" dirty="0">
                <a:latin typeface="Arial" charset="0"/>
                <a:ea typeface="Arial" charset="0"/>
                <a:cs typeface="Arial" charset="0"/>
              </a:rPr>
              <a:t>      ;      </a:t>
            </a:r>
            <a:r>
              <a:rPr lang="en-US" altLang="en-US" dirty="0">
                <a:solidFill>
                  <a:srgbClr val="040F76"/>
                </a:solidFill>
                <a:latin typeface="Arial" charset="0"/>
                <a:ea typeface="Arial" charset="0"/>
                <a:cs typeface="Arial" charset="0"/>
              </a:rPr>
              <a:t>D</a:t>
            </a:r>
            <a:r>
              <a:rPr lang="en-US" altLang="en-US" dirty="0">
                <a:latin typeface="Arial" charset="0"/>
                <a:ea typeface="Arial" charset="0"/>
                <a:cs typeface="Arial" charset="0"/>
              </a:rPr>
              <a:t> beats </a:t>
            </a:r>
            <a:r>
              <a:rPr lang="en-US" altLang="en-US" dirty="0">
                <a:solidFill>
                  <a:srgbClr val="040F76"/>
                </a:solidFill>
                <a:latin typeface="Arial" charset="0"/>
                <a:ea typeface="Arial" charset="0"/>
                <a:cs typeface="Arial" charset="0"/>
              </a:rPr>
              <a:t>E</a:t>
            </a:r>
            <a:r>
              <a:rPr lang="en-US" altLang="en-US" dirty="0">
                <a:latin typeface="Arial" charset="0"/>
                <a:ea typeface="Arial" charset="0"/>
                <a:cs typeface="Arial" charset="0"/>
              </a:rPr>
              <a:t>      ;      </a:t>
            </a:r>
            <a:r>
              <a:rPr lang="en-US" altLang="en-US" dirty="0">
                <a:solidFill>
                  <a:srgbClr val="040F76"/>
                </a:solidFill>
                <a:latin typeface="Arial" charset="0"/>
                <a:ea typeface="Arial" charset="0"/>
                <a:cs typeface="Arial" charset="0"/>
              </a:rPr>
              <a:t>E</a:t>
            </a:r>
            <a:r>
              <a:rPr lang="en-US" altLang="en-US" dirty="0">
                <a:latin typeface="Arial" charset="0"/>
                <a:ea typeface="Arial" charset="0"/>
                <a:cs typeface="Arial" charset="0"/>
              </a:rPr>
              <a:t> beats </a:t>
            </a:r>
            <a:r>
              <a:rPr lang="en-US" altLang="en-US" dirty="0">
                <a:solidFill>
                  <a:srgbClr val="040F76"/>
                </a:solidFill>
                <a:latin typeface="Arial" charset="0"/>
                <a:ea typeface="Arial" charset="0"/>
                <a:cs typeface="Arial" charset="0"/>
              </a:rPr>
              <a:t>B</a:t>
            </a:r>
          </a:p>
          <a:p>
            <a:pPr>
              <a:spcBef>
                <a:spcPts val="0"/>
              </a:spcBef>
              <a:tabLst>
                <a:tab pos="1329929" algn="l"/>
                <a:tab pos="1803797" algn="l"/>
                <a:tab pos="2226469" algn="l"/>
                <a:tab pos="4716066" algn="l"/>
              </a:tabLst>
            </a:pPr>
            <a:endParaRPr lang="en-US" altLang="en-US" sz="2000" dirty="0"/>
          </a:p>
          <a:p>
            <a:pPr>
              <a:tabLst>
                <a:tab pos="1329929" algn="l"/>
                <a:tab pos="1803797" algn="l"/>
                <a:tab pos="2226469" algn="l"/>
                <a:tab pos="4716066" algn="l"/>
              </a:tabLst>
            </a:pPr>
            <a:r>
              <a:rPr lang="en-US" altLang="en-US" sz="2000" dirty="0"/>
              <a:t>Voting results:</a:t>
            </a:r>
          </a:p>
          <a:p>
            <a:pPr marL="869950" lvl="2" indent="-342900">
              <a:buClr>
                <a:srgbClr val="A28448"/>
              </a:buClr>
              <a:buFont typeface="Arial" charset="0"/>
              <a:buChar char="•"/>
              <a:tabLst>
                <a:tab pos="1328738" algn="l"/>
                <a:tab pos="1803400" algn="l"/>
                <a:tab pos="2225675" algn="l"/>
                <a:tab pos="4714875" algn="l"/>
              </a:tabLst>
            </a:pPr>
            <a:r>
              <a:rPr lang="en-US" altLang="en-US" dirty="0">
                <a:solidFill>
                  <a:srgbClr val="040F76"/>
                </a:solidFill>
                <a:latin typeface="Arial" charset="0"/>
                <a:ea typeface="Arial" charset="0"/>
                <a:cs typeface="Arial" charset="0"/>
              </a:rPr>
              <a:t> B</a:t>
            </a:r>
            <a:r>
              <a:rPr lang="en-US" altLang="en-US" dirty="0">
                <a:latin typeface="Arial" charset="0"/>
                <a:ea typeface="Arial" charset="0"/>
                <a:cs typeface="Arial" charset="0"/>
              </a:rPr>
              <a:t>	vs.	</a:t>
            </a:r>
            <a:r>
              <a:rPr lang="en-US" altLang="en-US" dirty="0">
                <a:solidFill>
                  <a:srgbClr val="040F76"/>
                </a:solidFill>
                <a:latin typeface="Arial" charset="0"/>
                <a:ea typeface="Arial" charset="0"/>
                <a:cs typeface="Arial" charset="0"/>
              </a:rPr>
              <a:t>D</a:t>
            </a:r>
            <a:r>
              <a:rPr lang="en-US" altLang="en-US" dirty="0">
                <a:latin typeface="Arial" charset="0"/>
                <a:ea typeface="Arial" charset="0"/>
                <a:cs typeface="Arial" charset="0"/>
              </a:rPr>
              <a:t>	then winner versus </a:t>
            </a:r>
            <a:r>
              <a:rPr lang="en-US" altLang="en-US" dirty="0">
                <a:solidFill>
                  <a:srgbClr val="040F76"/>
                </a:solidFill>
                <a:latin typeface="Arial" charset="0"/>
                <a:ea typeface="Arial" charset="0"/>
                <a:cs typeface="Arial" charset="0"/>
              </a:rPr>
              <a:t>E</a:t>
            </a:r>
          </a:p>
          <a:p>
            <a:pPr marL="869950" lvl="2" indent="-342900">
              <a:buClr>
                <a:srgbClr val="A28448"/>
              </a:buClr>
              <a:buFont typeface="Arial" charset="0"/>
              <a:buChar char="•"/>
              <a:tabLst>
                <a:tab pos="1328738" algn="l"/>
                <a:tab pos="1803400" algn="l"/>
                <a:tab pos="2225675" algn="l"/>
                <a:tab pos="4714875" algn="l"/>
              </a:tabLst>
            </a:pPr>
            <a:r>
              <a:rPr lang="en-US" altLang="en-US" dirty="0">
                <a:solidFill>
                  <a:srgbClr val="040F76"/>
                </a:solidFill>
                <a:latin typeface="Arial" charset="0"/>
                <a:ea typeface="Arial" charset="0"/>
                <a:cs typeface="Arial" charset="0"/>
              </a:rPr>
              <a:t> D</a:t>
            </a:r>
            <a:r>
              <a:rPr lang="en-US" altLang="en-US" dirty="0">
                <a:latin typeface="Arial" charset="0"/>
                <a:ea typeface="Arial" charset="0"/>
                <a:cs typeface="Arial" charset="0"/>
              </a:rPr>
              <a:t>	vs.	</a:t>
            </a:r>
            <a:r>
              <a:rPr lang="en-US" altLang="en-US" dirty="0">
                <a:solidFill>
                  <a:srgbClr val="040F76"/>
                </a:solidFill>
                <a:latin typeface="Arial" charset="0"/>
                <a:ea typeface="Arial" charset="0"/>
                <a:cs typeface="Arial" charset="0"/>
              </a:rPr>
              <a:t>E</a:t>
            </a:r>
            <a:r>
              <a:rPr lang="en-US" altLang="en-US" dirty="0">
                <a:latin typeface="Arial" charset="0"/>
                <a:ea typeface="Arial" charset="0"/>
                <a:cs typeface="Arial" charset="0"/>
              </a:rPr>
              <a:t>	then winner versus </a:t>
            </a:r>
            <a:r>
              <a:rPr lang="en-US" altLang="en-US" dirty="0">
                <a:solidFill>
                  <a:srgbClr val="040F76"/>
                </a:solidFill>
                <a:latin typeface="Arial" charset="0"/>
                <a:ea typeface="Arial" charset="0"/>
                <a:cs typeface="Arial" charset="0"/>
              </a:rPr>
              <a:t>B</a:t>
            </a:r>
            <a:endParaRPr lang="en-US" altLang="en-US" dirty="0">
              <a:latin typeface="Arial" charset="0"/>
              <a:ea typeface="Arial" charset="0"/>
              <a:cs typeface="Arial" charset="0"/>
            </a:endParaRPr>
          </a:p>
          <a:p>
            <a:pPr marL="869950" lvl="2" indent="-342900">
              <a:buClr>
                <a:srgbClr val="A28448"/>
              </a:buClr>
              <a:buFont typeface="Arial" charset="0"/>
              <a:buChar char="•"/>
              <a:tabLst>
                <a:tab pos="1328738" algn="l"/>
                <a:tab pos="1803400" algn="l"/>
                <a:tab pos="2225675" algn="l"/>
                <a:tab pos="4714875" algn="l"/>
              </a:tabLst>
            </a:pPr>
            <a:r>
              <a:rPr lang="en-US" altLang="en-US" dirty="0">
                <a:solidFill>
                  <a:srgbClr val="040F76"/>
                </a:solidFill>
                <a:latin typeface="Arial" charset="0"/>
                <a:ea typeface="Arial" charset="0"/>
                <a:cs typeface="Arial" charset="0"/>
              </a:rPr>
              <a:t> E</a:t>
            </a:r>
            <a:r>
              <a:rPr lang="en-US" altLang="en-US" dirty="0">
                <a:latin typeface="Arial" charset="0"/>
                <a:ea typeface="Arial" charset="0"/>
                <a:cs typeface="Arial" charset="0"/>
              </a:rPr>
              <a:t>	vs.	</a:t>
            </a:r>
            <a:r>
              <a:rPr lang="en-US" altLang="en-US">
                <a:solidFill>
                  <a:srgbClr val="040F76"/>
                </a:solidFill>
                <a:latin typeface="Arial" charset="0"/>
                <a:ea typeface="Arial" charset="0"/>
                <a:cs typeface="Arial" charset="0"/>
              </a:rPr>
              <a:t>B</a:t>
            </a:r>
            <a:r>
              <a:rPr lang="en-US" altLang="en-US">
                <a:latin typeface="Arial" charset="0"/>
                <a:ea typeface="Arial" charset="0"/>
                <a:cs typeface="Arial" charset="0"/>
              </a:rPr>
              <a:t>	then winner versus </a:t>
            </a:r>
            <a:r>
              <a:rPr lang="en-US" altLang="en-US">
                <a:solidFill>
                  <a:srgbClr val="040F76"/>
                </a:solidFill>
                <a:latin typeface="Arial" charset="0"/>
                <a:ea typeface="Arial" charset="0"/>
                <a:cs typeface="Arial" charset="0"/>
              </a:rPr>
              <a:t>D</a:t>
            </a:r>
            <a:endParaRPr lang="en-US" altLang="en-US" dirty="0">
              <a:solidFill>
                <a:srgbClr val="040F76"/>
              </a:solidFill>
              <a:latin typeface="Arial" charset="0"/>
              <a:ea typeface="Arial" charset="0"/>
              <a:cs typeface="Arial" charset="0"/>
            </a:endParaRP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Agenda Setting</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8" name="Rectangle 5"/>
          <p:cNvSpPr>
            <a:spLocks noChangeArrowheads="1"/>
          </p:cNvSpPr>
          <p:nvPr/>
        </p:nvSpPr>
        <p:spPr bwMode="auto">
          <a:xfrm>
            <a:off x="6157912" y="3732601"/>
            <a:ext cx="1006079" cy="115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40F76"/>
              </a:buClr>
              <a:buSzPct val="75000"/>
              <a:buFont typeface="Wingdings" charset="2"/>
              <a:buChar char="n"/>
              <a:tabLst>
                <a:tab pos="1773238" algn="l"/>
                <a:tab pos="2405063" algn="l"/>
                <a:tab pos="2968625" algn="l"/>
                <a:tab pos="6288088" algn="l"/>
              </a:tabLst>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tabLst>
                <a:tab pos="1773238" algn="l"/>
                <a:tab pos="2405063" algn="l"/>
                <a:tab pos="2968625" algn="l"/>
                <a:tab pos="6288088" algn="l"/>
              </a:tabLst>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tabLst>
                <a:tab pos="1773238" algn="l"/>
                <a:tab pos="2405063" algn="l"/>
                <a:tab pos="2968625" algn="l"/>
                <a:tab pos="6288088" algn="l"/>
              </a:tabLst>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tabLst>
                <a:tab pos="1773238" algn="l"/>
                <a:tab pos="2405063" algn="l"/>
                <a:tab pos="2968625" algn="l"/>
                <a:tab pos="6288088" algn="l"/>
              </a:tabLst>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9pPr>
          </a:lstStyle>
          <a:p>
            <a:pPr eaLnBrk="1" hangingPunct="1">
              <a:buFont typeface="Wingdings" charset="2"/>
              <a:buNone/>
            </a:pPr>
            <a:r>
              <a:rPr lang="en-US" altLang="en-US" sz="2000" dirty="0">
                <a:sym typeface="Wingdings" charset="2"/>
              </a:rPr>
              <a:t></a:t>
            </a:r>
            <a:endParaRPr lang="en-US" altLang="en-US" sz="2000" dirty="0">
              <a:solidFill>
                <a:srgbClr val="040F76"/>
              </a:solidFill>
            </a:endParaRPr>
          </a:p>
          <a:p>
            <a:pPr eaLnBrk="1" hangingPunct="1">
              <a:buFont typeface="Wingdings" charset="2"/>
              <a:buNone/>
            </a:pPr>
            <a:r>
              <a:rPr lang="en-US" altLang="en-US" sz="2000" dirty="0">
                <a:sym typeface="Wingdings" charset="2"/>
              </a:rPr>
              <a:t></a:t>
            </a:r>
            <a:r>
              <a:rPr lang="en-US" altLang="en-US" sz="2000" dirty="0"/>
              <a:t>    </a:t>
            </a:r>
          </a:p>
          <a:p>
            <a:pPr eaLnBrk="1" hangingPunct="1">
              <a:buFont typeface="Wingdings" charset="2"/>
              <a:buNone/>
            </a:pPr>
            <a:r>
              <a:rPr lang="en-US" altLang="en-US" sz="2000" dirty="0">
                <a:sym typeface="Wingdings" charset="2"/>
              </a:rPr>
              <a:t></a:t>
            </a:r>
            <a:endParaRPr lang="en-US" altLang="en-US" sz="2000" dirty="0">
              <a:solidFill>
                <a:srgbClr val="040F76"/>
              </a:solidFill>
            </a:endParaRPr>
          </a:p>
        </p:txBody>
      </p:sp>
      <p:sp>
        <p:nvSpPr>
          <p:cNvPr id="2" name="Slide Number Placeholder 1">
            <a:extLst>
              <a:ext uri="{FF2B5EF4-FFF2-40B4-BE49-F238E27FC236}">
                <a16:creationId xmlns:a16="http://schemas.microsoft.com/office/drawing/2014/main" id="{BE93AA7B-6605-4C47-B2D0-AA27F9B0ACBC}"/>
              </a:ext>
            </a:extLst>
          </p:cNvPr>
          <p:cNvSpPr>
            <a:spLocks noGrp="1"/>
          </p:cNvSpPr>
          <p:nvPr>
            <p:ph type="sldNum" sz="quarter" idx="10"/>
          </p:nvPr>
        </p:nvSpPr>
        <p:spPr/>
        <p:txBody>
          <a:bodyPr/>
          <a:lstStyle/>
          <a:p>
            <a:fld id="{915E5F72-A700-2B41-902D-0ACD7FAE97AB}" type="slidenum">
              <a:rPr lang="en-US" smtClean="0"/>
              <a:t>36</a:t>
            </a:fld>
            <a:endParaRPr lang="en-US"/>
          </a:p>
        </p:txBody>
      </p:sp>
    </p:spTree>
    <p:extLst>
      <p:ext uri="{BB962C8B-B14F-4D97-AF65-F5344CB8AC3E}">
        <p14:creationId xmlns:p14="http://schemas.microsoft.com/office/powerpoint/2010/main" val="646234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altLang="en-US" b="1" dirty="0">
                <a:sym typeface="Lora" charset="0"/>
              </a:rPr>
              <a:t>Changing the Rules</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55600" indent="-355600" fontAlgn="auto">
              <a:spcBef>
                <a:spcPts val="0"/>
              </a:spcBef>
              <a:spcAft>
                <a:spcPts val="0"/>
              </a:spcAft>
              <a:buClr>
                <a:schemeClr val="dk1"/>
              </a:buClr>
              <a:buSzPct val="55000"/>
              <a:buFont typeface="Arial"/>
              <a:buNone/>
              <a:defRPr/>
            </a:pPr>
            <a:r>
              <a:rPr lang="en-US" sz="2000" b="1" i="1" kern="0" dirty="0">
                <a:solidFill>
                  <a:schemeClr val="dk1"/>
                </a:solidFill>
                <a:sym typeface="Lora"/>
              </a:rPr>
              <a:t>When the rules of the game are flexible,</a:t>
            </a:r>
          </a:p>
          <a:p>
            <a:pPr marL="355600" indent="-355600" fontAlgn="auto">
              <a:spcBef>
                <a:spcPts val="0"/>
              </a:spcBef>
              <a:spcAft>
                <a:spcPts val="0"/>
              </a:spcAft>
              <a:buClr>
                <a:schemeClr val="dk1"/>
              </a:buClr>
              <a:buSzPct val="55000"/>
              <a:buFont typeface="Arial"/>
              <a:buNone/>
              <a:defRPr/>
            </a:pPr>
            <a:r>
              <a:rPr lang="en-US" sz="2000" b="1" i="1" kern="0" dirty="0">
                <a:solidFill>
                  <a:schemeClr val="dk1"/>
                </a:solidFill>
                <a:sym typeface="Lora"/>
              </a:rPr>
              <a:t>manipulate them to your advantage.</a:t>
            </a:r>
          </a:p>
        </p:txBody>
      </p:sp>
      <p:sp>
        <p:nvSpPr>
          <p:cNvPr id="4" name="Footer Placeholder 3"/>
          <p:cNvSpPr>
            <a:spLocks noGrp="1"/>
          </p:cNvSpPr>
          <p:nvPr>
            <p:ph type="ftr" sz="quarter" idx="11"/>
          </p:nvPr>
        </p:nvSpPr>
        <p:spPr/>
        <p:txBody>
          <a:bodyPr/>
          <a:lstStyle/>
          <a:p>
            <a:r>
              <a:rPr lang="en-US"/>
              <a:t>Game Theory © Mike Shor 2024</a:t>
            </a:r>
          </a:p>
        </p:txBody>
      </p:sp>
      <p:sp>
        <p:nvSpPr>
          <p:cNvPr id="2" name="Slide Number Placeholder 1">
            <a:extLst>
              <a:ext uri="{FF2B5EF4-FFF2-40B4-BE49-F238E27FC236}">
                <a16:creationId xmlns:a16="http://schemas.microsoft.com/office/drawing/2014/main" id="{DC690617-FD12-B149-91A9-E68722531B9E}"/>
              </a:ext>
            </a:extLst>
          </p:cNvPr>
          <p:cNvSpPr>
            <a:spLocks noGrp="1"/>
          </p:cNvSpPr>
          <p:nvPr>
            <p:ph type="sldNum" sz="quarter" idx="10"/>
          </p:nvPr>
        </p:nvSpPr>
        <p:spPr/>
        <p:txBody>
          <a:bodyPr/>
          <a:lstStyle/>
          <a:p>
            <a:fld id="{915E5F72-A700-2B41-902D-0ACD7FAE97AB}" type="slidenum">
              <a:rPr lang="en-US" smtClean="0"/>
              <a:t>37</a:t>
            </a:fld>
            <a:endParaRPr lang="en-US"/>
          </a:p>
        </p:txBody>
      </p:sp>
    </p:spTree>
    <p:extLst>
      <p:ext uri="{BB962C8B-B14F-4D97-AF65-F5344CB8AC3E}">
        <p14:creationId xmlns:p14="http://schemas.microsoft.com/office/powerpoint/2010/main" val="194831802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dirty="0"/>
              <a:t>The battle is won </a:t>
            </a:r>
          </a:p>
          <a:p>
            <a:pPr fontAlgn="auto">
              <a:spcAft>
                <a:spcPts val="0"/>
              </a:spcAft>
              <a:buClr>
                <a:srgbClr val="FFCD00"/>
              </a:buClr>
              <a:buNone/>
              <a:defRPr/>
            </a:pPr>
            <a:r>
              <a:rPr lang="en-US" dirty="0"/>
              <a:t>before it is ever fought.</a:t>
            </a:r>
          </a:p>
          <a:p>
            <a:pPr fontAlgn="auto">
              <a:spcAft>
                <a:spcPts val="0"/>
              </a:spcAft>
              <a:buClr>
                <a:srgbClr val="FFCD00"/>
              </a:buClr>
              <a:buNone/>
              <a:defRPr/>
            </a:pPr>
            <a:endParaRPr lang="en-US" dirty="0"/>
          </a:p>
          <a:p>
            <a:pPr fontAlgn="auto">
              <a:spcAft>
                <a:spcPts val="0"/>
              </a:spcAft>
              <a:buClr>
                <a:srgbClr val="FFCD00"/>
              </a:buClr>
              <a:buNone/>
              <a:defRPr/>
            </a:pPr>
            <a:r>
              <a:rPr lang="mr-IN" dirty="0"/>
              <a:t>–</a:t>
            </a:r>
            <a:r>
              <a:rPr lang="en-US" dirty="0"/>
              <a:t> Sun Tzu</a:t>
            </a:r>
          </a:p>
          <a:p>
            <a:pPr fontAlgn="auto">
              <a:spcAft>
                <a:spcPts val="0"/>
              </a:spcAft>
              <a:buClr>
                <a:srgbClr val="FFCD00"/>
              </a:buClr>
              <a:buNone/>
              <a:defRPr/>
            </a:pPr>
            <a:endParaRPr lang="en-US" dirty="0"/>
          </a:p>
        </p:txBody>
      </p:sp>
      <p:sp>
        <p:nvSpPr>
          <p:cNvPr id="4" name="Footer Placeholder 3"/>
          <p:cNvSpPr>
            <a:spLocks noGrp="1"/>
          </p:cNvSpPr>
          <p:nvPr>
            <p:ph type="ftr" sz="quarter" idx="11"/>
          </p:nvPr>
        </p:nvSpPr>
        <p:spPr/>
        <p:txBody>
          <a:bodyPr/>
          <a:lstStyle/>
          <a:p>
            <a:r>
              <a:rPr lang="en-US"/>
              <a:t>Game Theory © Mike Shor 2024</a:t>
            </a:r>
          </a:p>
        </p:txBody>
      </p:sp>
      <p:sp>
        <p:nvSpPr>
          <p:cNvPr id="2" name="Slide Number Placeholder 1">
            <a:extLst>
              <a:ext uri="{FF2B5EF4-FFF2-40B4-BE49-F238E27FC236}">
                <a16:creationId xmlns:a16="http://schemas.microsoft.com/office/drawing/2014/main" id="{DEC61531-BE52-024B-A6CB-42CFEBD53B64}"/>
              </a:ext>
            </a:extLst>
          </p:cNvPr>
          <p:cNvSpPr>
            <a:spLocks noGrp="1"/>
          </p:cNvSpPr>
          <p:nvPr>
            <p:ph type="sldNum" sz="quarter" idx="10"/>
          </p:nvPr>
        </p:nvSpPr>
        <p:spPr/>
        <p:txBody>
          <a:bodyPr/>
          <a:lstStyle/>
          <a:p>
            <a:fld id="{915E5F72-A700-2B41-902D-0ACD7FAE97AB}" type="slidenum">
              <a:rPr lang="en-US" smtClean="0"/>
              <a:t>38</a:t>
            </a:fld>
            <a:endParaRPr lang="en-US"/>
          </a:p>
        </p:txBody>
      </p:sp>
    </p:spTree>
    <p:extLst>
      <p:ext uri="{BB962C8B-B14F-4D97-AF65-F5344CB8AC3E}">
        <p14:creationId xmlns:p14="http://schemas.microsoft.com/office/powerpoint/2010/main" val="177177072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marL="349250" indent="-341313" fontAlgn="auto">
              <a:spcBef>
                <a:spcPts val="0"/>
              </a:spcBef>
              <a:spcAft>
                <a:spcPts val="0"/>
              </a:spcAft>
              <a:defRPr/>
            </a:pPr>
            <a:r>
              <a:rPr lang="en-US" dirty="0"/>
              <a:t>Rationality</a:t>
            </a:r>
          </a:p>
          <a:p>
            <a:pPr marL="349250" indent="-341313" fontAlgn="auto">
              <a:spcBef>
                <a:spcPts val="0"/>
              </a:spcBef>
              <a:spcAft>
                <a:spcPts val="0"/>
              </a:spcAft>
              <a:defRPr/>
            </a:pPr>
            <a:endParaRPr lang="en-US" dirty="0"/>
          </a:p>
          <a:p>
            <a:pPr marL="349250" indent="-341313" fontAlgn="auto">
              <a:spcBef>
                <a:spcPts val="0"/>
              </a:spcBef>
              <a:spcAft>
                <a:spcPts val="0"/>
              </a:spcAft>
              <a:defRPr/>
            </a:pPr>
            <a:r>
              <a:rPr lang="en-US" dirty="0"/>
              <a:t>Common Knowledge</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Assumptions</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16200000">
            <a:off x="4780096" y="993906"/>
            <a:ext cx="4214812" cy="3255700"/>
          </a:xfrm>
          <a:prstGeom prst="rect">
            <a:avLst/>
          </a:prstGeom>
        </p:spPr>
      </p:pic>
      <p:sp>
        <p:nvSpPr>
          <p:cNvPr id="2" name="Slide Number Placeholder 1">
            <a:extLst>
              <a:ext uri="{FF2B5EF4-FFF2-40B4-BE49-F238E27FC236}">
                <a16:creationId xmlns:a16="http://schemas.microsoft.com/office/drawing/2014/main" id="{1B0B1BC1-77E6-9A4B-AB32-11316EECD4EC}"/>
              </a:ext>
            </a:extLst>
          </p:cNvPr>
          <p:cNvSpPr>
            <a:spLocks noGrp="1"/>
          </p:cNvSpPr>
          <p:nvPr>
            <p:ph type="sldNum" sz="quarter" idx="10"/>
          </p:nvPr>
        </p:nvSpPr>
        <p:spPr/>
        <p:txBody>
          <a:bodyPr/>
          <a:lstStyle/>
          <a:p>
            <a:fld id="{915E5F72-A700-2B41-902D-0ACD7FAE97AB}" type="slidenum">
              <a:rPr lang="en-US" smtClean="0"/>
              <a:t>39</a:t>
            </a:fld>
            <a:endParaRPr lang="en-US"/>
          </a:p>
        </p:txBody>
      </p:sp>
    </p:spTree>
    <p:extLst>
      <p:ext uri="{BB962C8B-B14F-4D97-AF65-F5344CB8AC3E}">
        <p14:creationId xmlns:p14="http://schemas.microsoft.com/office/powerpoint/2010/main" val="586612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Games We Play</a:t>
            </a:r>
          </a:p>
        </p:txBody>
      </p:sp>
      <p:sp>
        <p:nvSpPr>
          <p:cNvPr id="5" name="Footer Placeholder 4"/>
          <p:cNvSpPr>
            <a:spLocks noGrp="1"/>
          </p:cNvSpPr>
          <p:nvPr>
            <p:ph type="ftr" sz="quarter" idx="11"/>
          </p:nvPr>
        </p:nvSpPr>
        <p:spPr/>
        <p:txBody>
          <a:bodyPr/>
          <a:lstStyle/>
          <a:p>
            <a:r>
              <a:rPr lang="en-US"/>
              <a:t>Game Theory © Mike Shor 2024</a:t>
            </a:r>
          </a:p>
        </p:txBody>
      </p:sp>
      <p:sp>
        <p:nvSpPr>
          <p:cNvPr id="2" name="Slide Number Placeholder 1">
            <a:extLst>
              <a:ext uri="{FF2B5EF4-FFF2-40B4-BE49-F238E27FC236}">
                <a16:creationId xmlns:a16="http://schemas.microsoft.com/office/drawing/2014/main" id="{B729A294-ED4B-0E48-B720-D6FC8C249FC8}"/>
              </a:ext>
            </a:extLst>
          </p:cNvPr>
          <p:cNvSpPr>
            <a:spLocks noGrp="1"/>
          </p:cNvSpPr>
          <p:nvPr>
            <p:ph type="sldNum" sz="quarter" idx="10"/>
          </p:nvPr>
        </p:nvSpPr>
        <p:spPr/>
        <p:txBody>
          <a:bodyPr/>
          <a:lstStyle/>
          <a:p>
            <a:fld id="{915E5F72-A700-2B41-902D-0ACD7FAE97AB}" type="slidenum">
              <a:rPr lang="en-US" smtClean="0"/>
              <a:t>4</a:t>
            </a:fld>
            <a:endParaRPr lang="en-US"/>
          </a:p>
        </p:txBody>
      </p:sp>
    </p:spTree>
    <p:extLst>
      <p:ext uri="{BB962C8B-B14F-4D97-AF65-F5344CB8AC3E}">
        <p14:creationId xmlns:p14="http://schemas.microsoft.com/office/powerpoint/2010/main" val="2515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Assumptions</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8" name="Shape 111"/>
          <p:cNvSpPr txBox="1">
            <a:spLocks noGrp="1"/>
          </p:cNvSpPr>
          <p:nvPr>
            <p:ph type="body" idx="1"/>
          </p:nvPr>
        </p:nvSpPr>
        <p:spPr>
          <a:xfrm>
            <a:off x="1381126" y="1597022"/>
            <a:ext cx="3878524" cy="660402"/>
          </a:xfrm>
        </p:spPr>
        <p:txBody>
          <a:bodyPr>
            <a:noAutofit/>
          </a:bodyPr>
          <a:lstStyle/>
          <a:p>
            <a:pPr marL="228600" indent="0" fontAlgn="auto">
              <a:spcBef>
                <a:spcPts val="0"/>
              </a:spcBef>
              <a:spcAft>
                <a:spcPts val="0"/>
              </a:spcAft>
              <a:buNone/>
              <a:defRPr/>
            </a:pPr>
            <a:r>
              <a:rPr lang="en-US" b="1" dirty="0"/>
              <a:t>Rationality</a:t>
            </a:r>
          </a:p>
          <a:p>
            <a:pPr marL="228600" indent="0" fontAlgn="auto">
              <a:spcBef>
                <a:spcPts val="0"/>
              </a:spcBef>
              <a:spcAft>
                <a:spcPts val="0"/>
              </a:spcAft>
              <a:buNone/>
              <a:defRPr/>
            </a:pPr>
            <a:endParaRPr lang="en-US" b="1" dirty="0"/>
          </a:p>
          <a:p>
            <a:pPr marL="228600" indent="0" fontAlgn="auto">
              <a:spcBef>
                <a:spcPts val="0"/>
              </a:spcBef>
              <a:spcAft>
                <a:spcPts val="0"/>
              </a:spcAft>
              <a:buNone/>
              <a:defRPr/>
            </a:pPr>
            <a:endParaRPr lang="en-US" b="1" dirty="0"/>
          </a:p>
        </p:txBody>
      </p:sp>
      <p:sp>
        <p:nvSpPr>
          <p:cNvPr id="10" name="Shape 111"/>
          <p:cNvSpPr txBox="1">
            <a:spLocks/>
          </p:cNvSpPr>
          <p:nvPr/>
        </p:nvSpPr>
        <p:spPr bwMode="auto">
          <a:xfrm>
            <a:off x="1381126" y="2257424"/>
            <a:ext cx="7134225" cy="245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349250" lvl="7" indent="-341313">
              <a:spcBef>
                <a:spcPts val="0"/>
              </a:spcBef>
              <a:buClr>
                <a:srgbClr val="A28448"/>
              </a:buClr>
              <a:buFont typeface="Quattrocento Sans"/>
              <a:buChar char="◉"/>
              <a:defRPr/>
            </a:pPr>
            <a:r>
              <a:rPr lang="en-US" altLang="en-US" sz="2400" kern="0" dirty="0">
                <a:latin typeface="Arial" charset="0"/>
                <a:ea typeface="Arial" charset="0"/>
                <a:cs typeface="Arial" charset="0"/>
              </a:rPr>
              <a:t>Players aim to maximize their payoffs</a:t>
            </a:r>
          </a:p>
          <a:p>
            <a:pPr marL="349250" lvl="8" indent="-341313">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349250" lvl="7" indent="-341313">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349250" lvl="7" indent="-341313">
              <a:spcBef>
                <a:spcPts val="0"/>
              </a:spcBef>
              <a:buClr>
                <a:srgbClr val="A28448"/>
              </a:buClr>
              <a:buFont typeface="Quattrocento Sans"/>
              <a:buChar char="◉"/>
              <a:defRPr/>
            </a:pPr>
            <a:r>
              <a:rPr lang="en-US" altLang="en-US" sz="2400" kern="0" dirty="0">
                <a:latin typeface="Arial" charset="0"/>
                <a:ea typeface="Arial" charset="0"/>
                <a:cs typeface="Arial" charset="0"/>
              </a:rPr>
              <a:t>Players are perfect calculators</a:t>
            </a:r>
          </a:p>
          <a:p>
            <a:pPr marL="349250" lvl="7" indent="-341313">
              <a:spcBef>
                <a:spcPts val="0"/>
              </a:spcBef>
              <a:buClr>
                <a:srgbClr val="A28448"/>
              </a:buClr>
              <a:buFont typeface="Quattrocento Sans"/>
              <a:buChar char="◉"/>
              <a:defRPr/>
            </a:pPr>
            <a:r>
              <a:rPr lang="en-US" altLang="en-US" sz="2400" kern="0" dirty="0">
                <a:latin typeface="Arial" charset="0"/>
                <a:ea typeface="Arial" charset="0"/>
                <a:cs typeface="Arial" charset="0"/>
              </a:rPr>
              <a:t>Players know their own payoffs</a:t>
            </a:r>
          </a:p>
          <a:p>
            <a:pPr marL="349250" lvl="7" indent="-341313">
              <a:spcBef>
                <a:spcPts val="0"/>
              </a:spcBef>
              <a:buClr>
                <a:srgbClr val="A28448"/>
              </a:buClr>
              <a:buFont typeface="Quattrocento Sans"/>
              <a:buChar char="◉"/>
              <a:defRPr/>
            </a:pPr>
            <a:r>
              <a:rPr lang="en-US" altLang="en-US" sz="2400" kern="0" dirty="0">
                <a:latin typeface="Arial" charset="0"/>
                <a:ea typeface="Arial" charset="0"/>
                <a:cs typeface="Arial" charset="0"/>
              </a:rPr>
              <a:t>Players never make mistakes</a:t>
            </a:r>
          </a:p>
          <a:p>
            <a:pPr marL="349250" lvl="8" indent="-341313">
              <a:spcBef>
                <a:spcPts val="0"/>
              </a:spcBef>
              <a:buClr>
                <a:srgbClr val="A28448"/>
              </a:buClr>
              <a:buFont typeface="Quattrocento Sans"/>
              <a:buChar char="◉"/>
              <a:defRPr/>
            </a:pPr>
            <a:endParaRPr lang="en-US" altLang="en-US" sz="2400" kern="0" dirty="0">
              <a:latin typeface="Arial" charset="0"/>
              <a:ea typeface="Arial" charset="0"/>
              <a:cs typeface="Arial" charset="0"/>
            </a:endParaRPr>
          </a:p>
        </p:txBody>
      </p:sp>
      <p:sp>
        <p:nvSpPr>
          <p:cNvPr id="2" name="Slide Number Placeholder 1">
            <a:extLst>
              <a:ext uri="{FF2B5EF4-FFF2-40B4-BE49-F238E27FC236}">
                <a16:creationId xmlns:a16="http://schemas.microsoft.com/office/drawing/2014/main" id="{3BCAA1DC-29A1-4D4D-87D1-830939CCECFB}"/>
              </a:ext>
            </a:extLst>
          </p:cNvPr>
          <p:cNvSpPr>
            <a:spLocks noGrp="1"/>
          </p:cNvSpPr>
          <p:nvPr>
            <p:ph type="sldNum" sz="quarter" idx="10"/>
          </p:nvPr>
        </p:nvSpPr>
        <p:spPr/>
        <p:txBody>
          <a:bodyPr/>
          <a:lstStyle/>
          <a:p>
            <a:fld id="{915E5F72-A700-2B41-902D-0ACD7FAE97AB}" type="slidenum">
              <a:rPr lang="en-US" smtClean="0"/>
              <a:t>40</a:t>
            </a:fld>
            <a:endParaRPr lang="en-US"/>
          </a:p>
        </p:txBody>
      </p:sp>
    </p:spTree>
    <p:extLst>
      <p:ext uri="{BB962C8B-B14F-4D97-AF65-F5344CB8AC3E}">
        <p14:creationId xmlns:p14="http://schemas.microsoft.com/office/powerpoint/2010/main" val="478753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5908" y="878850"/>
            <a:ext cx="3655618" cy="3654300"/>
          </a:xfrm>
          <a:prstGeom prst="ellipse">
            <a:avLst/>
          </a:prstGeom>
        </p:spPr>
      </p:pic>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sp>
        <p:nvSpPr>
          <p:cNvPr id="14" name="Shape 166"/>
          <p:cNvSpPr txBox="1">
            <a:spLocks/>
          </p:cNvSpPr>
          <p:nvPr/>
        </p:nvSpPr>
        <p:spPr bwMode="auto">
          <a:xfrm>
            <a:off x="4972049" y="878850"/>
            <a:ext cx="3562925" cy="3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kern="0" dirty="0">
                <a:solidFill>
                  <a:schemeClr val="dk1"/>
                </a:solidFill>
                <a:latin typeface="Verdana" charset="0"/>
                <a:ea typeface="Verdana" charset="0"/>
                <a:cs typeface="Verdana" charset="0"/>
                <a:sym typeface="Lora"/>
              </a:rPr>
              <a:t>	Baseball rationality</a:t>
            </a:r>
          </a:p>
          <a:p>
            <a:pPr fontAlgn="auto">
              <a:spcBef>
                <a:spcPts val="0"/>
              </a:spcBef>
              <a:spcAft>
                <a:spcPts val="0"/>
              </a:spcAft>
              <a:buClr>
                <a:schemeClr val="dk1"/>
              </a:buClr>
              <a:buSzPct val="55000"/>
              <a:buFont typeface="Arial"/>
              <a:buNone/>
              <a:defRPr/>
            </a:pPr>
            <a:endParaRPr lang="en-US" sz="2000" kern="0" dirty="0">
              <a:sym typeface="Quattrocento Sans"/>
            </a:endParaRPr>
          </a:p>
          <a:p>
            <a:pPr fontAlgn="auto">
              <a:spcBef>
                <a:spcPts val="0"/>
              </a:spcBef>
              <a:spcAft>
                <a:spcPts val="0"/>
              </a:spcAft>
              <a:buClr>
                <a:srgbClr val="FFCD00"/>
              </a:buClr>
              <a:buSzPct val="100000"/>
              <a:buNone/>
              <a:defRPr/>
            </a:pPr>
            <a:r>
              <a:rPr lang="en-US" sz="2000" kern="0" dirty="0">
                <a:sym typeface="Quattrocento Sans"/>
              </a:rPr>
              <a:t>	What is the </a:t>
            </a:r>
            <a:r>
              <a:rPr lang="en-US" sz="2000" kern="0" dirty="0">
                <a:solidFill>
                  <a:schemeClr val="dk1"/>
                </a:solidFill>
                <a:highlight>
                  <a:srgbClr val="FFCD00"/>
                </a:highlight>
                <a:sym typeface="Lora"/>
              </a:rPr>
              <a:t>optimal</a:t>
            </a:r>
            <a:r>
              <a:rPr lang="en-US" sz="2000" kern="0" dirty="0">
                <a:sym typeface="Quattrocento Sans"/>
              </a:rPr>
              <a:t> angle </a:t>
            </a:r>
          </a:p>
          <a:p>
            <a:pPr fontAlgn="auto">
              <a:spcBef>
                <a:spcPts val="0"/>
              </a:spcBef>
              <a:spcAft>
                <a:spcPts val="0"/>
              </a:spcAft>
              <a:buClr>
                <a:srgbClr val="FFCD00"/>
              </a:buClr>
              <a:buSzPct val="100000"/>
              <a:buNone/>
              <a:defRPr/>
            </a:pPr>
            <a:r>
              <a:rPr lang="en-US" sz="2000" kern="0" dirty="0">
                <a:sym typeface="Quattrocento Sans"/>
              </a:rPr>
              <a:t>	to hit a baseball?</a:t>
            </a:r>
          </a:p>
          <a:p>
            <a:pPr fontAlgn="auto">
              <a:spcBef>
                <a:spcPts val="0"/>
              </a:spcBef>
              <a:spcAft>
                <a:spcPts val="0"/>
              </a:spcAft>
              <a:buClr>
                <a:srgbClr val="FFCD00"/>
              </a:buClr>
              <a:buSzPct val="100000"/>
              <a:buNone/>
              <a:defRPr/>
            </a:pPr>
            <a:endParaRPr lang="en-US" sz="2000" kern="0" dirty="0">
              <a:sym typeface="Quattrocento Sans"/>
            </a:endParaRPr>
          </a:p>
          <a:p>
            <a:pPr fontAlgn="auto">
              <a:spcBef>
                <a:spcPts val="0"/>
              </a:spcBef>
              <a:spcAft>
                <a:spcPts val="0"/>
              </a:spcAft>
              <a:buClr>
                <a:srgbClr val="FFCD00"/>
              </a:buClr>
              <a:buSzPct val="100000"/>
              <a:buNone/>
              <a:defRPr/>
            </a:pPr>
            <a:endParaRPr lang="en-US" sz="2000" kern="0" dirty="0">
              <a:sym typeface="Quattrocento Sans"/>
            </a:endParaRPr>
          </a:p>
          <a:p>
            <a:pPr fontAlgn="auto">
              <a:spcBef>
                <a:spcPts val="0"/>
              </a:spcBef>
              <a:spcAft>
                <a:spcPts val="0"/>
              </a:spcAft>
              <a:buClr>
                <a:srgbClr val="FFCD00"/>
              </a:buClr>
              <a:buSzPct val="100000"/>
              <a:buNone/>
              <a:defRPr/>
            </a:pPr>
            <a:r>
              <a:rPr lang="en-US" sz="2000" kern="0" dirty="0">
                <a:sym typeface="Quattrocento Sans"/>
              </a:rPr>
              <a:t>	(If hitting for distance)</a:t>
            </a:r>
          </a:p>
        </p:txBody>
      </p:sp>
      <p:sp>
        <p:nvSpPr>
          <p:cNvPr id="5" name="Footer Placeholder 4"/>
          <p:cNvSpPr>
            <a:spLocks noGrp="1"/>
          </p:cNvSpPr>
          <p:nvPr>
            <p:ph type="ftr" sz="quarter" idx="11"/>
          </p:nvPr>
        </p:nvSpPr>
        <p:spPr/>
        <p:txBody>
          <a:bodyPr/>
          <a:lstStyle/>
          <a:p>
            <a:r>
              <a:rPr lang="en-US"/>
              <a:t>Game Theory © Mike Shor 2024</a:t>
            </a:r>
          </a:p>
        </p:txBody>
      </p:sp>
      <p:pic>
        <p:nvPicPr>
          <p:cNvPr id="2" name="Picture 1"/>
          <p:cNvPicPr>
            <a:picLocks noChangeAspect="1"/>
          </p:cNvPicPr>
          <p:nvPr/>
        </p:nvPicPr>
        <p:blipFill>
          <a:blip r:embed="rId4"/>
          <a:stretch>
            <a:fillRect/>
          </a:stretch>
        </p:blipFill>
        <p:spPr>
          <a:xfrm>
            <a:off x="792162" y="903287"/>
            <a:ext cx="457200" cy="457200"/>
          </a:xfrm>
          <a:prstGeom prst="rect">
            <a:avLst/>
          </a:prstGeom>
        </p:spPr>
      </p:pic>
      <p:sp>
        <p:nvSpPr>
          <p:cNvPr id="6" name="Slide Number Placeholder 5">
            <a:extLst>
              <a:ext uri="{FF2B5EF4-FFF2-40B4-BE49-F238E27FC236}">
                <a16:creationId xmlns:a16="http://schemas.microsoft.com/office/drawing/2014/main" id="{278D75B3-23DC-B84F-A01B-D37F29DAA1D1}"/>
              </a:ext>
            </a:extLst>
          </p:cNvPr>
          <p:cNvSpPr>
            <a:spLocks noGrp="1"/>
          </p:cNvSpPr>
          <p:nvPr>
            <p:ph type="sldNum" sz="quarter" idx="10"/>
          </p:nvPr>
        </p:nvSpPr>
        <p:spPr/>
        <p:txBody>
          <a:bodyPr/>
          <a:lstStyle/>
          <a:p>
            <a:fld id="{915E5F72-A700-2B41-902D-0ACD7FAE97AB}" type="slidenum">
              <a:rPr lang="en-US" smtClean="0"/>
              <a:t>41</a:t>
            </a:fld>
            <a:endParaRPr lang="en-US"/>
          </a:p>
        </p:txBody>
      </p:sp>
    </p:spTree>
    <p:extLst>
      <p:ext uri="{BB962C8B-B14F-4D97-AF65-F5344CB8AC3E}">
        <p14:creationId xmlns:p14="http://schemas.microsoft.com/office/powerpoint/2010/main" val="8706841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Assumptions</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8" name="Shape 111"/>
          <p:cNvSpPr txBox="1">
            <a:spLocks noGrp="1"/>
          </p:cNvSpPr>
          <p:nvPr>
            <p:ph type="body" idx="1"/>
          </p:nvPr>
        </p:nvSpPr>
        <p:spPr>
          <a:xfrm>
            <a:off x="1381126" y="1597022"/>
            <a:ext cx="3878524" cy="660402"/>
          </a:xfrm>
        </p:spPr>
        <p:txBody>
          <a:bodyPr>
            <a:noAutofit/>
          </a:bodyPr>
          <a:lstStyle/>
          <a:p>
            <a:pPr marL="228600" indent="0" fontAlgn="auto">
              <a:spcBef>
                <a:spcPts val="0"/>
              </a:spcBef>
              <a:spcAft>
                <a:spcPts val="0"/>
              </a:spcAft>
              <a:buNone/>
              <a:defRPr/>
            </a:pPr>
            <a:r>
              <a:rPr lang="en-US" b="1" dirty="0"/>
              <a:t>Common Knowledge</a:t>
            </a:r>
          </a:p>
          <a:p>
            <a:pPr marL="228600" indent="0" fontAlgn="auto">
              <a:spcBef>
                <a:spcPts val="0"/>
              </a:spcBef>
              <a:spcAft>
                <a:spcPts val="0"/>
              </a:spcAft>
              <a:buNone/>
              <a:defRPr/>
            </a:pPr>
            <a:endParaRPr lang="en-US" b="1" dirty="0"/>
          </a:p>
          <a:p>
            <a:pPr marL="228600" indent="0" fontAlgn="auto">
              <a:spcBef>
                <a:spcPts val="0"/>
              </a:spcBef>
              <a:spcAft>
                <a:spcPts val="0"/>
              </a:spcAft>
              <a:buNone/>
              <a:defRPr/>
            </a:pPr>
            <a:endParaRPr lang="en-US" b="1" dirty="0"/>
          </a:p>
        </p:txBody>
      </p:sp>
      <p:sp>
        <p:nvSpPr>
          <p:cNvPr id="10" name="Shape 111">
            <a:extLst>
              <a:ext uri="{FF2B5EF4-FFF2-40B4-BE49-F238E27FC236}">
                <a16:creationId xmlns:a16="http://schemas.microsoft.com/office/drawing/2014/main" id="{5D780ECA-B4D6-E749-9E80-5926E3D9664A}"/>
              </a:ext>
            </a:extLst>
          </p:cNvPr>
          <p:cNvSpPr txBox="1">
            <a:spLocks/>
          </p:cNvSpPr>
          <p:nvPr/>
        </p:nvSpPr>
        <p:spPr bwMode="auto">
          <a:xfrm>
            <a:off x="1381126" y="2257424"/>
            <a:ext cx="7134225" cy="245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349250" lvl="7" indent="-341313">
              <a:spcBef>
                <a:spcPts val="0"/>
              </a:spcBef>
              <a:buClr>
                <a:srgbClr val="A28448"/>
              </a:buClr>
              <a:buFont typeface="Quattrocento Sans"/>
              <a:buChar char="◉"/>
              <a:defRPr/>
            </a:pPr>
            <a:r>
              <a:rPr lang="en-US" altLang="en-US" sz="2400" kern="0" dirty="0">
                <a:latin typeface="Arial" charset="0"/>
                <a:ea typeface="Arial" charset="0"/>
                <a:cs typeface="Arial" charset="0"/>
              </a:rPr>
              <a:t>Each player knows </a:t>
            </a:r>
          </a:p>
          <a:p>
            <a:pPr marL="0" lvl="8">
              <a:spcBef>
                <a:spcPts val="0"/>
              </a:spcBef>
              <a:buClr>
                <a:srgbClr val="A28448"/>
              </a:buClr>
              <a:defRPr/>
            </a:pPr>
            <a:endParaRPr lang="en-US" altLang="en-US" kern="0" dirty="0">
              <a:latin typeface="Arial" charset="0"/>
              <a:ea typeface="Arial" charset="0"/>
              <a:cs typeface="Arial" charset="0"/>
            </a:endParaRPr>
          </a:p>
          <a:p>
            <a:pPr marL="7938" lvl="7">
              <a:spcBef>
                <a:spcPts val="0"/>
              </a:spcBef>
              <a:buClr>
                <a:srgbClr val="A28448"/>
              </a:buClr>
              <a:tabLst>
                <a:tab pos="227013" algn="l"/>
              </a:tabLst>
              <a:defRPr/>
            </a:pPr>
            <a:r>
              <a:rPr lang="en-US" altLang="en-US" kern="0" dirty="0">
                <a:latin typeface="Arial" charset="0"/>
                <a:ea typeface="Arial" charset="0"/>
                <a:cs typeface="Arial" charset="0"/>
              </a:rPr>
              <a:t>&amp;	Each player knows that each player knows</a:t>
            </a:r>
          </a:p>
          <a:p>
            <a:pPr marL="7938" lvl="7">
              <a:spcBef>
                <a:spcPts val="0"/>
              </a:spcBef>
              <a:buClr>
                <a:srgbClr val="A28448"/>
              </a:buClr>
              <a:tabLst>
                <a:tab pos="227013" algn="l"/>
              </a:tabLst>
              <a:defRPr/>
            </a:pPr>
            <a:r>
              <a:rPr lang="en-US" altLang="en-US" sz="1600" dirty="0">
                <a:latin typeface="Arial" charset="0"/>
                <a:ea typeface="Arial" charset="0"/>
                <a:cs typeface="Arial" charset="0"/>
              </a:rPr>
              <a:t>&amp;	Each player knows that each player knows that each player knows</a:t>
            </a:r>
          </a:p>
          <a:p>
            <a:pPr marL="7938" lvl="7">
              <a:spcBef>
                <a:spcPts val="0"/>
              </a:spcBef>
              <a:buClr>
                <a:srgbClr val="A28448"/>
              </a:buClr>
              <a:tabLst>
                <a:tab pos="227013" algn="l"/>
              </a:tabLst>
              <a:defRPr/>
            </a:pPr>
            <a:r>
              <a:rPr lang="en-US" altLang="en-US" sz="1300" dirty="0">
                <a:latin typeface="Arial" charset="0"/>
                <a:ea typeface="Arial" charset="0"/>
                <a:cs typeface="Arial" charset="0"/>
              </a:rPr>
              <a:t>&amp;	Each player knows that each player knows that each player knows that each player knows</a:t>
            </a:r>
          </a:p>
          <a:p>
            <a:pPr marL="7938" lvl="7">
              <a:spcBef>
                <a:spcPts val="0"/>
              </a:spcBef>
              <a:buClr>
                <a:srgbClr val="A28448"/>
              </a:buClr>
              <a:tabLst>
                <a:tab pos="227013" algn="l"/>
              </a:tabLst>
              <a:defRPr/>
            </a:pPr>
            <a:r>
              <a:rPr lang="en-US" altLang="en-US" sz="1000" dirty="0">
                <a:latin typeface="Arial" charset="0"/>
                <a:ea typeface="Arial" charset="0"/>
                <a:cs typeface="Arial" charset="0"/>
              </a:rPr>
              <a:t>&amp;	Each player knows that each player knows that each player knows that each player knows that each player knows</a:t>
            </a:r>
          </a:p>
          <a:p>
            <a:pPr marL="7938" lvl="7">
              <a:spcBef>
                <a:spcPts val="0"/>
              </a:spcBef>
              <a:buClr>
                <a:srgbClr val="A28448"/>
              </a:buClr>
              <a:tabLst>
                <a:tab pos="227013" algn="l"/>
              </a:tabLst>
              <a:defRPr/>
            </a:pPr>
            <a:r>
              <a:rPr lang="en-US" altLang="en-US" sz="800" dirty="0">
                <a:latin typeface="Arial" charset="0"/>
                <a:ea typeface="Arial" charset="0"/>
                <a:cs typeface="Arial" charset="0"/>
              </a:rPr>
              <a:t>&amp;	Each player knows that each player knows that each player knows that each player knows that each player knows that each player knows</a:t>
            </a:r>
          </a:p>
          <a:p>
            <a:pPr marL="7938" lvl="7">
              <a:spcBef>
                <a:spcPts val="0"/>
              </a:spcBef>
              <a:buClr>
                <a:srgbClr val="A28448"/>
              </a:buClr>
              <a:tabLst>
                <a:tab pos="227013" algn="l"/>
              </a:tabLst>
              <a:defRPr/>
            </a:pPr>
            <a:r>
              <a:rPr lang="en-US" altLang="en-US" sz="700" dirty="0">
                <a:latin typeface="Arial" charset="0"/>
                <a:ea typeface="Arial" charset="0"/>
                <a:cs typeface="Arial" charset="0"/>
              </a:rPr>
              <a:t>&amp;	Each player knows that each player knows that each player knows that each player knows that each player knows that each player knows that each player knows</a:t>
            </a:r>
          </a:p>
          <a:p>
            <a:pPr marL="7938" lvl="7">
              <a:spcBef>
                <a:spcPts val="0"/>
              </a:spcBef>
              <a:buClr>
                <a:srgbClr val="A28448"/>
              </a:buClr>
              <a:tabLst>
                <a:tab pos="227013" algn="l"/>
              </a:tabLst>
              <a:defRPr/>
            </a:pPr>
            <a:r>
              <a:rPr lang="en-US" altLang="en-US" sz="600" dirty="0">
                <a:latin typeface="Arial" charset="0"/>
                <a:ea typeface="Arial" charset="0"/>
                <a:cs typeface="Arial" charset="0"/>
              </a:rPr>
              <a:t>&amp;	Each player knows that each player knows that each player knows that each player knows that each player knows that each player knows that each player knows that each player knows</a:t>
            </a:r>
            <a:r>
              <a:rPr lang="en-US" altLang="en-US" sz="700" dirty="0">
                <a:latin typeface="Arial" charset="0"/>
                <a:ea typeface="Arial" charset="0"/>
                <a:cs typeface="Arial" charset="0"/>
              </a:rPr>
              <a:t> </a:t>
            </a:r>
          </a:p>
          <a:p>
            <a:pPr marL="7938" lvl="7">
              <a:spcBef>
                <a:spcPts val="0"/>
              </a:spcBef>
              <a:buClr>
                <a:srgbClr val="A28448"/>
              </a:buClr>
              <a:tabLst>
                <a:tab pos="227013" algn="l"/>
              </a:tabLst>
              <a:defRPr/>
            </a:pPr>
            <a:r>
              <a:rPr lang="en-US" altLang="en-US" sz="500" dirty="0">
                <a:latin typeface="Arial" charset="0"/>
                <a:ea typeface="Arial" charset="0"/>
                <a:cs typeface="Arial" charset="0"/>
              </a:rPr>
              <a:t>&amp;	Each player knows that each player knows that each player knows that each player knows that each player knows that each player knows that each player knows that each player knows that each player knows </a:t>
            </a:r>
          </a:p>
          <a:p>
            <a:pPr marL="7938" lvl="7">
              <a:spcBef>
                <a:spcPts val="0"/>
              </a:spcBef>
              <a:buClr>
                <a:srgbClr val="A28448"/>
              </a:buClr>
              <a:tabLst>
                <a:tab pos="227013" algn="l"/>
              </a:tabLst>
              <a:defRPr/>
            </a:pPr>
            <a:r>
              <a:rPr lang="en-US" altLang="en-US" sz="300" dirty="0">
                <a:latin typeface="Arial" charset="0"/>
                <a:ea typeface="Arial" charset="0"/>
                <a:cs typeface="Arial" charset="0"/>
              </a:rPr>
              <a:t>&amp;	Each player knows that each player knows that each player knows that each player knows that each player knows that each player knows that each player knows that each player knows that each player knows that each player knows </a:t>
            </a:r>
          </a:p>
          <a:p>
            <a:pPr marL="7938" lvl="7">
              <a:spcBef>
                <a:spcPts val="0"/>
              </a:spcBef>
              <a:buClr>
                <a:srgbClr val="A28448"/>
              </a:buClr>
              <a:tabLst>
                <a:tab pos="227013" algn="l"/>
              </a:tabLst>
              <a:defRPr/>
            </a:pPr>
            <a:r>
              <a:rPr lang="en-US" altLang="en-US" dirty="0">
                <a:latin typeface="Arial" panose="020B0604020202020204" pitchFamily="34" charset="0"/>
                <a:cs typeface="Arial" panose="020B0604020202020204" pitchFamily="34" charset="0"/>
              </a:rPr>
              <a:t>						Etc. Etc. Etc.</a:t>
            </a:r>
            <a:endParaRPr lang="en-US" altLang="en-US" sz="300" dirty="0">
              <a:latin typeface="Arial" charset="0"/>
              <a:ea typeface="Arial" charset="0"/>
              <a:cs typeface="Arial" charset="0"/>
            </a:endParaRPr>
          </a:p>
        </p:txBody>
      </p:sp>
      <p:sp>
        <p:nvSpPr>
          <p:cNvPr id="3" name="Slide Number Placeholder 2">
            <a:extLst>
              <a:ext uri="{FF2B5EF4-FFF2-40B4-BE49-F238E27FC236}">
                <a16:creationId xmlns:a16="http://schemas.microsoft.com/office/drawing/2014/main" id="{3EB89279-A68A-BF49-BD75-A5471D33CFAD}"/>
              </a:ext>
            </a:extLst>
          </p:cNvPr>
          <p:cNvSpPr>
            <a:spLocks noGrp="1"/>
          </p:cNvSpPr>
          <p:nvPr>
            <p:ph type="sldNum" sz="quarter" idx="10"/>
          </p:nvPr>
        </p:nvSpPr>
        <p:spPr/>
        <p:txBody>
          <a:bodyPr/>
          <a:lstStyle/>
          <a:p>
            <a:fld id="{915E5F72-A700-2B41-902D-0ACD7FAE97AB}" type="slidenum">
              <a:rPr lang="en-US" smtClean="0"/>
              <a:t>42</a:t>
            </a:fld>
            <a:endParaRPr lang="en-US"/>
          </a:p>
        </p:txBody>
      </p:sp>
    </p:spTree>
    <p:extLst>
      <p:ext uri="{BB962C8B-B14F-4D97-AF65-F5344CB8AC3E}">
        <p14:creationId xmlns:p14="http://schemas.microsoft.com/office/powerpoint/2010/main" val="543827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Assumptions</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8" name="Text Placeholder 6">
            <a:extLst>
              <a:ext uri="{FF2B5EF4-FFF2-40B4-BE49-F238E27FC236}">
                <a16:creationId xmlns:a16="http://schemas.microsoft.com/office/drawing/2014/main" id="{113BD32C-64BB-C047-9FF3-429C721EC644}"/>
              </a:ext>
            </a:extLst>
          </p:cNvPr>
          <p:cNvSpPr>
            <a:spLocks noGrp="1"/>
          </p:cNvSpPr>
          <p:nvPr>
            <p:ph type="body" idx="1"/>
          </p:nvPr>
        </p:nvSpPr>
        <p:spPr>
          <a:xfrm>
            <a:off x="1381250" y="1616470"/>
            <a:ext cx="6809700" cy="3112200"/>
          </a:xfrm>
        </p:spPr>
        <p:txBody>
          <a:bodyPr/>
          <a:lstStyle/>
          <a:p>
            <a:pPr marL="344488" lvl="1" indent="-333375">
              <a:spcBef>
                <a:spcPts val="0"/>
              </a:spcBef>
              <a:buClr>
                <a:srgbClr val="A28448"/>
              </a:buClr>
              <a:buFont typeface="Quattrocento Sans"/>
              <a:buChar char="◉"/>
              <a:defRPr/>
            </a:pPr>
            <a:r>
              <a:rPr lang="en-US" altLang="en-US" sz="2400" b="1" dirty="0">
                <a:latin typeface="Arial" charset="0"/>
                <a:ea typeface="Arial" charset="0"/>
                <a:cs typeface="Arial" charset="0"/>
              </a:rPr>
              <a:t>Knowledge</a:t>
            </a:r>
            <a:r>
              <a:rPr lang="en-US" altLang="en-US" sz="2400" dirty="0">
                <a:latin typeface="Arial" charset="0"/>
                <a:ea typeface="Arial" charset="0"/>
                <a:cs typeface="Arial" charset="0"/>
              </a:rPr>
              <a:t>: I know (some information) X</a:t>
            </a:r>
          </a:p>
          <a:p>
            <a:pPr marL="344488" lvl="3" indent="-333375">
              <a:spcBef>
                <a:spcPts val="0"/>
              </a:spcBef>
              <a:buClr>
                <a:srgbClr val="A28448"/>
              </a:buClr>
              <a:buFont typeface="Quattrocento Sans"/>
              <a:buChar char="◉"/>
              <a:defRPr/>
            </a:pPr>
            <a:r>
              <a:rPr lang="en-US" altLang="en-US" sz="2400" b="1" dirty="0">
                <a:latin typeface="Arial" charset="0"/>
                <a:ea typeface="Arial" charset="0"/>
                <a:cs typeface="Arial" charset="0"/>
              </a:rPr>
              <a:t>Mutual knowledge</a:t>
            </a:r>
            <a:r>
              <a:rPr lang="en-US" altLang="en-US" sz="2400" dirty="0">
                <a:latin typeface="Arial" charset="0"/>
                <a:ea typeface="Arial" charset="0"/>
                <a:cs typeface="Arial" charset="0"/>
              </a:rPr>
              <a:t>: Each of us knows X</a:t>
            </a:r>
          </a:p>
          <a:p>
            <a:pPr marL="344488" lvl="3" indent="-333375">
              <a:spcBef>
                <a:spcPts val="0"/>
              </a:spcBef>
              <a:buClr>
                <a:srgbClr val="A28448"/>
              </a:buClr>
              <a:buFont typeface="Quattrocento Sans"/>
              <a:buChar char="◉"/>
              <a:defRPr/>
            </a:pPr>
            <a:r>
              <a:rPr lang="en-US" altLang="en-US" sz="2400" b="1" dirty="0">
                <a:latin typeface="Arial" charset="0"/>
                <a:ea typeface="Arial" charset="0"/>
                <a:cs typeface="Arial" charset="0"/>
              </a:rPr>
              <a:t>Common knowledge</a:t>
            </a:r>
            <a:r>
              <a:rPr lang="en-US" altLang="en-US" sz="2400" dirty="0">
                <a:latin typeface="Arial" charset="0"/>
                <a:ea typeface="Arial" charset="0"/>
                <a:cs typeface="Arial" charset="0"/>
              </a:rPr>
              <a:t>: Each of us knows that each of us knows </a:t>
            </a:r>
            <a:r>
              <a:rPr lang="mr-IN" altLang="en-US" sz="2400" dirty="0">
                <a:latin typeface="Arial" charset="0"/>
                <a:ea typeface="Arial" charset="0"/>
                <a:cs typeface="Arial" charset="0"/>
              </a:rPr>
              <a:t>…</a:t>
            </a:r>
            <a:r>
              <a:rPr lang="en-US" altLang="en-US" sz="2400" dirty="0">
                <a:latin typeface="Arial" charset="0"/>
                <a:ea typeface="Arial" charset="0"/>
                <a:cs typeface="Arial" charset="0"/>
              </a:rPr>
              <a:t> that each of us knows X</a:t>
            </a:r>
          </a:p>
          <a:p>
            <a:pPr marL="344488" lvl="8" indent="-333375">
              <a:spcBef>
                <a:spcPts val="0"/>
              </a:spcBef>
              <a:buClr>
                <a:srgbClr val="A28448"/>
              </a:buClr>
              <a:defRPr/>
            </a:pPr>
            <a:endParaRPr lang="en-US" altLang="en-US" sz="2400" dirty="0">
              <a:latin typeface="Arial" charset="0"/>
              <a:ea typeface="Arial" charset="0"/>
              <a:cs typeface="Arial" charset="0"/>
            </a:endParaRPr>
          </a:p>
          <a:p>
            <a:pPr marL="344488" lvl="7" indent="-333375">
              <a:spcBef>
                <a:spcPts val="0"/>
              </a:spcBef>
              <a:buClr>
                <a:srgbClr val="A28448"/>
              </a:buClr>
              <a:buFont typeface="Quattrocento Sans"/>
              <a:buChar char="◉"/>
              <a:defRPr/>
            </a:pPr>
            <a:r>
              <a:rPr lang="en-US" altLang="en-US" sz="2400" dirty="0">
                <a:latin typeface="Arial" charset="0"/>
                <a:ea typeface="Arial" charset="0"/>
                <a:cs typeface="Arial" charset="0"/>
              </a:rPr>
              <a:t>We </a:t>
            </a:r>
            <a:r>
              <a:rPr lang="en-US" sz="2400" dirty="0">
                <a:solidFill>
                  <a:schemeClr val="dk1"/>
                </a:solidFill>
                <a:highlight>
                  <a:srgbClr val="FFCD00"/>
                </a:highlight>
                <a:latin typeface="Arial" panose="020B0604020202020204" pitchFamily="34" charset="0"/>
                <a:cs typeface="Arial" panose="020B0604020202020204" pitchFamily="34" charset="0"/>
                <a:sym typeface="Lora"/>
              </a:rPr>
              <a:t>assume</a:t>
            </a:r>
            <a:r>
              <a:rPr lang="en-US" altLang="en-US" sz="2400" dirty="0">
                <a:latin typeface="Arial" charset="0"/>
                <a:ea typeface="Arial" charset="0"/>
                <a:cs typeface="Arial" charset="0"/>
              </a:rPr>
              <a:t> that </a:t>
            </a:r>
          </a:p>
          <a:p>
            <a:pPr marL="349250" lvl="7">
              <a:spcBef>
                <a:spcPts val="0"/>
              </a:spcBef>
              <a:buClr>
                <a:srgbClr val="A28448"/>
              </a:buClr>
              <a:defRPr/>
            </a:pPr>
            <a:r>
              <a:rPr lang="en-US" altLang="en-US" sz="2400" dirty="0">
                <a:latin typeface="Arial" charset="0"/>
                <a:ea typeface="Arial" charset="0"/>
                <a:cs typeface="Arial" charset="0"/>
              </a:rPr>
              <a:t>players, strategies, payoffs, rules, and each player’s rationality are </a:t>
            </a:r>
            <a:r>
              <a:rPr lang="en-US" sz="2400" dirty="0">
                <a:solidFill>
                  <a:schemeClr val="dk1"/>
                </a:solidFill>
                <a:highlight>
                  <a:srgbClr val="FFCD00"/>
                </a:highlight>
                <a:latin typeface="Arial" panose="020B0604020202020204" pitchFamily="34" charset="0"/>
                <a:cs typeface="Arial" panose="020B0604020202020204" pitchFamily="34" charset="0"/>
                <a:sym typeface="Lora"/>
              </a:rPr>
              <a:t>common knowledge</a:t>
            </a:r>
            <a:endParaRPr lang="en-US" altLang="en-US" sz="2400" dirty="0"/>
          </a:p>
        </p:txBody>
      </p:sp>
      <p:sp>
        <p:nvSpPr>
          <p:cNvPr id="2" name="Slide Number Placeholder 1">
            <a:extLst>
              <a:ext uri="{FF2B5EF4-FFF2-40B4-BE49-F238E27FC236}">
                <a16:creationId xmlns:a16="http://schemas.microsoft.com/office/drawing/2014/main" id="{AEADBF63-BE42-AA46-9312-6728CCE6EA5E}"/>
              </a:ext>
            </a:extLst>
          </p:cNvPr>
          <p:cNvSpPr>
            <a:spLocks noGrp="1"/>
          </p:cNvSpPr>
          <p:nvPr>
            <p:ph type="sldNum" sz="quarter" idx="10"/>
          </p:nvPr>
        </p:nvSpPr>
        <p:spPr/>
        <p:txBody>
          <a:bodyPr/>
          <a:lstStyle/>
          <a:p>
            <a:fld id="{915E5F72-A700-2B41-902D-0ACD7FAE97AB}" type="slidenum">
              <a:rPr lang="en-US" smtClean="0"/>
              <a:t>43</a:t>
            </a:fld>
            <a:endParaRPr lang="en-US"/>
          </a:p>
        </p:txBody>
      </p:sp>
    </p:spTree>
    <p:extLst>
      <p:ext uri="{BB962C8B-B14F-4D97-AF65-F5344CB8AC3E}">
        <p14:creationId xmlns:p14="http://schemas.microsoft.com/office/powerpoint/2010/main" val="1847420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ea typeface="ＭＳ Ｐゴシック" charset="-128"/>
              </a:rPr>
              <a:t>Do people really behave                           </a:t>
            </a:r>
          </a:p>
          <a:p>
            <a:pPr marL="0" indent="355600">
              <a:spcBef>
                <a:spcPts val="0"/>
              </a:spcBef>
              <a:buNone/>
            </a:pPr>
            <a:r>
              <a:rPr lang="en-US" altLang="en-US" dirty="0">
                <a:ea typeface="ＭＳ Ｐゴシック" charset="-128"/>
              </a:rPr>
              <a:t>as the theory predicts?</a:t>
            </a:r>
          </a:p>
          <a:p>
            <a:endParaRPr lang="en-US" altLang="en-US" dirty="0">
              <a:ea typeface="ＭＳ Ｐゴシック" charset="-128"/>
            </a:endParaRPr>
          </a:p>
          <a:p>
            <a:r>
              <a:rPr lang="en-US" altLang="en-US" dirty="0">
                <a:ea typeface="ＭＳ Ｐゴシック" charset="-128"/>
              </a:rPr>
              <a:t>If not, what good is the theory?</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Common Knowledge</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438" y="549275"/>
            <a:ext cx="13255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A6EDF99-E503-6249-AAF4-96B6DB961F2F}"/>
              </a:ext>
            </a:extLst>
          </p:cNvPr>
          <p:cNvSpPr>
            <a:spLocks noGrp="1"/>
          </p:cNvSpPr>
          <p:nvPr>
            <p:ph type="sldNum" sz="quarter" idx="10"/>
          </p:nvPr>
        </p:nvSpPr>
        <p:spPr/>
        <p:txBody>
          <a:bodyPr/>
          <a:lstStyle/>
          <a:p>
            <a:fld id="{915E5F72-A700-2B41-902D-0ACD7FAE97AB}" type="slidenum">
              <a:rPr lang="en-US" smtClean="0"/>
              <a:t>44</a:t>
            </a:fld>
            <a:endParaRPr lang="en-US"/>
          </a:p>
        </p:txBody>
      </p:sp>
    </p:spTree>
    <p:extLst>
      <p:ext uri="{BB962C8B-B14F-4D97-AF65-F5344CB8AC3E}">
        <p14:creationId xmlns:p14="http://schemas.microsoft.com/office/powerpoint/2010/main" val="1330202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ea typeface="ＭＳ Ｐゴシック" charset="-128"/>
              </a:rPr>
              <a:t>Behavioral game theory:</a:t>
            </a:r>
          </a:p>
          <a:p>
            <a:pPr>
              <a:buNone/>
            </a:pPr>
            <a:r>
              <a:rPr lang="en-US" altLang="en-US" dirty="0">
                <a:ea typeface="ＭＳ Ｐゴシック" charset="-128"/>
              </a:rPr>
              <a:t>	The rule of three</a:t>
            </a:r>
          </a:p>
          <a:p>
            <a:endParaRPr lang="en-US" altLang="en-US" dirty="0">
              <a:ea typeface="ＭＳ Ｐゴシック" charset="-128"/>
            </a:endParaRPr>
          </a:p>
          <a:p>
            <a:r>
              <a:rPr lang="en-US" altLang="en-US" dirty="0">
                <a:ea typeface="ＭＳ Ｐゴシック" charset="-128"/>
              </a:rPr>
              <a:t>Game theory:</a:t>
            </a:r>
          </a:p>
          <a:p>
            <a:pPr>
              <a:buNone/>
            </a:pPr>
            <a:r>
              <a:rPr lang="en-US" altLang="en-US" dirty="0">
                <a:ea typeface="ＭＳ Ｐゴシック" charset="-128"/>
              </a:rPr>
              <a:t>	The rule of infinity</a:t>
            </a:r>
          </a:p>
          <a:p>
            <a:endParaRPr lang="en-US" altLang="en-US" dirty="0">
              <a:ea typeface="ＭＳ Ｐゴシック" charset="-128"/>
            </a:endParaRPr>
          </a:p>
          <a:p>
            <a:r>
              <a:rPr lang="en-US" altLang="en-US" dirty="0">
                <a:ea typeface="ＭＳ Ｐゴシック" charset="-128"/>
              </a:rPr>
              <a:t>Example: the stock market</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Common Knowledge</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D6AF34E2-E5EF-1B44-B5F4-8DE11CF95251}"/>
              </a:ext>
            </a:extLst>
          </p:cNvPr>
          <p:cNvSpPr>
            <a:spLocks noGrp="1"/>
          </p:cNvSpPr>
          <p:nvPr>
            <p:ph type="sldNum" sz="quarter" idx="10"/>
          </p:nvPr>
        </p:nvSpPr>
        <p:spPr/>
        <p:txBody>
          <a:bodyPr/>
          <a:lstStyle/>
          <a:p>
            <a:fld id="{915E5F72-A700-2B41-902D-0ACD7FAE97AB}" type="slidenum">
              <a:rPr lang="en-US" smtClean="0"/>
              <a:t>45</a:t>
            </a:fld>
            <a:endParaRPr lang="en-US"/>
          </a:p>
        </p:txBody>
      </p:sp>
    </p:spTree>
    <p:extLst>
      <p:ext uri="{BB962C8B-B14F-4D97-AF65-F5344CB8AC3E}">
        <p14:creationId xmlns:p14="http://schemas.microsoft.com/office/powerpoint/2010/main" val="1244178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dirty="0"/>
              <a:t>I can calculate the motions </a:t>
            </a:r>
          </a:p>
          <a:p>
            <a:pPr fontAlgn="auto">
              <a:spcAft>
                <a:spcPts val="0"/>
              </a:spcAft>
              <a:buClr>
                <a:srgbClr val="FFCD00"/>
              </a:buClr>
              <a:buNone/>
              <a:defRPr/>
            </a:pPr>
            <a:r>
              <a:rPr lang="en-US" dirty="0"/>
              <a:t>of heavenly bodies, </a:t>
            </a:r>
          </a:p>
          <a:p>
            <a:pPr fontAlgn="auto">
              <a:spcAft>
                <a:spcPts val="0"/>
              </a:spcAft>
              <a:buClr>
                <a:srgbClr val="FFCD00"/>
              </a:buClr>
              <a:buNone/>
              <a:defRPr/>
            </a:pPr>
            <a:r>
              <a:rPr lang="en-US" dirty="0"/>
              <a:t>but not the madness of people</a:t>
            </a:r>
          </a:p>
          <a:p>
            <a:pPr fontAlgn="auto">
              <a:spcAft>
                <a:spcPts val="0"/>
              </a:spcAft>
              <a:buClr>
                <a:srgbClr val="FFCD00"/>
              </a:buClr>
              <a:buNone/>
              <a:defRPr/>
            </a:pPr>
            <a:r>
              <a:rPr lang="en-US" dirty="0"/>
              <a:t>			</a:t>
            </a:r>
          </a:p>
          <a:p>
            <a:pPr fontAlgn="auto">
              <a:spcAft>
                <a:spcPts val="0"/>
              </a:spcAft>
              <a:buClr>
                <a:srgbClr val="FFCD00"/>
              </a:buClr>
              <a:buNone/>
              <a:defRPr/>
            </a:pPr>
            <a:r>
              <a:rPr lang="mr-IN" dirty="0"/>
              <a:t>–</a:t>
            </a:r>
            <a:r>
              <a:rPr lang="en-US" dirty="0"/>
              <a:t> Sir Isaac Newton</a:t>
            </a:r>
          </a:p>
          <a:p>
            <a:pPr fontAlgn="auto">
              <a:spcAft>
                <a:spcPts val="0"/>
              </a:spcAft>
              <a:buClr>
                <a:srgbClr val="FFCD00"/>
              </a:buClr>
              <a:buNone/>
              <a:defRPr/>
            </a:pPr>
            <a:r>
              <a:rPr lang="en-US" dirty="0">
                <a:solidFill>
                  <a:schemeClr val="bg1">
                    <a:lumMod val="50000"/>
                  </a:schemeClr>
                </a:solidFill>
              </a:rPr>
              <a:t>upon losing £20,000 in the South Sea Bubble in 1720</a:t>
            </a:r>
            <a:endParaRPr lang="en"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a:t>Game Theory © Mike Shor 2024</a:t>
            </a:r>
          </a:p>
        </p:txBody>
      </p:sp>
      <p:sp>
        <p:nvSpPr>
          <p:cNvPr id="2" name="Slide Number Placeholder 1">
            <a:extLst>
              <a:ext uri="{FF2B5EF4-FFF2-40B4-BE49-F238E27FC236}">
                <a16:creationId xmlns:a16="http://schemas.microsoft.com/office/drawing/2014/main" id="{1079D8ED-D2D2-604B-8145-2CA2DB4FF2DC}"/>
              </a:ext>
            </a:extLst>
          </p:cNvPr>
          <p:cNvSpPr>
            <a:spLocks noGrp="1"/>
          </p:cNvSpPr>
          <p:nvPr>
            <p:ph type="sldNum" sz="quarter" idx="10"/>
          </p:nvPr>
        </p:nvSpPr>
        <p:spPr/>
        <p:txBody>
          <a:bodyPr/>
          <a:lstStyle/>
          <a:p>
            <a:fld id="{915E5F72-A700-2B41-902D-0ACD7FAE97AB}" type="slidenum">
              <a:rPr lang="en-US" smtClean="0"/>
              <a:t>46</a:t>
            </a:fld>
            <a:endParaRPr lang="en-US"/>
          </a:p>
        </p:txBody>
      </p:sp>
    </p:spTree>
    <p:extLst>
      <p:ext uri="{BB962C8B-B14F-4D97-AF65-F5344CB8AC3E}">
        <p14:creationId xmlns:p14="http://schemas.microsoft.com/office/powerpoint/2010/main" val="145912981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altLang="en-US" b="1" dirty="0">
                <a:sym typeface="Lora" charset="0"/>
              </a:rPr>
              <a:t>Common Knowledge</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 sz="2000" dirty="0">
                <a:sym typeface="Lora"/>
              </a:rPr>
              <a:t>	If </a:t>
            </a:r>
            <a:r>
              <a:rPr lang="en-US" sz="2000" dirty="0">
                <a:sym typeface="Lora"/>
              </a:rPr>
              <a:t>a crystal ball showed everyone the </a:t>
            </a:r>
            <a:r>
              <a:rPr lang="en" sz="2000" dirty="0">
                <a:sym typeface="Lora"/>
              </a:rPr>
              <a:t>exact date of the next stock market crash, </a:t>
            </a:r>
            <a:r>
              <a:rPr lang="en-US" sz="2000" dirty="0">
                <a:sym typeface="Lora"/>
              </a:rPr>
              <a:t>when would you sell?</a:t>
            </a:r>
            <a:endParaRPr lang="en" sz="2000" dirty="0">
              <a:sym typeface="Lora"/>
            </a:endParaRPr>
          </a:p>
          <a:p>
            <a:pPr fontAlgn="auto">
              <a:spcBef>
                <a:spcPts val="0"/>
              </a:spcBef>
              <a:spcAft>
                <a:spcPts val="0"/>
              </a:spcAft>
              <a:buClr>
                <a:schemeClr val="dk1"/>
              </a:buClr>
              <a:buSzPct val="55000"/>
              <a:buFont typeface="Arial"/>
              <a:buNone/>
              <a:defRPr/>
            </a:pPr>
            <a:endParaRPr lang="en" sz="2000" dirty="0">
              <a:sym typeface="Lora"/>
            </a:endParaRPr>
          </a:p>
        </p:txBody>
      </p:sp>
      <p:sp>
        <p:nvSpPr>
          <p:cNvPr id="4" name="Footer Placeholder 3"/>
          <p:cNvSpPr>
            <a:spLocks noGrp="1"/>
          </p:cNvSpPr>
          <p:nvPr>
            <p:ph type="ftr" sz="quarter" idx="11"/>
          </p:nvPr>
        </p:nvSpPr>
        <p:spPr/>
        <p:txBody>
          <a:bodyPr/>
          <a:lstStyle/>
          <a:p>
            <a:r>
              <a:rPr lang="en-US"/>
              <a:t>Game Theory © Mike Shor 2024</a:t>
            </a:r>
          </a:p>
        </p:txBody>
      </p:sp>
      <p:grpSp>
        <p:nvGrpSpPr>
          <p:cNvPr id="6" name="Shape 618"/>
          <p:cNvGrpSpPr/>
          <p:nvPr/>
        </p:nvGrpSpPr>
        <p:grpSpPr>
          <a:xfrm>
            <a:off x="1222451" y="2449939"/>
            <a:ext cx="369505" cy="268183"/>
            <a:chOff x="4604550" y="3714775"/>
            <a:chExt cx="439625" cy="319075"/>
          </a:xfrm>
        </p:grpSpPr>
        <p:sp>
          <p:nvSpPr>
            <p:cNvPr id="7"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8"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2" name="Slide Number Placeholder 1">
            <a:extLst>
              <a:ext uri="{FF2B5EF4-FFF2-40B4-BE49-F238E27FC236}">
                <a16:creationId xmlns:a16="http://schemas.microsoft.com/office/drawing/2014/main" id="{45C39AC6-B545-C24B-8B03-A80DD7272682}"/>
              </a:ext>
            </a:extLst>
          </p:cNvPr>
          <p:cNvSpPr>
            <a:spLocks noGrp="1"/>
          </p:cNvSpPr>
          <p:nvPr>
            <p:ph type="sldNum" sz="quarter" idx="10"/>
          </p:nvPr>
        </p:nvSpPr>
        <p:spPr/>
        <p:txBody>
          <a:bodyPr/>
          <a:lstStyle/>
          <a:p>
            <a:fld id="{915E5F72-A700-2B41-902D-0ACD7FAE97AB}" type="slidenum">
              <a:rPr lang="en-US" smtClean="0"/>
              <a:t>47</a:t>
            </a:fld>
            <a:endParaRPr lang="en-US"/>
          </a:p>
        </p:txBody>
      </p:sp>
    </p:spTree>
    <p:extLst>
      <p:ext uri="{BB962C8B-B14F-4D97-AF65-F5344CB8AC3E}">
        <p14:creationId xmlns:p14="http://schemas.microsoft.com/office/powerpoint/2010/main" val="173297041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t>A company wishes to “go public”</a:t>
            </a:r>
          </a:p>
          <a:p>
            <a:pPr lvl="1"/>
            <a:r>
              <a:rPr lang="en-US" altLang="en-US" dirty="0">
                <a:latin typeface="Arial" charset="0"/>
                <a:ea typeface="Arial" charset="0"/>
                <a:cs typeface="Arial" charset="0"/>
              </a:rPr>
              <a:t>	It offers to sell shares to the public</a:t>
            </a:r>
          </a:p>
          <a:p>
            <a:pPr lvl="1"/>
            <a:r>
              <a:rPr lang="en-US" altLang="en-US" dirty="0">
                <a:latin typeface="Arial" charset="0"/>
                <a:ea typeface="Arial" charset="0"/>
                <a:cs typeface="Arial" charset="0"/>
              </a:rPr>
              <a:t>	Typically, only 20% of shares are offered</a:t>
            </a:r>
          </a:p>
          <a:p>
            <a:pPr lvl="1"/>
            <a:r>
              <a:rPr lang="en-US" altLang="en-US" dirty="0">
                <a:latin typeface="Arial" charset="0"/>
                <a:ea typeface="Arial" charset="0"/>
                <a:cs typeface="Arial" charset="0"/>
              </a:rPr>
              <a:t>	The remainder are held by “insiders”</a:t>
            </a:r>
          </a:p>
          <a:p>
            <a:r>
              <a:rPr lang="en-US" altLang="en-US" dirty="0"/>
              <a:t>Lock-up</a:t>
            </a:r>
          </a:p>
          <a:p>
            <a:pPr lvl="1"/>
            <a:r>
              <a:rPr lang="en-US" altLang="en-US" dirty="0">
                <a:latin typeface="Arial" charset="0"/>
                <a:ea typeface="Arial" charset="0"/>
                <a:cs typeface="Arial" charset="0"/>
              </a:rPr>
              <a:t>	Precludes insiders from selling shares,                  </a:t>
            </a:r>
          </a:p>
          <a:p>
            <a:pPr lvl="1">
              <a:spcBef>
                <a:spcPts val="0"/>
              </a:spcBef>
            </a:pPr>
            <a:r>
              <a:rPr lang="en-US" altLang="en-US" dirty="0">
                <a:latin typeface="Arial" charset="0"/>
                <a:ea typeface="Arial" charset="0"/>
                <a:cs typeface="Arial" charset="0"/>
              </a:rPr>
              <a:t>	typically for six months</a:t>
            </a:r>
          </a:p>
          <a:p>
            <a:r>
              <a:rPr lang="en-US" altLang="en-US" dirty="0"/>
              <a:t>What happens when the lock-up expires?</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IPO Lock-up</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grpSp>
        <p:nvGrpSpPr>
          <p:cNvPr id="8" name="Shape 618"/>
          <p:cNvGrpSpPr/>
          <p:nvPr/>
        </p:nvGrpSpPr>
        <p:grpSpPr>
          <a:xfrm>
            <a:off x="893842" y="1043997"/>
            <a:ext cx="234836" cy="170442"/>
            <a:chOff x="4604550" y="3714775"/>
            <a:chExt cx="439625" cy="319075"/>
          </a:xfrm>
        </p:grpSpPr>
        <p:sp>
          <p:nvSpPr>
            <p:cNvPr id="9"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2" name="Slide Number Placeholder 1">
            <a:extLst>
              <a:ext uri="{FF2B5EF4-FFF2-40B4-BE49-F238E27FC236}">
                <a16:creationId xmlns:a16="http://schemas.microsoft.com/office/drawing/2014/main" id="{8B9A7246-F88A-9345-AE45-57E0202BC6BC}"/>
              </a:ext>
            </a:extLst>
          </p:cNvPr>
          <p:cNvSpPr>
            <a:spLocks noGrp="1"/>
          </p:cNvSpPr>
          <p:nvPr>
            <p:ph type="sldNum" sz="quarter" idx="10"/>
          </p:nvPr>
        </p:nvSpPr>
        <p:spPr/>
        <p:txBody>
          <a:bodyPr/>
          <a:lstStyle/>
          <a:p>
            <a:fld id="{915E5F72-A700-2B41-902D-0ACD7FAE97AB}" type="slidenum">
              <a:rPr lang="en-US" smtClean="0"/>
              <a:t>48</a:t>
            </a:fld>
            <a:endParaRPr lang="en-US"/>
          </a:p>
        </p:txBody>
      </p:sp>
    </p:spTree>
    <p:extLst>
      <p:ext uri="{BB962C8B-B14F-4D97-AF65-F5344CB8AC3E}">
        <p14:creationId xmlns:p14="http://schemas.microsoft.com/office/powerpoint/2010/main" val="324107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altLang="ja-JP" dirty="0">
                <a:ea typeface="ＭＳ Ｐゴシック" charset="-128"/>
              </a:rPr>
              <a:t>Increased supply after the lock-up expiration will drive price down. It is simply economics of supply and demand. </a:t>
            </a:r>
            <a:endParaRPr lang="en-US" dirty="0"/>
          </a:p>
          <a:p>
            <a:pPr fontAlgn="auto">
              <a:spcAft>
                <a:spcPts val="0"/>
              </a:spcAft>
              <a:buClr>
                <a:srgbClr val="FFCD00"/>
              </a:buClr>
              <a:buNone/>
              <a:defRPr/>
            </a:pPr>
            <a:r>
              <a:rPr lang="en-US" dirty="0"/>
              <a:t>			</a:t>
            </a:r>
          </a:p>
          <a:p>
            <a:pPr fontAlgn="auto">
              <a:spcAft>
                <a:spcPts val="0"/>
              </a:spcAft>
              <a:buClr>
                <a:srgbClr val="FFCD00"/>
              </a:buClr>
              <a:buNone/>
              <a:defRPr/>
            </a:pPr>
            <a:r>
              <a:rPr lang="mr-IN" dirty="0"/>
              <a:t>–</a:t>
            </a:r>
            <a:r>
              <a:rPr lang="en-US" dirty="0"/>
              <a:t> </a:t>
            </a:r>
            <a:r>
              <a:rPr lang="en-US" altLang="en-US" dirty="0">
                <a:ea typeface="ＭＳ Ｐゴシック" charset="-128"/>
              </a:rPr>
              <a:t>Wall Street Journal reporter</a:t>
            </a:r>
            <a:endParaRPr lang="en-US" dirty="0"/>
          </a:p>
          <a:p>
            <a:pPr fontAlgn="auto">
              <a:spcAft>
                <a:spcPts val="0"/>
              </a:spcAft>
              <a:buClr>
                <a:srgbClr val="FFCD00"/>
              </a:buClr>
              <a:buNone/>
              <a:defRPr/>
            </a:pPr>
            <a:endParaRPr lang="en-US"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a:t>Game Theory © Mike Shor 2024</a:t>
            </a:r>
          </a:p>
        </p:txBody>
      </p:sp>
      <p:sp>
        <p:nvSpPr>
          <p:cNvPr id="2" name="Slide Number Placeholder 1">
            <a:extLst>
              <a:ext uri="{FF2B5EF4-FFF2-40B4-BE49-F238E27FC236}">
                <a16:creationId xmlns:a16="http://schemas.microsoft.com/office/drawing/2014/main" id="{DB9ECEBF-B05A-C340-A675-C393E9A108DF}"/>
              </a:ext>
            </a:extLst>
          </p:cNvPr>
          <p:cNvSpPr>
            <a:spLocks noGrp="1"/>
          </p:cNvSpPr>
          <p:nvPr>
            <p:ph type="sldNum" sz="quarter" idx="10"/>
          </p:nvPr>
        </p:nvSpPr>
        <p:spPr/>
        <p:txBody>
          <a:bodyPr/>
          <a:lstStyle/>
          <a:p>
            <a:fld id="{915E5F72-A700-2B41-902D-0ACD7FAE97AB}" type="slidenum">
              <a:rPr lang="en-US" smtClean="0"/>
              <a:t>49</a:t>
            </a:fld>
            <a:endParaRPr lang="en-US"/>
          </a:p>
        </p:txBody>
      </p:sp>
    </p:spTree>
    <p:extLst>
      <p:ext uri="{BB962C8B-B14F-4D97-AF65-F5344CB8AC3E}">
        <p14:creationId xmlns:p14="http://schemas.microsoft.com/office/powerpoint/2010/main" val="17041982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spcBef>
                <a:spcPts val="300"/>
              </a:spcBef>
            </a:pPr>
            <a:r>
              <a:rPr lang="en-US" sz="2000" dirty="0"/>
              <a:t>Collusion (OPEC)		free-riding</a:t>
            </a:r>
          </a:p>
          <a:p>
            <a:pPr>
              <a:spcBef>
                <a:spcPts val="300"/>
              </a:spcBef>
            </a:pPr>
            <a:r>
              <a:rPr lang="en-US" sz="2000" dirty="0"/>
              <a:t>Standards setting		coordination</a:t>
            </a:r>
          </a:p>
          <a:p>
            <a:pPr>
              <a:spcBef>
                <a:spcPts val="300"/>
              </a:spcBef>
            </a:pPr>
            <a:r>
              <a:rPr lang="en-US" sz="2000" dirty="0"/>
              <a:t>Market entry			commitment</a:t>
            </a:r>
          </a:p>
          <a:p>
            <a:pPr>
              <a:spcBef>
                <a:spcPts val="300"/>
              </a:spcBef>
            </a:pPr>
            <a:r>
              <a:rPr lang="en-US" sz="2000" dirty="0"/>
              <a:t>Business tax breaks		prisoner’s dilemma</a:t>
            </a:r>
          </a:p>
          <a:p>
            <a:pPr>
              <a:spcBef>
                <a:spcPts val="2100"/>
              </a:spcBef>
            </a:pPr>
            <a:r>
              <a:rPr lang="en-US" sz="2000" dirty="0"/>
              <a:t>Tax compliance		strategic randomization</a:t>
            </a:r>
          </a:p>
          <a:p>
            <a:pPr>
              <a:spcBef>
                <a:spcPts val="300"/>
              </a:spcBef>
            </a:pPr>
            <a:r>
              <a:rPr lang="en-US" sz="2000" dirty="0"/>
              <a:t>Product announcement	bluffing</a:t>
            </a:r>
          </a:p>
          <a:p>
            <a:pPr>
              <a:spcBef>
                <a:spcPts val="300"/>
              </a:spcBef>
            </a:pPr>
            <a:r>
              <a:rPr lang="en-US" sz="2000" dirty="0"/>
              <a:t>Renewable resources	congestion</a:t>
            </a:r>
          </a:p>
          <a:p>
            <a:pPr>
              <a:spcBef>
                <a:spcPts val="300"/>
              </a:spcBef>
            </a:pPr>
            <a:r>
              <a:rPr lang="en-US" sz="2000" dirty="0"/>
              <a:t>Used goods markets		information manipulation</a:t>
            </a:r>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Games Economists Play</a:t>
            </a:r>
          </a:p>
        </p:txBody>
      </p:sp>
      <p:sp>
        <p:nvSpPr>
          <p:cNvPr id="5" name="Footer Placeholder 4"/>
          <p:cNvSpPr>
            <a:spLocks noGrp="1"/>
          </p:cNvSpPr>
          <p:nvPr>
            <p:ph type="ftr" sz="quarter" idx="11"/>
          </p:nvPr>
        </p:nvSpPr>
        <p:spPr/>
        <p:txBody>
          <a:bodyPr/>
          <a:lstStyle/>
          <a:p>
            <a:r>
              <a:rPr lang="en-US"/>
              <a:t>Game Theory © Mike Shor 2024</a:t>
            </a:r>
          </a:p>
        </p:txBody>
      </p:sp>
      <p:sp>
        <p:nvSpPr>
          <p:cNvPr id="6" name="Slide Number Placeholder 5">
            <a:extLst>
              <a:ext uri="{FF2B5EF4-FFF2-40B4-BE49-F238E27FC236}">
                <a16:creationId xmlns:a16="http://schemas.microsoft.com/office/drawing/2014/main" id="{602DE360-9312-9A41-B806-E6B341849E26}"/>
              </a:ext>
            </a:extLst>
          </p:cNvPr>
          <p:cNvSpPr>
            <a:spLocks noGrp="1"/>
          </p:cNvSpPr>
          <p:nvPr>
            <p:ph type="sldNum" sz="quarter" idx="10"/>
          </p:nvPr>
        </p:nvSpPr>
        <p:spPr/>
        <p:txBody>
          <a:bodyPr/>
          <a:lstStyle/>
          <a:p>
            <a:fld id="{915E5F72-A700-2B41-902D-0ACD7FAE97AB}" type="slidenum">
              <a:rPr lang="en-US" smtClean="0"/>
              <a:t>5</a:t>
            </a:fld>
            <a:endParaRPr lang="en-US"/>
          </a:p>
        </p:txBody>
      </p:sp>
    </p:spTree>
    <p:extLst>
      <p:ext uri="{BB962C8B-B14F-4D97-AF65-F5344CB8AC3E}">
        <p14:creationId xmlns:p14="http://schemas.microsoft.com/office/powerpoint/2010/main" val="594033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Stock Returns around IPO Lock-up Expiration</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grpSp>
        <p:nvGrpSpPr>
          <p:cNvPr id="8" name="Shape 618"/>
          <p:cNvGrpSpPr/>
          <p:nvPr/>
        </p:nvGrpSpPr>
        <p:grpSpPr>
          <a:xfrm>
            <a:off x="893842" y="1043997"/>
            <a:ext cx="234836" cy="170442"/>
            <a:chOff x="4604550" y="3714775"/>
            <a:chExt cx="439625" cy="319075"/>
          </a:xfrm>
        </p:grpSpPr>
        <p:sp>
          <p:nvSpPr>
            <p:cNvPr id="9"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grpSp>
        <p:nvGrpSpPr>
          <p:cNvPr id="11" name="Group 24"/>
          <p:cNvGrpSpPr>
            <a:grpSpLocks/>
          </p:cNvGrpSpPr>
          <p:nvPr/>
        </p:nvGrpSpPr>
        <p:grpSpPr bwMode="auto">
          <a:xfrm>
            <a:off x="1381124" y="1438285"/>
            <a:ext cx="7134225" cy="3586162"/>
            <a:chOff x="313" y="1183"/>
            <a:chExt cx="4794" cy="3012"/>
          </a:xfrm>
        </p:grpSpPr>
        <p:grpSp>
          <p:nvGrpSpPr>
            <p:cNvPr id="12" name="Group 25"/>
            <p:cNvGrpSpPr>
              <a:grpSpLocks/>
            </p:cNvGrpSpPr>
            <p:nvPr/>
          </p:nvGrpSpPr>
          <p:grpSpPr bwMode="auto">
            <a:xfrm>
              <a:off x="313" y="1183"/>
              <a:ext cx="4794" cy="3012"/>
              <a:chOff x="313" y="1183"/>
              <a:chExt cx="4794" cy="3012"/>
            </a:xfrm>
          </p:grpSpPr>
          <p:pic>
            <p:nvPicPr>
              <p:cNvPr id="14" name="Picture 26"/>
              <p:cNvPicPr>
                <a:picLocks noChangeAspect="1" noChangeArrowheads="1"/>
              </p:cNvPicPr>
              <p:nvPr/>
            </p:nvPicPr>
            <p:blipFill>
              <a:blip r:embed="rId2">
                <a:extLst>
                  <a:ext uri="{28A0092B-C50C-407E-A947-70E740481C1C}">
                    <a14:useLocalDpi xmlns:a14="http://schemas.microsoft.com/office/drawing/2010/main" val="0"/>
                  </a:ext>
                </a:extLst>
              </a:blip>
              <a:srcRect l="11452" t="9213" r="2682" b="13837"/>
              <a:stretch>
                <a:fillRect/>
              </a:stretch>
            </p:blipFill>
            <p:spPr bwMode="auto">
              <a:xfrm>
                <a:off x="1242" y="1220"/>
                <a:ext cx="3865" cy="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7"/>
              <p:cNvGrpSpPr>
                <a:grpSpLocks/>
              </p:cNvGrpSpPr>
              <p:nvPr/>
            </p:nvGrpSpPr>
            <p:grpSpPr bwMode="auto">
              <a:xfrm>
                <a:off x="1727" y="1312"/>
                <a:ext cx="3086" cy="2372"/>
                <a:chOff x="1727" y="1312"/>
                <a:chExt cx="3086" cy="2372"/>
              </a:xfrm>
            </p:grpSpPr>
            <p:sp>
              <p:nvSpPr>
                <p:cNvPr id="37" name="Line 28"/>
                <p:cNvSpPr>
                  <a:spLocks noChangeShapeType="1"/>
                </p:cNvSpPr>
                <p:nvPr/>
              </p:nvSpPr>
              <p:spPr bwMode="auto">
                <a:xfrm flipV="1">
                  <a:off x="3263" y="1312"/>
                  <a:ext cx="0" cy="2372"/>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38" name="Line 29"/>
                <p:cNvSpPr>
                  <a:spLocks noChangeShapeType="1"/>
                </p:cNvSpPr>
                <p:nvPr/>
              </p:nvSpPr>
              <p:spPr bwMode="auto">
                <a:xfrm flipV="1">
                  <a:off x="2876"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39" name="Line 30"/>
                <p:cNvSpPr>
                  <a:spLocks noChangeShapeType="1"/>
                </p:cNvSpPr>
                <p:nvPr/>
              </p:nvSpPr>
              <p:spPr bwMode="auto">
                <a:xfrm flipV="1">
                  <a:off x="4038"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0" name="Line 31"/>
                <p:cNvSpPr>
                  <a:spLocks noChangeShapeType="1"/>
                </p:cNvSpPr>
                <p:nvPr/>
              </p:nvSpPr>
              <p:spPr bwMode="auto">
                <a:xfrm flipV="1">
                  <a:off x="3650"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1" name="Line 32"/>
                <p:cNvSpPr>
                  <a:spLocks noChangeShapeType="1"/>
                </p:cNvSpPr>
                <p:nvPr/>
              </p:nvSpPr>
              <p:spPr bwMode="auto">
                <a:xfrm flipV="1">
                  <a:off x="4813"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2" name="Line 33"/>
                <p:cNvSpPr>
                  <a:spLocks noChangeShapeType="1"/>
                </p:cNvSpPr>
                <p:nvPr/>
              </p:nvSpPr>
              <p:spPr bwMode="auto">
                <a:xfrm flipV="1">
                  <a:off x="4425"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3" name="Line 34"/>
                <p:cNvSpPr>
                  <a:spLocks noChangeShapeType="1"/>
                </p:cNvSpPr>
                <p:nvPr/>
              </p:nvSpPr>
              <p:spPr bwMode="auto">
                <a:xfrm flipV="1">
                  <a:off x="1727"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4" name="Line 35"/>
                <p:cNvSpPr>
                  <a:spLocks noChangeShapeType="1"/>
                </p:cNvSpPr>
                <p:nvPr/>
              </p:nvSpPr>
              <p:spPr bwMode="auto">
                <a:xfrm flipV="1">
                  <a:off x="2488"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5" name="Line 36"/>
                <p:cNvSpPr>
                  <a:spLocks noChangeShapeType="1"/>
                </p:cNvSpPr>
                <p:nvPr/>
              </p:nvSpPr>
              <p:spPr bwMode="auto">
                <a:xfrm flipV="1">
                  <a:off x="2114"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grpSp>
          <p:sp>
            <p:nvSpPr>
              <p:cNvPr id="16" name="Text Box 37"/>
              <p:cNvSpPr txBox="1">
                <a:spLocks noChangeArrowheads="1"/>
              </p:cNvSpPr>
              <p:nvPr/>
            </p:nvSpPr>
            <p:spPr bwMode="auto">
              <a:xfrm>
                <a:off x="2392" y="3885"/>
                <a:ext cx="174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Tx/>
                  <a:buSzTx/>
                  <a:buFontTx/>
                  <a:buNone/>
                </a:pPr>
                <a:r>
                  <a:rPr lang="en-US" altLang="en-US" sz="1800"/>
                  <a:t>Lock-up Expiration</a:t>
                </a:r>
              </a:p>
            </p:txBody>
          </p:sp>
          <p:sp>
            <p:nvSpPr>
              <p:cNvPr id="17" name="Text Box 38"/>
              <p:cNvSpPr txBox="1">
                <a:spLocks noChangeArrowheads="1"/>
              </p:cNvSpPr>
              <p:nvPr/>
            </p:nvSpPr>
            <p:spPr bwMode="auto">
              <a:xfrm rot="16200000">
                <a:off x="-769" y="2290"/>
                <a:ext cx="263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0"/>
                  </a:spcBef>
                  <a:buClrTx/>
                  <a:buSzTx/>
                  <a:buFontTx/>
                  <a:buNone/>
                </a:pPr>
                <a:r>
                  <a:rPr lang="en-US" altLang="en-US" sz="1200"/>
                  <a:t>(Cumulative Abnormal)</a:t>
                </a:r>
                <a:endParaRPr lang="en-US" altLang="en-US" sz="1800"/>
              </a:p>
              <a:p>
                <a:pPr algn="ctr" eaLnBrk="1" hangingPunct="1">
                  <a:spcBef>
                    <a:spcPct val="0"/>
                  </a:spcBef>
                  <a:buClrTx/>
                  <a:buSzTx/>
                  <a:buFontTx/>
                  <a:buNone/>
                </a:pPr>
                <a:r>
                  <a:rPr lang="en-US" altLang="en-US" sz="1800"/>
                  <a:t>Return</a:t>
                </a:r>
              </a:p>
            </p:txBody>
          </p:sp>
          <p:sp>
            <p:nvSpPr>
              <p:cNvPr id="18" name="Text Box 39"/>
              <p:cNvSpPr txBox="1">
                <a:spLocks noChangeArrowheads="1"/>
              </p:cNvSpPr>
              <p:nvPr/>
            </p:nvSpPr>
            <p:spPr bwMode="auto">
              <a:xfrm>
                <a:off x="1017"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-20</a:t>
                </a:r>
              </a:p>
            </p:txBody>
          </p:sp>
          <p:sp>
            <p:nvSpPr>
              <p:cNvPr id="19" name="Text Box 40"/>
              <p:cNvSpPr txBox="1">
                <a:spLocks noChangeArrowheads="1"/>
              </p:cNvSpPr>
              <p:nvPr/>
            </p:nvSpPr>
            <p:spPr bwMode="auto">
              <a:xfrm>
                <a:off x="1473"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-16</a:t>
                </a:r>
              </a:p>
            </p:txBody>
          </p:sp>
          <p:sp>
            <p:nvSpPr>
              <p:cNvPr id="20" name="Text Box 41"/>
              <p:cNvSpPr txBox="1">
                <a:spLocks noChangeArrowheads="1"/>
              </p:cNvSpPr>
              <p:nvPr/>
            </p:nvSpPr>
            <p:spPr bwMode="auto">
              <a:xfrm>
                <a:off x="1859"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-12</a:t>
                </a:r>
              </a:p>
            </p:txBody>
          </p:sp>
          <p:sp>
            <p:nvSpPr>
              <p:cNvPr id="21" name="Text Box 42"/>
              <p:cNvSpPr txBox="1">
                <a:spLocks noChangeArrowheads="1"/>
              </p:cNvSpPr>
              <p:nvPr/>
            </p:nvSpPr>
            <p:spPr bwMode="auto">
              <a:xfrm>
                <a:off x="2235"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-8</a:t>
                </a:r>
              </a:p>
            </p:txBody>
          </p:sp>
          <p:sp>
            <p:nvSpPr>
              <p:cNvPr id="22" name="Text Box 43"/>
              <p:cNvSpPr txBox="1">
                <a:spLocks noChangeArrowheads="1"/>
              </p:cNvSpPr>
              <p:nvPr/>
            </p:nvSpPr>
            <p:spPr bwMode="auto">
              <a:xfrm>
                <a:off x="2621"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-4</a:t>
                </a:r>
              </a:p>
            </p:txBody>
          </p:sp>
          <p:sp>
            <p:nvSpPr>
              <p:cNvPr id="23" name="Text Box 44"/>
              <p:cNvSpPr txBox="1">
                <a:spLocks noChangeArrowheads="1"/>
              </p:cNvSpPr>
              <p:nvPr/>
            </p:nvSpPr>
            <p:spPr bwMode="auto">
              <a:xfrm>
                <a:off x="3007"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b="1">
                    <a:latin typeface="Times New Roman" charset="0"/>
                  </a:rPr>
                  <a:t>0</a:t>
                </a:r>
              </a:p>
            </p:txBody>
          </p:sp>
          <p:sp>
            <p:nvSpPr>
              <p:cNvPr id="24" name="Text Box 45"/>
              <p:cNvSpPr txBox="1">
                <a:spLocks noChangeArrowheads="1"/>
              </p:cNvSpPr>
              <p:nvPr/>
            </p:nvSpPr>
            <p:spPr bwMode="auto">
              <a:xfrm>
                <a:off x="3393"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4</a:t>
                </a:r>
              </a:p>
            </p:txBody>
          </p:sp>
          <p:sp>
            <p:nvSpPr>
              <p:cNvPr id="25" name="Text Box 46"/>
              <p:cNvSpPr txBox="1">
                <a:spLocks noChangeArrowheads="1"/>
              </p:cNvSpPr>
              <p:nvPr/>
            </p:nvSpPr>
            <p:spPr bwMode="auto">
              <a:xfrm>
                <a:off x="3789"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8</a:t>
                </a:r>
              </a:p>
            </p:txBody>
          </p:sp>
          <p:sp>
            <p:nvSpPr>
              <p:cNvPr id="26" name="Text Box 47"/>
              <p:cNvSpPr txBox="1">
                <a:spLocks noChangeArrowheads="1"/>
              </p:cNvSpPr>
              <p:nvPr/>
            </p:nvSpPr>
            <p:spPr bwMode="auto">
              <a:xfrm>
                <a:off x="4165"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12</a:t>
                </a:r>
              </a:p>
            </p:txBody>
          </p:sp>
          <p:sp>
            <p:nvSpPr>
              <p:cNvPr id="27" name="Text Box 48"/>
              <p:cNvSpPr txBox="1">
                <a:spLocks noChangeArrowheads="1"/>
              </p:cNvSpPr>
              <p:nvPr/>
            </p:nvSpPr>
            <p:spPr bwMode="auto">
              <a:xfrm>
                <a:off x="4561"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16</a:t>
                </a:r>
              </a:p>
            </p:txBody>
          </p:sp>
          <p:grpSp>
            <p:nvGrpSpPr>
              <p:cNvPr id="28" name="Group 49"/>
              <p:cNvGrpSpPr>
                <a:grpSpLocks/>
              </p:cNvGrpSpPr>
              <p:nvPr/>
            </p:nvGrpSpPr>
            <p:grpSpPr bwMode="auto">
              <a:xfrm>
                <a:off x="528" y="1183"/>
                <a:ext cx="740" cy="2634"/>
                <a:chOff x="528" y="1183"/>
                <a:chExt cx="740" cy="2634"/>
              </a:xfrm>
            </p:grpSpPr>
            <p:sp>
              <p:nvSpPr>
                <p:cNvPr id="29" name="Text Box 50"/>
                <p:cNvSpPr txBox="1">
                  <a:spLocks noChangeArrowheads="1"/>
                </p:cNvSpPr>
                <p:nvPr/>
              </p:nvSpPr>
              <p:spPr bwMode="auto">
                <a:xfrm>
                  <a:off x="570" y="1183"/>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0.005</a:t>
                  </a:r>
                </a:p>
              </p:txBody>
            </p:sp>
            <p:sp>
              <p:nvSpPr>
                <p:cNvPr id="30" name="Text Box 51"/>
                <p:cNvSpPr txBox="1">
                  <a:spLocks noChangeArrowheads="1"/>
                </p:cNvSpPr>
                <p:nvPr/>
              </p:nvSpPr>
              <p:spPr bwMode="auto">
                <a:xfrm>
                  <a:off x="564" y="1519"/>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b="1">
                      <a:latin typeface="Times New Roman" charset="0"/>
                    </a:rPr>
                    <a:t>0</a:t>
                  </a:r>
                </a:p>
              </p:txBody>
            </p:sp>
            <p:sp>
              <p:nvSpPr>
                <p:cNvPr id="31" name="Text Box 52"/>
                <p:cNvSpPr txBox="1">
                  <a:spLocks noChangeArrowheads="1"/>
                </p:cNvSpPr>
                <p:nvPr/>
              </p:nvSpPr>
              <p:spPr bwMode="auto">
                <a:xfrm>
                  <a:off x="558" y="1855"/>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-0.005</a:t>
                  </a:r>
                </a:p>
              </p:txBody>
            </p:sp>
            <p:sp>
              <p:nvSpPr>
                <p:cNvPr id="32" name="Text Box 53"/>
                <p:cNvSpPr txBox="1">
                  <a:spLocks noChangeArrowheads="1"/>
                </p:cNvSpPr>
                <p:nvPr/>
              </p:nvSpPr>
              <p:spPr bwMode="auto">
                <a:xfrm>
                  <a:off x="552" y="2201"/>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-0.010</a:t>
                  </a:r>
                </a:p>
              </p:txBody>
            </p:sp>
            <p:sp>
              <p:nvSpPr>
                <p:cNvPr id="33" name="Text Box 54"/>
                <p:cNvSpPr txBox="1">
                  <a:spLocks noChangeArrowheads="1"/>
                </p:cNvSpPr>
                <p:nvPr/>
              </p:nvSpPr>
              <p:spPr bwMode="auto">
                <a:xfrm>
                  <a:off x="546" y="2547"/>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-0.015</a:t>
                  </a:r>
                </a:p>
              </p:txBody>
            </p:sp>
            <p:sp>
              <p:nvSpPr>
                <p:cNvPr id="34" name="Text Box 55"/>
                <p:cNvSpPr txBox="1">
                  <a:spLocks noChangeArrowheads="1"/>
                </p:cNvSpPr>
                <p:nvPr/>
              </p:nvSpPr>
              <p:spPr bwMode="auto">
                <a:xfrm>
                  <a:off x="540" y="2893"/>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-0.020</a:t>
                  </a:r>
                </a:p>
              </p:txBody>
            </p:sp>
            <p:sp>
              <p:nvSpPr>
                <p:cNvPr id="35" name="Text Box 56"/>
                <p:cNvSpPr txBox="1">
                  <a:spLocks noChangeArrowheads="1"/>
                </p:cNvSpPr>
                <p:nvPr/>
              </p:nvSpPr>
              <p:spPr bwMode="auto">
                <a:xfrm>
                  <a:off x="534" y="3229"/>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-0.025</a:t>
                  </a:r>
                </a:p>
              </p:txBody>
            </p:sp>
            <p:sp>
              <p:nvSpPr>
                <p:cNvPr id="36" name="Text Box 57"/>
                <p:cNvSpPr txBox="1">
                  <a:spLocks noChangeArrowheads="1"/>
                </p:cNvSpPr>
                <p:nvPr/>
              </p:nvSpPr>
              <p:spPr bwMode="auto">
                <a:xfrm>
                  <a:off x="528" y="3565"/>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-0.030</a:t>
                  </a:r>
                </a:p>
              </p:txBody>
            </p:sp>
          </p:grpSp>
        </p:grpSp>
        <p:sp>
          <p:nvSpPr>
            <p:cNvPr id="13" name="Line 58"/>
            <p:cNvSpPr>
              <a:spLocks noChangeShapeType="1"/>
            </p:cNvSpPr>
            <p:nvPr/>
          </p:nvSpPr>
          <p:spPr bwMode="auto">
            <a:xfrm>
              <a:off x="1249" y="1640"/>
              <a:ext cx="380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50"/>
            </a:p>
          </p:txBody>
        </p:sp>
      </p:grpSp>
      <p:sp>
        <p:nvSpPr>
          <p:cNvPr id="2" name="Slide Number Placeholder 1">
            <a:extLst>
              <a:ext uri="{FF2B5EF4-FFF2-40B4-BE49-F238E27FC236}">
                <a16:creationId xmlns:a16="http://schemas.microsoft.com/office/drawing/2014/main" id="{5BD77A02-F1B0-FF47-936A-E24CD5B30B26}"/>
              </a:ext>
            </a:extLst>
          </p:cNvPr>
          <p:cNvSpPr>
            <a:spLocks noGrp="1"/>
          </p:cNvSpPr>
          <p:nvPr>
            <p:ph type="sldNum" sz="quarter" idx="10"/>
          </p:nvPr>
        </p:nvSpPr>
        <p:spPr/>
        <p:txBody>
          <a:bodyPr/>
          <a:lstStyle/>
          <a:p>
            <a:fld id="{915E5F72-A700-2B41-902D-0ACD7FAE97AB}" type="slidenum">
              <a:rPr lang="en-US" smtClean="0"/>
              <a:t>50</a:t>
            </a:fld>
            <a:endParaRPr lang="en-US"/>
          </a:p>
        </p:txBody>
      </p:sp>
    </p:spTree>
    <p:extLst>
      <p:ext uri="{BB962C8B-B14F-4D97-AF65-F5344CB8AC3E}">
        <p14:creationId xmlns:p14="http://schemas.microsoft.com/office/powerpoint/2010/main" val="192911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ea typeface="ＭＳ Ｐゴシック" charset="-128"/>
              </a:rPr>
              <a:t>Every strategic interaction is a </a:t>
            </a:r>
            <a:r>
              <a:rPr lang="en-US" altLang="ja-JP" dirty="0">
                <a:ea typeface="ＭＳ Ｐゴシック" charset="-128"/>
              </a:rPr>
              <a:t>game</a:t>
            </a:r>
          </a:p>
          <a:p>
            <a:r>
              <a:rPr lang="en-US" altLang="en-US" dirty="0">
                <a:ea typeface="ＭＳ Ｐゴシック" charset="-128"/>
              </a:rPr>
              <a:t>The rules are likely to be flexible</a:t>
            </a:r>
          </a:p>
          <a:p>
            <a:r>
              <a:rPr lang="en-US" altLang="en-US" dirty="0">
                <a:ea typeface="ＭＳ Ｐゴシック" charset="-128"/>
              </a:rPr>
              <a:t>Think one step ahead</a:t>
            </a:r>
          </a:p>
          <a:p>
            <a:r>
              <a:rPr lang="en-US" altLang="en-US" dirty="0">
                <a:ea typeface="ＭＳ Ｐゴシック" charset="-128"/>
              </a:rPr>
              <a:t>The rule of three steps</a:t>
            </a:r>
          </a:p>
          <a:p>
            <a:endParaRPr lang="en-US" altLang="en-US" dirty="0">
              <a:ea typeface="ＭＳ Ｐゴシック" charset="-128"/>
            </a:endParaRPr>
          </a:p>
          <a:p>
            <a:r>
              <a:rPr lang="en-US" altLang="en-US" dirty="0">
                <a:ea typeface="ＭＳ Ｐゴシック" charset="-128"/>
              </a:rPr>
              <a:t>Next:</a:t>
            </a:r>
          </a:p>
          <a:p>
            <a:pPr marL="0" indent="0">
              <a:buNone/>
              <a:tabLst>
                <a:tab pos="341313" algn="l"/>
              </a:tabLst>
            </a:pPr>
            <a:r>
              <a:rPr lang="en-US" altLang="en-US" dirty="0"/>
              <a:t>	Equilibrium: What are the outcome of games?</a:t>
            </a:r>
          </a:p>
        </p:txBody>
      </p:sp>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Summary</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2" name="Slide Number Placeholder 1">
            <a:extLst>
              <a:ext uri="{FF2B5EF4-FFF2-40B4-BE49-F238E27FC236}">
                <a16:creationId xmlns:a16="http://schemas.microsoft.com/office/drawing/2014/main" id="{609BD7EC-6FF8-114A-AD77-37DE36B26577}"/>
              </a:ext>
            </a:extLst>
          </p:cNvPr>
          <p:cNvSpPr>
            <a:spLocks noGrp="1"/>
          </p:cNvSpPr>
          <p:nvPr>
            <p:ph type="sldNum" sz="quarter" idx="10"/>
          </p:nvPr>
        </p:nvSpPr>
        <p:spPr/>
        <p:txBody>
          <a:bodyPr/>
          <a:lstStyle/>
          <a:p>
            <a:fld id="{915E5F72-A700-2B41-902D-0ACD7FAE97AB}" type="slidenum">
              <a:rPr lang="en-US" smtClean="0"/>
              <a:t>51</a:t>
            </a:fld>
            <a:endParaRPr lang="en-US"/>
          </a:p>
        </p:txBody>
      </p:sp>
    </p:spTree>
    <p:extLst>
      <p:ext uri="{BB962C8B-B14F-4D97-AF65-F5344CB8AC3E}">
        <p14:creationId xmlns:p14="http://schemas.microsoft.com/office/powerpoint/2010/main" val="1067255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ts val="300"/>
              </a:spcBef>
              <a:buNone/>
            </a:pPr>
            <a:r>
              <a:rPr lang="en-US" sz="2000" dirty="0"/>
              <a:t>Games</a:t>
            </a:r>
          </a:p>
          <a:p>
            <a:r>
              <a:rPr lang="en-US" sz="2000" dirty="0"/>
              <a:t>governments play:		IRS audits</a:t>
            </a:r>
          </a:p>
          <a:p>
            <a:r>
              <a:rPr lang="en-US" sz="2000" dirty="0"/>
              <a:t>businesses play:		Employee drug testing</a:t>
            </a:r>
          </a:p>
          <a:p>
            <a:r>
              <a:rPr lang="en-US" sz="2000" dirty="0"/>
              <a:t>sports teams play:		Run or pass? </a:t>
            </a:r>
          </a:p>
          <a:p>
            <a:r>
              <a:rPr lang="en-US" sz="2000" dirty="0"/>
              <a:t>defense departments play:	Where and when to attack</a:t>
            </a:r>
          </a:p>
          <a:p>
            <a:r>
              <a:rPr lang="en-US" sz="2000" dirty="0"/>
              <a:t>politicians play:		Campaign expenditures</a:t>
            </a:r>
          </a:p>
          <a:p>
            <a:r>
              <a:rPr lang="en-US" sz="2000" dirty="0"/>
              <a:t>nature “plays”:		Make poison or pretend?</a:t>
            </a:r>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Strategic Randomization (Mixed Strategies)</a:t>
            </a:r>
          </a:p>
        </p:txBody>
      </p:sp>
      <p:sp>
        <p:nvSpPr>
          <p:cNvPr id="5" name="Footer Placeholder 4"/>
          <p:cNvSpPr>
            <a:spLocks noGrp="1"/>
          </p:cNvSpPr>
          <p:nvPr>
            <p:ph type="ftr" sz="quarter" idx="11"/>
          </p:nvPr>
        </p:nvSpPr>
        <p:spPr/>
        <p:txBody>
          <a:bodyPr/>
          <a:lstStyle/>
          <a:p>
            <a:r>
              <a:rPr lang="en-US"/>
              <a:t>Game Theory © Mike Shor 2024</a:t>
            </a:r>
          </a:p>
        </p:txBody>
      </p:sp>
      <p:sp>
        <p:nvSpPr>
          <p:cNvPr id="6" name="Slide Number Placeholder 5">
            <a:extLst>
              <a:ext uri="{FF2B5EF4-FFF2-40B4-BE49-F238E27FC236}">
                <a16:creationId xmlns:a16="http://schemas.microsoft.com/office/drawing/2014/main" id="{4F0098A3-F80E-764D-844C-0EE4FF3E2DC9}"/>
              </a:ext>
            </a:extLst>
          </p:cNvPr>
          <p:cNvSpPr>
            <a:spLocks noGrp="1"/>
          </p:cNvSpPr>
          <p:nvPr>
            <p:ph type="sldNum" sz="quarter" idx="10"/>
          </p:nvPr>
        </p:nvSpPr>
        <p:spPr/>
        <p:txBody>
          <a:bodyPr/>
          <a:lstStyle/>
          <a:p>
            <a:fld id="{915E5F72-A700-2B41-902D-0ACD7FAE97AB}" type="slidenum">
              <a:rPr lang="en-US" smtClean="0"/>
              <a:t>6</a:t>
            </a:fld>
            <a:endParaRPr lang="en-US"/>
          </a:p>
        </p:txBody>
      </p:sp>
    </p:spTree>
    <p:extLst>
      <p:ext uri="{BB962C8B-B14F-4D97-AF65-F5344CB8AC3E}">
        <p14:creationId xmlns:p14="http://schemas.microsoft.com/office/powerpoint/2010/main" val="92569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altLang="en-US" dirty="0">
                <a:ea typeface="ＭＳ Ｐゴシック" charset="-128"/>
              </a:rPr>
              <a:t>Different from board games, card games, video games, sports, computer games</a:t>
            </a:r>
          </a:p>
          <a:p>
            <a:r>
              <a:rPr lang="en-US" dirty="0">
                <a:latin typeface="Arial" charset="0"/>
                <a:ea typeface="Arial" charset="0"/>
                <a:cs typeface="Arial" charset="0"/>
              </a:rPr>
              <a:t>Not win-lose: possible for all to win (or lose)</a:t>
            </a:r>
          </a:p>
          <a:p>
            <a:r>
              <a:rPr lang="en-US" dirty="0">
                <a:latin typeface="Arial" charset="0"/>
                <a:ea typeface="Arial" charset="0"/>
                <a:cs typeface="Arial" charset="0"/>
              </a:rPr>
              <a:t>Apart from law &amp; ethics, there is no rule book</a:t>
            </a:r>
          </a:p>
          <a:p>
            <a:r>
              <a:rPr lang="en-US" dirty="0">
                <a:latin typeface="Arial" charset="0"/>
                <a:ea typeface="Arial" charset="0"/>
                <a:cs typeface="Arial" charset="0"/>
              </a:rPr>
              <a:t>Others change the game to their advantage</a:t>
            </a:r>
          </a:p>
          <a:p>
            <a:endParaRPr lang="en-US" dirty="0"/>
          </a:p>
          <a:p>
            <a:r>
              <a:rPr lang="en-US" dirty="0"/>
              <a:t>Success comes from </a:t>
            </a:r>
            <a:r>
              <a:rPr lang="en-US" dirty="0">
                <a:solidFill>
                  <a:schemeClr val="dk1"/>
                </a:solidFill>
                <a:highlight>
                  <a:srgbClr val="FFCD00"/>
                </a:highlight>
                <a:sym typeface="Lora"/>
              </a:rPr>
              <a:t>playing the right game</a:t>
            </a:r>
            <a:endParaRPr lang="en-US" dirty="0"/>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Real-Life Games</a:t>
            </a:r>
          </a:p>
        </p:txBody>
      </p:sp>
      <p:sp>
        <p:nvSpPr>
          <p:cNvPr id="5" name="Footer Placeholder 4"/>
          <p:cNvSpPr>
            <a:spLocks noGrp="1"/>
          </p:cNvSpPr>
          <p:nvPr>
            <p:ph type="ftr" sz="quarter" idx="11"/>
          </p:nvPr>
        </p:nvSpPr>
        <p:spPr/>
        <p:txBody>
          <a:bodyPr/>
          <a:lstStyle/>
          <a:p>
            <a:r>
              <a:rPr lang="en-US"/>
              <a:t>Game Theory © Mike Shor 2024</a:t>
            </a:r>
          </a:p>
        </p:txBody>
      </p:sp>
      <p:sp>
        <p:nvSpPr>
          <p:cNvPr id="6" name="Slide Number Placeholder 5">
            <a:extLst>
              <a:ext uri="{FF2B5EF4-FFF2-40B4-BE49-F238E27FC236}">
                <a16:creationId xmlns:a16="http://schemas.microsoft.com/office/drawing/2014/main" id="{D4A92EC7-D4C7-8D46-9A62-65068D549F29}"/>
              </a:ext>
            </a:extLst>
          </p:cNvPr>
          <p:cNvSpPr>
            <a:spLocks noGrp="1"/>
          </p:cNvSpPr>
          <p:nvPr>
            <p:ph type="sldNum" sz="quarter" idx="10"/>
          </p:nvPr>
        </p:nvSpPr>
        <p:spPr/>
        <p:txBody>
          <a:bodyPr/>
          <a:lstStyle/>
          <a:p>
            <a:fld id="{915E5F72-A700-2B41-902D-0ACD7FAE97AB}" type="slidenum">
              <a:rPr lang="en-US" smtClean="0"/>
              <a:t>7</a:t>
            </a:fld>
            <a:endParaRPr lang="en-US"/>
          </a:p>
        </p:txBody>
      </p:sp>
    </p:spTree>
    <p:extLst>
      <p:ext uri="{BB962C8B-B14F-4D97-AF65-F5344CB8AC3E}">
        <p14:creationId xmlns:p14="http://schemas.microsoft.com/office/powerpoint/2010/main" val="1269994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altLang="en-US" dirty="0">
                <a:ea typeface="ＭＳ Ｐゴシック" charset="-128"/>
              </a:rPr>
              <a:t>Bad news: </a:t>
            </a:r>
          </a:p>
          <a:p>
            <a:pPr lvl="1"/>
            <a:r>
              <a:rPr lang="en-US" altLang="en-US" sz="1800" dirty="0">
                <a:latin typeface="Arial" charset="0"/>
                <a:ea typeface="Arial" charset="0"/>
                <a:cs typeface="Arial" charset="0"/>
              </a:rPr>
              <a:t>	Knowing game theory does not guarantee winning.</a:t>
            </a:r>
          </a:p>
          <a:p>
            <a:r>
              <a:rPr lang="en-US" altLang="en-US" dirty="0">
                <a:ea typeface="ＭＳ Ｐゴシック" charset="-128"/>
              </a:rPr>
              <a:t>Good news: </a:t>
            </a:r>
          </a:p>
          <a:p>
            <a:pPr lvl="1"/>
            <a:r>
              <a:rPr lang="en-US" altLang="en-US" sz="1800" dirty="0">
                <a:latin typeface="Arial" charset="0"/>
                <a:ea typeface="Arial" charset="0"/>
                <a:cs typeface="Arial" charset="0"/>
              </a:rPr>
              <a:t>	Framework for thinking about strategic interaction.</a:t>
            </a:r>
          </a:p>
          <a:p>
            <a:pPr>
              <a:spcBef>
                <a:spcPts val="1800"/>
              </a:spcBef>
            </a:pPr>
            <a:r>
              <a:rPr lang="en-US" dirty="0">
                <a:solidFill>
                  <a:schemeClr val="dk1"/>
                </a:solidFill>
                <a:highlight>
                  <a:srgbClr val="FFCD00"/>
                </a:highlight>
                <a:sym typeface="Lora"/>
              </a:rPr>
              <a:t>Predict outcomes</a:t>
            </a:r>
            <a:r>
              <a:rPr lang="en-US" altLang="en-US" dirty="0">
                <a:ea typeface="ＭＳ Ｐゴシック" charset="-128"/>
              </a:rPr>
              <a:t> before the game is played</a:t>
            </a:r>
          </a:p>
          <a:p>
            <a:r>
              <a:rPr lang="en-US" dirty="0">
                <a:solidFill>
                  <a:schemeClr val="dk1"/>
                </a:solidFill>
                <a:highlight>
                  <a:srgbClr val="FFCD00"/>
                </a:highlight>
                <a:sym typeface="Lora"/>
              </a:rPr>
              <a:t>Manipulate rules</a:t>
            </a:r>
            <a:r>
              <a:rPr lang="en-US" altLang="en-US" dirty="0">
                <a:ea typeface="ＭＳ Ｐゴシック" charset="-128"/>
              </a:rPr>
              <a:t> (within legal &amp; ethical boundaries) to give yourself an advantage</a:t>
            </a:r>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Why Study Game Theory?</a:t>
            </a:r>
          </a:p>
        </p:txBody>
      </p:sp>
      <p:sp>
        <p:nvSpPr>
          <p:cNvPr id="5" name="Footer Placeholder 4"/>
          <p:cNvSpPr>
            <a:spLocks noGrp="1"/>
          </p:cNvSpPr>
          <p:nvPr>
            <p:ph type="ftr" sz="quarter" idx="11"/>
          </p:nvPr>
        </p:nvSpPr>
        <p:spPr/>
        <p:txBody>
          <a:bodyPr/>
          <a:lstStyle/>
          <a:p>
            <a:r>
              <a:rPr lang="en-US"/>
              <a:t>Game Theory © Mike Shor 2024</a:t>
            </a:r>
          </a:p>
        </p:txBody>
      </p:sp>
      <p:sp>
        <p:nvSpPr>
          <p:cNvPr id="6" name="Slide Number Placeholder 5">
            <a:extLst>
              <a:ext uri="{FF2B5EF4-FFF2-40B4-BE49-F238E27FC236}">
                <a16:creationId xmlns:a16="http://schemas.microsoft.com/office/drawing/2014/main" id="{3517C386-75CB-5D45-A6AE-90575364C98F}"/>
              </a:ext>
            </a:extLst>
          </p:cNvPr>
          <p:cNvSpPr>
            <a:spLocks noGrp="1"/>
          </p:cNvSpPr>
          <p:nvPr>
            <p:ph type="sldNum" sz="quarter" idx="10"/>
          </p:nvPr>
        </p:nvSpPr>
        <p:spPr/>
        <p:txBody>
          <a:bodyPr/>
          <a:lstStyle/>
          <a:p>
            <a:fld id="{915E5F72-A700-2B41-902D-0ACD7FAE97AB}" type="slidenum">
              <a:rPr lang="en-US" smtClean="0"/>
              <a:t>8</a:t>
            </a:fld>
            <a:endParaRPr lang="en-US"/>
          </a:p>
        </p:txBody>
      </p:sp>
    </p:spTree>
    <p:extLst>
      <p:ext uri="{BB962C8B-B14F-4D97-AF65-F5344CB8AC3E}">
        <p14:creationId xmlns:p14="http://schemas.microsoft.com/office/powerpoint/2010/main" val="572692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81250" y="1358900"/>
            <a:ext cx="6809700" cy="3369770"/>
          </a:xfrm>
        </p:spPr>
        <p:txBody>
          <a:bodyPr/>
          <a:lstStyle/>
          <a:p>
            <a:pPr marL="0" indent="0" algn="ctr">
              <a:spcBef>
                <a:spcPts val="0"/>
              </a:spcBef>
              <a:buNone/>
            </a:pPr>
            <a:r>
              <a:rPr lang="en-US" dirty="0"/>
              <a:t>    “Game theory is hot” </a:t>
            </a:r>
          </a:p>
          <a:p>
            <a:pPr marL="0" indent="0" algn="ctr">
              <a:spcBef>
                <a:spcPts val="0"/>
              </a:spcBef>
              <a:buNone/>
            </a:pPr>
            <a:r>
              <a:rPr lang="en-US" sz="2000" dirty="0"/>
              <a:t>— The Wall Street Journal</a:t>
            </a:r>
          </a:p>
          <a:p>
            <a:pPr>
              <a:spcBef>
                <a:spcPts val="1800"/>
              </a:spcBef>
            </a:pPr>
            <a:r>
              <a:rPr lang="en-US" altLang="en-US" dirty="0">
                <a:ea typeface="ＭＳ Ｐゴシック" charset="-128"/>
              </a:rPr>
              <a:t>Students trained in game theory work for:</a:t>
            </a:r>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Why Study Game Theory?</a:t>
            </a:r>
          </a:p>
        </p:txBody>
      </p:sp>
      <p:sp>
        <p:nvSpPr>
          <p:cNvPr id="5" name="Footer Placeholder 4"/>
          <p:cNvSpPr>
            <a:spLocks noGrp="1"/>
          </p:cNvSpPr>
          <p:nvPr>
            <p:ph type="ftr" sz="quarter" idx="11"/>
          </p:nvPr>
        </p:nvSpPr>
        <p:spPr/>
        <p:txBody>
          <a:bodyPr/>
          <a:lstStyle/>
          <a:p>
            <a:r>
              <a:rPr lang="en-US"/>
              <a:t>Game Theory © Mike Shor 2024</a:t>
            </a:r>
            <a:endParaRPr lang="en-US" dirty="0"/>
          </a:p>
        </p:txBody>
      </p:sp>
      <p:sp>
        <p:nvSpPr>
          <p:cNvPr id="6" name="Content Placeholder 2"/>
          <p:cNvSpPr txBox="1">
            <a:spLocks/>
          </p:cNvSpPr>
          <p:nvPr/>
        </p:nvSpPr>
        <p:spPr bwMode="auto">
          <a:xfrm>
            <a:off x="1743075" y="2786063"/>
            <a:ext cx="3018448" cy="184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241300" indent="-241300"/>
            <a:r>
              <a:rPr lang="en-US" altLang="en-US" sz="1800" kern="0" dirty="0">
                <a:ea typeface="ＭＳ Ｐゴシック" charset="-128"/>
              </a:rPr>
              <a:t>financial firms</a:t>
            </a:r>
          </a:p>
          <a:p>
            <a:pPr marL="241300" indent="-241300"/>
            <a:r>
              <a:rPr lang="en-US" altLang="en-US" sz="1800" kern="0" dirty="0">
                <a:ea typeface="ＭＳ Ｐゴシック" charset="-128"/>
              </a:rPr>
              <a:t>public policy firms </a:t>
            </a:r>
          </a:p>
          <a:p>
            <a:pPr marL="241300" indent="-241300"/>
            <a:r>
              <a:rPr lang="en-US" altLang="en-US" sz="1800" kern="0" dirty="0">
                <a:ea typeface="ＭＳ Ｐゴシック" charset="-128"/>
              </a:rPr>
              <a:t>strategy consultancies</a:t>
            </a:r>
          </a:p>
          <a:p>
            <a:pPr marL="241300" indent="-241300"/>
            <a:r>
              <a:rPr lang="en-US" altLang="en-US" sz="1800" kern="0" dirty="0" err="1">
                <a:ea typeface="ＭＳ Ｐゴシック" charset="-128"/>
              </a:rPr>
              <a:t>gvt</a:t>
            </a:r>
            <a:r>
              <a:rPr lang="en-US" altLang="en-US" sz="1800" kern="0" dirty="0">
                <a:ea typeface="ＭＳ Ｐゴシック" charset="-128"/>
              </a:rPr>
              <a:t>. regulatory agencies</a:t>
            </a:r>
          </a:p>
          <a:p>
            <a:pPr marL="241300" indent="-241300"/>
            <a:r>
              <a:rPr lang="en-US" altLang="en-US" sz="1800" kern="0" dirty="0">
                <a:ea typeface="ＭＳ Ｐゴシック" charset="-128"/>
              </a:rPr>
              <a:t>political campaigns</a:t>
            </a:r>
          </a:p>
        </p:txBody>
      </p:sp>
      <p:sp>
        <p:nvSpPr>
          <p:cNvPr id="7" name="Content Placeholder 3"/>
          <p:cNvSpPr txBox="1">
            <a:spLocks/>
          </p:cNvSpPr>
          <p:nvPr/>
        </p:nvSpPr>
        <p:spPr>
          <a:xfrm>
            <a:off x="4712196" y="2786063"/>
            <a:ext cx="3288803" cy="1841897"/>
          </a:xfrm>
          <a:prstGeom prst="rect">
            <a:avLst/>
          </a:prstGeom>
        </p:spPr>
        <p:txBody>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184150" indent="-184150">
              <a:spcBef>
                <a:spcPts val="600"/>
              </a:spcBef>
            </a:pPr>
            <a:r>
              <a:rPr lang="en-US" altLang="en-US" sz="1800" kern="0" dirty="0">
                <a:ea typeface="ＭＳ Ｐゴシック" charset="-128"/>
              </a:rPr>
              <a:t> pricing divisions</a:t>
            </a:r>
          </a:p>
          <a:p>
            <a:pPr marL="184150" indent="-184150">
              <a:spcBef>
                <a:spcPts val="600"/>
              </a:spcBef>
            </a:pPr>
            <a:r>
              <a:rPr lang="en-US" altLang="en-US" sz="1800" kern="0" dirty="0">
                <a:ea typeface="ＭＳ Ｐゴシック" charset="-128"/>
              </a:rPr>
              <a:t> intelligence agencies</a:t>
            </a:r>
          </a:p>
          <a:p>
            <a:pPr marL="149225" indent="-149225">
              <a:spcBef>
                <a:spcPts val="600"/>
              </a:spcBef>
            </a:pPr>
            <a:r>
              <a:rPr lang="en-US" altLang="en-US" sz="1800" kern="0" dirty="0">
                <a:ea typeface="ＭＳ Ｐゴシック" charset="-128"/>
              </a:rPr>
              <a:t> HR departments</a:t>
            </a:r>
          </a:p>
          <a:p>
            <a:pPr marL="184150" indent="-184150">
              <a:spcBef>
                <a:spcPts val="600"/>
              </a:spcBef>
            </a:pPr>
            <a:r>
              <a:rPr lang="en-US" altLang="en-US" sz="1800" kern="0" dirty="0">
                <a:ea typeface="ＭＳ Ｐゴシック" charset="-128"/>
              </a:rPr>
              <a:t> the military</a:t>
            </a:r>
          </a:p>
          <a:p>
            <a:pPr marL="184150" indent="-184150">
              <a:spcBef>
                <a:spcPts val="600"/>
              </a:spcBef>
            </a:pPr>
            <a:r>
              <a:rPr lang="en-US" altLang="en-US" sz="1800" kern="0" dirty="0">
                <a:ea typeface="ＭＳ Ｐゴシック" charset="-128"/>
              </a:rPr>
              <a:t> sports teams</a:t>
            </a:r>
            <a:endParaRPr lang="en-US" altLang="en-US" sz="1600" kern="0" dirty="0">
              <a:ea typeface="ＭＳ Ｐゴシック" charset="-128"/>
            </a:endParaRPr>
          </a:p>
        </p:txBody>
      </p:sp>
      <p:sp>
        <p:nvSpPr>
          <p:cNvPr id="8" name="Slide Number Placeholder 7">
            <a:extLst>
              <a:ext uri="{FF2B5EF4-FFF2-40B4-BE49-F238E27FC236}">
                <a16:creationId xmlns:a16="http://schemas.microsoft.com/office/drawing/2014/main" id="{AEB79C1A-C1B2-E240-9D1E-FE83F396B1C1}"/>
              </a:ext>
            </a:extLst>
          </p:cNvPr>
          <p:cNvSpPr>
            <a:spLocks noGrp="1"/>
          </p:cNvSpPr>
          <p:nvPr>
            <p:ph type="sldNum" sz="quarter" idx="10"/>
          </p:nvPr>
        </p:nvSpPr>
        <p:spPr/>
        <p:txBody>
          <a:bodyPr/>
          <a:lstStyle/>
          <a:p>
            <a:fld id="{915E5F72-A700-2B41-902D-0ACD7FAE97AB}" type="slidenum">
              <a:rPr lang="en-US" smtClean="0"/>
              <a:t>9</a:t>
            </a:fld>
            <a:endParaRPr lang="en-US"/>
          </a:p>
        </p:txBody>
      </p:sp>
    </p:spTree>
    <p:extLst>
      <p:ext uri="{BB962C8B-B14F-4D97-AF65-F5344CB8AC3E}">
        <p14:creationId xmlns:p14="http://schemas.microsoft.com/office/powerpoint/2010/main" val="1787488438"/>
      </p:ext>
    </p:extLst>
  </p:cSld>
  <p:clrMapOvr>
    <a:masterClrMapping/>
  </p:clrMapOvr>
</p:sld>
</file>

<file path=ppt/theme/theme1.xml><?xml version="1.0" encoding="utf-8"?>
<a:theme xmlns:a="http://schemas.openxmlformats.org/drawingml/2006/main" name="Viola 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iola" id="{623AD44C-EE65-FE4C-87B1-13997D5D3EBA}" vid="{95DEBDB7-D69F-0244-98C4-0DBCB1AE07D2}"/>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LEctures</Template>
  <TotalTime>7301</TotalTime>
  <Words>2191</Words>
  <Application>Microsoft Macintosh PowerPoint</Application>
  <PresentationFormat>On-screen Show (16:9)</PresentationFormat>
  <Paragraphs>474</Paragraphs>
  <Slides>51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ＭＳ Ｐゴシック</vt:lpstr>
      <vt:lpstr>Arial</vt:lpstr>
      <vt:lpstr>Lora</vt:lpstr>
      <vt:lpstr>Quattrocento Sans</vt:lpstr>
      <vt:lpstr>Times New Roman</vt:lpstr>
      <vt:lpstr>Verdana</vt:lpstr>
      <vt:lpstr>Wingdings</vt:lpstr>
      <vt:lpstr>Viola template</vt:lpstr>
      <vt:lpstr>Game Theory</vt:lpstr>
      <vt:lpstr>PowerPoint Presentation</vt:lpstr>
      <vt:lpstr>What is Game Theory?</vt:lpstr>
      <vt:lpstr>Games We Play</vt:lpstr>
      <vt:lpstr>Games Economists Play</vt:lpstr>
      <vt:lpstr>Strategic Randomization (Mixed Strategies)</vt:lpstr>
      <vt:lpstr>Real-Life Games</vt:lpstr>
      <vt:lpstr>Why Study Game Theory?</vt:lpstr>
      <vt:lpstr>Why Study Game Theory?</vt:lpstr>
      <vt:lpstr>A Brief History</vt:lpstr>
      <vt:lpstr>Administratrivia</vt:lpstr>
      <vt:lpstr>Course Information</vt:lpstr>
      <vt:lpstr>Course Outline Recognizing the Game</vt:lpstr>
      <vt:lpstr>Course Outline Winning the Game</vt:lpstr>
      <vt:lpstr>Online Games</vt:lpstr>
      <vt:lpstr>Quizzes &amp; Problems</vt:lpstr>
      <vt:lpstr>Grading</vt:lpstr>
      <vt:lpstr>Interactive  Decision Theory</vt:lpstr>
      <vt:lpstr>PowerPoint Presentation</vt:lpstr>
      <vt:lpstr>Interactive  Decision Theory</vt:lpstr>
      <vt:lpstr>PowerPoint Presentation</vt:lpstr>
      <vt:lpstr>Understanding Incentives</vt:lpstr>
      <vt:lpstr>PowerPoint Presentation</vt:lpstr>
      <vt:lpstr>Incentives</vt:lpstr>
      <vt:lpstr>Review</vt:lpstr>
      <vt:lpstr>PowerPoint Presentation</vt:lpstr>
      <vt:lpstr>Outline</vt:lpstr>
      <vt:lpstr>Components of a Game</vt:lpstr>
      <vt:lpstr>Participants</vt:lpstr>
      <vt:lpstr>Participants</vt:lpstr>
      <vt:lpstr>Participants</vt:lpstr>
      <vt:lpstr>Rules</vt:lpstr>
      <vt:lpstr>Changing the Rules</vt:lpstr>
      <vt:lpstr>PowerPoint Presentation</vt:lpstr>
      <vt:lpstr>Agenda Setting</vt:lpstr>
      <vt:lpstr>Agenda Setting</vt:lpstr>
      <vt:lpstr>Changing the Rules</vt:lpstr>
      <vt:lpstr>PowerPoint Presentation</vt:lpstr>
      <vt:lpstr>Assumptions</vt:lpstr>
      <vt:lpstr>Assumptions</vt:lpstr>
      <vt:lpstr>PowerPoint Presentation</vt:lpstr>
      <vt:lpstr>Assumptions</vt:lpstr>
      <vt:lpstr>Assumptions</vt:lpstr>
      <vt:lpstr>Common Knowledge</vt:lpstr>
      <vt:lpstr>Common Knowledge</vt:lpstr>
      <vt:lpstr>PowerPoint Presentation</vt:lpstr>
      <vt:lpstr>Common Knowledge</vt:lpstr>
      <vt:lpstr>IPO Lock-up</vt:lpstr>
      <vt:lpstr>PowerPoint Presentation</vt:lpstr>
      <vt:lpstr>Stock Returns around IPO Lock-up Expiration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Managerial Economics</dc:title>
  <dc:creator>Mike S</dc:creator>
  <cp:lastModifiedBy>Shor, Mike</cp:lastModifiedBy>
  <cp:revision>123</cp:revision>
  <cp:lastPrinted>2019-08-26T21:15:42Z</cp:lastPrinted>
  <dcterms:created xsi:type="dcterms:W3CDTF">2017-10-16T01:28:23Z</dcterms:created>
  <dcterms:modified xsi:type="dcterms:W3CDTF">2024-01-17T03:56:55Z</dcterms:modified>
</cp:coreProperties>
</file>