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60" r:id="rId3"/>
    <p:sldId id="306" r:id="rId4"/>
    <p:sldId id="509" r:id="rId5"/>
    <p:sldId id="510" r:id="rId6"/>
    <p:sldId id="480" r:id="rId7"/>
    <p:sldId id="479" r:id="rId8"/>
    <p:sldId id="511" r:id="rId9"/>
    <p:sldId id="512" r:id="rId10"/>
    <p:sldId id="483" r:id="rId11"/>
    <p:sldId id="513" r:id="rId12"/>
    <p:sldId id="514" r:id="rId13"/>
    <p:sldId id="486" r:id="rId14"/>
    <p:sldId id="517" r:id="rId15"/>
    <p:sldId id="488" r:id="rId16"/>
    <p:sldId id="518" r:id="rId17"/>
    <p:sldId id="519" r:id="rId18"/>
    <p:sldId id="520" r:id="rId19"/>
    <p:sldId id="521" r:id="rId20"/>
    <p:sldId id="522" r:id="rId21"/>
    <p:sldId id="523" r:id="rId22"/>
    <p:sldId id="525" r:id="rId23"/>
    <p:sldId id="527" r:id="rId24"/>
    <p:sldId id="526" r:id="rId25"/>
    <p:sldId id="505" r:id="rId26"/>
    <p:sldId id="506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8BF"/>
    <a:srgbClr val="FF0000"/>
    <a:srgbClr val="A615B1"/>
    <a:srgbClr val="000099"/>
    <a:srgbClr val="911630"/>
    <a:srgbClr val="DCA6E1"/>
    <a:srgbClr val="89A5E6"/>
    <a:srgbClr val="65132A"/>
    <a:srgbClr val="16B728"/>
    <a:srgbClr val="A28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908"/>
  </p:normalViewPr>
  <p:slideViewPr>
    <p:cSldViewPr snapToGrid="0" snapToObjects="1">
      <p:cViewPr varScale="1">
        <p:scale>
          <a:sx n="130" d="100"/>
          <a:sy n="130" d="100"/>
        </p:scale>
        <p:origin x="208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806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2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Shape 10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55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8" name="Shape 9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20"/>
          <p:cNvCxnSpPr>
            <a:cxnSpLocks noChangeShapeType="1"/>
          </p:cNvCxnSpPr>
          <p:nvPr/>
        </p:nvCxnSpPr>
        <p:spPr bwMode="auto">
          <a:xfrm>
            <a:off x="4584700" y="3676650"/>
            <a:ext cx="0" cy="1481138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21"/>
          <p:cNvSpPr>
            <a:spLocks noChangeArrowheads="1"/>
          </p:cNvSpPr>
          <p:nvPr/>
        </p:nvSpPr>
        <p:spPr bwMode="auto">
          <a:xfrm>
            <a:off x="4287838" y="3392488"/>
            <a:ext cx="568325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Shape 22"/>
          <p:cNvSpPr txBox="1">
            <a:spLocks noChangeArrowheads="1"/>
          </p:cNvSpPr>
          <p:nvPr/>
        </p:nvSpPr>
        <p:spPr bwMode="auto">
          <a:xfrm>
            <a:off x="3594100" y="3413125"/>
            <a:ext cx="19558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Lora" charset="0"/>
                <a:ea typeface="Lora" charset="0"/>
                <a:cs typeface="Lora" charset="0"/>
                <a:sym typeface="Lora" charset="0"/>
              </a:rPr>
              <a:t>“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="b"/>
          <a:lstStyle>
            <a:lvl1pPr lvl="0" algn="ctr" rtl="0">
              <a:spcBef>
                <a:spcPts val="0"/>
              </a:spcBef>
              <a:buSzPct val="100000"/>
              <a:buFont typeface="Lora"/>
              <a:defRPr sz="2400" i="1">
                <a:latin typeface="Arial" charset="0"/>
                <a:ea typeface="Arial" charset="0"/>
                <a:cs typeface="Arial" charset="0"/>
                <a:sym typeface="Lora"/>
              </a:defRPr>
            </a:lvl1pPr>
            <a:lvl2pPr lvl="1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spcBef>
                <a:spcPts val="0"/>
              </a:spcBef>
              <a:buFont typeface="Lora"/>
              <a:defRPr i="1"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lvl="8" algn="ctr">
              <a:spcBef>
                <a:spcPts val="0"/>
              </a:spcBef>
              <a:buSzPct val="100000"/>
              <a:buFont typeface="Lora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hape 54"/>
          <p:cNvCxnSpPr>
            <a:cxnSpLocks noChangeShapeType="1"/>
          </p:cNvCxnSpPr>
          <p:nvPr/>
        </p:nvCxnSpPr>
        <p:spPr bwMode="auto">
          <a:xfrm>
            <a:off x="-6350" y="4513263"/>
            <a:ext cx="916305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hape 55"/>
          <p:cNvSpPr>
            <a:spLocks noChangeArrowheads="1"/>
          </p:cNvSpPr>
          <p:nvPr/>
        </p:nvSpPr>
        <p:spPr bwMode="auto">
          <a:xfrm>
            <a:off x="4294188" y="4235450"/>
            <a:ext cx="555625" cy="557213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D2113D6-16A3-8747-B614-EBB0033D49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56247B-1602-7C49-8997-82C74004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4"/>
          <p:cNvCxnSpPr>
            <a:cxnSpLocks noChangeShapeType="1"/>
          </p:cNvCxnSpPr>
          <p:nvPr/>
        </p:nvCxnSpPr>
        <p:spPr bwMode="auto">
          <a:xfrm>
            <a:off x="-6350" y="2571750"/>
            <a:ext cx="1984375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15"/>
          <p:cNvSpPr>
            <a:spLocks noChangeArrowheads="1"/>
          </p:cNvSpPr>
          <p:nvPr/>
        </p:nvSpPr>
        <p:spPr bwMode="auto">
          <a:xfrm>
            <a:off x="1117600" y="2287588"/>
            <a:ext cx="566738" cy="568325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17"/>
          <p:cNvCxnSpPr>
            <a:cxnSpLocks noChangeShapeType="1"/>
          </p:cNvCxnSpPr>
          <p:nvPr/>
        </p:nvCxnSpPr>
        <p:spPr bwMode="auto">
          <a:xfrm>
            <a:off x="5899150" y="2571750"/>
            <a:ext cx="3251200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3000">
                <a:latin typeface="Verdana" charset="0"/>
                <a:ea typeface="Verdana" charset="0"/>
                <a:cs typeface="Verdana" charset="0"/>
              </a:defRPr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03C50BFD-2452-7C44-A3F9-55BC767F0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D5BAC8D-D24B-D849-BA9F-C566D6FA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Game Theory © Mike Shor 2024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4" r:id="rId4"/>
    <p:sldLayoutId id="2147483675" r:id="rId5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Theory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Spring 2024 - Mike Shor </a:t>
            </a:r>
            <a:r>
              <a:rPr lang="en-US" sz="2000" b="1" kern="0" dirty="0">
                <a:sym typeface="Lora"/>
              </a:rPr>
              <a:t>			     </a:t>
            </a:r>
            <a:r>
              <a:rPr lang="en-US" sz="2000" b="1" dirty="0">
                <a:highlight>
                  <a:srgbClr val="FFCD00"/>
                </a:highlight>
                <a:sym typeface="Lora"/>
              </a:rPr>
              <a:t>Topic 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by cooperating</a:t>
            </a:r>
          </a:p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as long as other players do</a:t>
            </a:r>
          </a:p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Upon observing a defection: </a:t>
            </a:r>
          </a:p>
          <a:p>
            <a:pPr marL="641350" indent="0"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Immediately initiate a period of “punishment” </a:t>
            </a:r>
            <a:r>
              <a:rPr lang="mr-IN" altLang="en-US" dirty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play non-cooperatively for a specified period of 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80396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7134100" cy="3112200"/>
          </a:xfrm>
        </p:spPr>
        <p:txBody>
          <a:bodyPr/>
          <a:lstStyle/>
          <a:p>
            <a:r>
              <a:rPr lang="en-US" altLang="en-US" dirty="0"/>
              <a:t>Grim trigger strategy (GTS)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until a rival deviates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Once a deviation occurs, play non-cooperatively forever</a:t>
            </a:r>
          </a:p>
          <a:p>
            <a:endParaRPr lang="en-US" altLang="en-US" dirty="0"/>
          </a:p>
          <a:p>
            <a:r>
              <a:rPr lang="en-US" altLang="en-US" dirty="0"/>
              <a:t>Tit-for-tat (TFT)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Cooperate if rival cooperated in the most recent period</a:t>
            </a:r>
          </a:p>
          <a:p>
            <a:pPr lvl="1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Don’t cooperate if rival didn’t in the most recent period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705572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24459" y="1600201"/>
            <a:ext cx="3899941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a typeface="ＭＳ Ｐゴシック" charset="-128"/>
              </a:rPr>
              <a:t>Tit-for-Tat is</a:t>
            </a:r>
          </a:p>
          <a:p>
            <a:r>
              <a:rPr lang="en-US" altLang="en-US" sz="2000" dirty="0"/>
              <a:t>Most forgiving</a:t>
            </a:r>
          </a:p>
          <a:p>
            <a:r>
              <a:rPr lang="en-US" altLang="en-US" sz="2000" dirty="0"/>
              <a:t>Shortest memory</a:t>
            </a:r>
          </a:p>
          <a:p>
            <a:r>
              <a:rPr lang="en-US" altLang="en-US" sz="2000" dirty="0"/>
              <a:t>Proportional</a:t>
            </a:r>
          </a:p>
          <a:p>
            <a:r>
              <a:rPr lang="en-US" altLang="en-US" sz="2000" dirty="0"/>
              <a:t>Credible, </a:t>
            </a:r>
          </a:p>
          <a:p>
            <a:pPr marL="0" indent="0">
              <a:spcBef>
                <a:spcPts val="0"/>
              </a:spcBef>
              <a:buNone/>
              <a:tabLst>
                <a:tab pos="328613" algn="l"/>
              </a:tabLst>
            </a:pPr>
            <a:r>
              <a:rPr lang="en-US" altLang="en-US" sz="2000" dirty="0"/>
              <a:t>	but lacks deterrence </a:t>
            </a:r>
          </a:p>
          <a:p>
            <a:pPr>
              <a:buFont typeface="Wingdings" charset="2"/>
              <a:buNone/>
            </a:pPr>
            <a:endParaRPr lang="en-US" altLang="ja-JP" kern="0" dirty="0">
              <a:ea typeface="ＭＳ Ｐゴシック" charset="-128"/>
            </a:endParaRPr>
          </a:p>
          <a:p>
            <a:pPr algn="ctr">
              <a:buFont typeface="Wingdings" charset="2"/>
              <a:buNone/>
            </a:pP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altLang="ja-JP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cooperation easy?</a:t>
            </a: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alt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724399" y="1600201"/>
            <a:ext cx="393991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>
              <a:buNone/>
            </a:pPr>
            <a:r>
              <a:rPr lang="en-US" altLang="en-US" kern="0" dirty="0">
                <a:ea typeface="ＭＳ Ｐゴシック" charset="-128"/>
              </a:rPr>
              <a:t>Grim Trigger is</a:t>
            </a:r>
          </a:p>
          <a:p>
            <a:r>
              <a:rPr lang="en-US" altLang="en-US" sz="2000" dirty="0"/>
              <a:t>Least forgiving</a:t>
            </a:r>
          </a:p>
          <a:p>
            <a:r>
              <a:rPr lang="en-US" altLang="en-US" sz="2000" dirty="0"/>
              <a:t>Longest memory</a:t>
            </a:r>
          </a:p>
          <a:p>
            <a:r>
              <a:rPr lang="en-US" altLang="en-US" sz="2000" dirty="0"/>
              <a:t>MAD</a:t>
            </a:r>
          </a:p>
          <a:p>
            <a:r>
              <a:rPr lang="en-US" altLang="en-US" sz="2000" dirty="0"/>
              <a:t>Adequate deterrence, </a:t>
            </a:r>
          </a:p>
          <a:p>
            <a:pPr marL="0" indent="0">
              <a:spcBef>
                <a:spcPts val="0"/>
              </a:spcBef>
              <a:buNone/>
              <a:tabLst>
                <a:tab pos="328613" algn="l"/>
              </a:tabLst>
            </a:pPr>
            <a:r>
              <a:rPr lang="en-US" altLang="en-US" sz="2000" dirty="0"/>
              <a:t>	but lacks credibility </a:t>
            </a:r>
          </a:p>
          <a:p>
            <a:pPr>
              <a:buFont typeface="Wingdings" charset="2"/>
              <a:buNone/>
            </a:pPr>
            <a:endParaRPr lang="en-US" altLang="en-US" kern="0" dirty="0">
              <a:ea typeface="ＭＳ Ｐゴシック" charset="-128"/>
            </a:endParaRPr>
          </a:p>
          <a:p>
            <a:pPr algn="ctr">
              <a:buFont typeface="Wingdings" charset="2"/>
              <a:buNone/>
            </a:pP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altLang="ja-JP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cooperation possible?</a:t>
            </a:r>
            <a:r>
              <a:rPr lang="ja-JP" altLang="en-US" i="1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</a:t>
            </a:r>
            <a:endParaRPr lang="en-US" altLang="en-US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 bwMode="auto">
          <a:xfrm>
            <a:off x="1381250" y="3621243"/>
            <a:ext cx="6809700" cy="11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A28448"/>
              </a:buClr>
              <a:buSzPct val="100000"/>
              <a:buFont typeface="Quattrocento Sans"/>
              <a:buChar char="◉"/>
              <a:defRPr sz="2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algn="l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20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algn="l" rtl="0" eaLnBrk="1" fontAlgn="base" hangingPunct="1">
              <a:spcBef>
                <a:spcPts val="360"/>
              </a:spcBef>
              <a:spcAft>
                <a:spcPct val="0"/>
              </a:spcAft>
              <a:buClr>
                <a:srgbClr val="FFCD00"/>
              </a:buClr>
              <a:buSzPct val="100000"/>
              <a:buFont typeface="Quattrocento Sans"/>
              <a:defRPr sz="18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CD00"/>
              </a:buClr>
              <a:buSzPct val="100000"/>
              <a:buFont typeface="Quattrocento Sans"/>
              <a:buNone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>
              <a:lnSpc>
                <a:spcPct val="90000"/>
              </a:lnSpc>
              <a:tabLst>
                <a:tab pos="1985963" algn="l"/>
              </a:tabLst>
            </a:pPr>
            <a:r>
              <a:rPr lang="en-US" altLang="en-US" kern="0" dirty="0">
                <a:ea typeface="ＭＳ Ｐゴシック" charset="-128"/>
              </a:rPr>
              <a:t>Cooperate:	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today,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next year,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…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60</a:t>
            </a:r>
            <a:r>
              <a:rPr lang="en-US" altLang="en-US" dirty="0"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  <a:tabLst>
                <a:tab pos="1985963" algn="l"/>
              </a:tabLst>
            </a:pPr>
            <a:r>
              <a:rPr lang="en-US" altLang="en-US" kern="0" dirty="0">
                <a:ea typeface="ＭＳ Ｐゴシック" charset="-128"/>
              </a:rPr>
              <a:t>Defect: 	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72</a:t>
            </a:r>
            <a:r>
              <a:rPr lang="en-US" altLang="en-US" dirty="0">
                <a:ea typeface="ＭＳ Ｐゴシック" charset="-128"/>
              </a:rPr>
              <a:t> today,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  <a:r>
              <a:rPr lang="en-US" altLang="en-US" dirty="0">
                <a:ea typeface="ＭＳ Ｐゴシック" charset="-128"/>
              </a:rPr>
              <a:t> next year,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  <a:r>
              <a:rPr lang="en-US" altLang="en-US" dirty="0">
                <a:ea typeface="ＭＳ Ｐゴシック" charset="-128"/>
              </a:rPr>
              <a:t> … </a:t>
            </a:r>
            <a:r>
              <a:rPr lang="en-US" altLang="en-US" dirty="0">
                <a:solidFill>
                  <a:srgbClr val="040F76"/>
                </a:solidFill>
                <a:ea typeface="ＭＳ Ｐゴシック" charset="-128"/>
              </a:rPr>
              <a:t>54</a:t>
            </a:r>
          </a:p>
          <a:p>
            <a:pPr>
              <a:lnSpc>
                <a:spcPct val="90000"/>
              </a:lnSpc>
            </a:pPr>
            <a:endParaRPr lang="en-US" altLang="en-US" kern="0" dirty="0">
              <a:ea typeface="ＭＳ Ｐゴシック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9" name="Text Box 155"/>
          <p:cNvSpPr txBox="1">
            <a:spLocks noChangeArrowheads="1"/>
          </p:cNvSpPr>
          <p:nvPr/>
        </p:nvSpPr>
        <p:spPr bwMode="auto">
          <a:xfrm>
            <a:off x="5574182" y="1160245"/>
            <a:ext cx="2500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Firm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Verdana" charset="0"/>
            </a:endParaRPr>
          </a:p>
        </p:txBody>
      </p:sp>
      <p:graphicFrame>
        <p:nvGraphicFramePr>
          <p:cNvPr id="10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26781"/>
              </p:ext>
            </p:extLst>
          </p:nvPr>
        </p:nvGraphicFramePr>
        <p:xfrm>
          <a:off x="2548328" y="1550151"/>
          <a:ext cx="6186279" cy="1554222"/>
        </p:xfrm>
        <a:graphic>
          <a:graphicData uri="http://schemas.openxmlformats.org/drawingml/2006/table">
            <a:tbl>
              <a:tblPr/>
              <a:tblGrid>
                <a:gridCol w="149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Low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High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Payoff streams (GTS)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34197" y="1714500"/>
            <a:ext cx="0" cy="2400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534197" y="4114800"/>
            <a:ext cx="57792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29391" y="21145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72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391" y="34861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54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04602" y="4171950"/>
            <a:ext cx="5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78211" y="417195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20622" y="417195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95833" y="4171950"/>
            <a:ext cx="806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t+3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534197" y="22860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661618" y="3657600"/>
            <a:ext cx="11574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819020" y="36576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961432" y="3657600"/>
            <a:ext cx="1344014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676609" y="2286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06846" y="3429000"/>
            <a:ext cx="127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charset="0"/>
              </a:rPr>
              <a:t>defect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641449" y="4171950"/>
            <a:ext cx="80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time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29391" y="3108722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60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06846" y="2989660"/>
            <a:ext cx="1559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Verdana" charset="0"/>
              </a:rPr>
              <a:t>cooperate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534197" y="3198019"/>
            <a:ext cx="4771248" cy="0"/>
          </a:xfrm>
          <a:prstGeom prst="line">
            <a:avLst/>
          </a:prstGeom>
          <a:noFill/>
          <a:ln w="38100">
            <a:solidFill>
              <a:srgbClr val="000099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>
              <a:solidFill>
                <a:srgbClr val="000099"/>
              </a:solidFill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3785420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4894231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6003042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7D63C-5372-BA4E-9E6B-D9C2BB156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$1 tomorrow is worth less than $1 today</a:t>
            </a:r>
            <a:endParaRPr lang="en-US" altLang="en-US" sz="1000" dirty="0"/>
          </a:p>
          <a:p>
            <a:pPr>
              <a:lnSpc>
                <a:spcPct val="90000"/>
              </a:lnSpc>
            </a:pPr>
            <a:endParaRPr lang="en-US" altLang="en-US" i="1" dirty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ym typeface="Symbol" charset="2"/>
              </a:rPr>
              <a:t>If the interest rate is </a:t>
            </a:r>
            <a:r>
              <a:rPr lang="en-US" altLang="en-US" i="1" dirty="0">
                <a:sym typeface="Symbol" charset="2"/>
              </a:rPr>
              <a:t>r: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>
                <a:sym typeface="Symbol" charset="2"/>
              </a:rPr>
              <a:t>	Invest $1 today </a:t>
            </a:r>
            <a:r>
              <a:rPr lang="en-US" altLang="en-US" sz="2000" dirty="0">
                <a:sym typeface="Wingdings" charset="2"/>
              </a:rPr>
              <a:t>to </a:t>
            </a:r>
            <a:r>
              <a:rPr lang="en-US" altLang="en-US" sz="2000" dirty="0">
                <a:sym typeface="Symbol" charset="2"/>
              </a:rPr>
              <a:t>get $(1+r) next year</a:t>
            </a:r>
          </a:p>
          <a:p>
            <a:pPr lvl="1">
              <a:lnSpc>
                <a:spcPct val="90000"/>
              </a:lnSpc>
            </a:pPr>
            <a:r>
              <a:rPr lang="en-US" altLang="en-US" sz="1200" dirty="0">
                <a:latin typeface="Arial" charset="0"/>
                <a:ea typeface="Arial" charset="0"/>
                <a:cs typeface="Arial" charset="0"/>
                <a:sym typeface="Symbol" charset="2"/>
              </a:rPr>
              <a:t>	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  <a:sym typeface="Symbol" charset="2"/>
              </a:rPr>
              <a:t>	$1 next year is worth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  <a:sym typeface="Wingdings" charset="2"/>
              </a:rPr>
              <a:t> $1/(1+r) today</a:t>
            </a:r>
            <a:endParaRPr lang="en-US" altLang="en-US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lvl="1">
              <a:lnSpc>
                <a:spcPct val="90000"/>
              </a:lnSpc>
            </a:pPr>
            <a:endParaRPr lang="en-US" altLang="en-US" sz="1200" dirty="0">
              <a:latin typeface="Arial" charset="0"/>
              <a:ea typeface="Arial" charset="0"/>
              <a:cs typeface="Arial" charset="0"/>
              <a:sym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  <a:sym typeface="Symbol" charset="2"/>
              </a:rPr>
              <a:t>	Annuity paying $1 today and $1 every year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US" altLang="en-US" dirty="0">
                <a:latin typeface="Arial" charset="0"/>
                <a:ea typeface="Arial" charset="0"/>
                <a:cs typeface="Arial" charset="0"/>
                <a:sym typeface="Symbol" charset="2"/>
              </a:rPr>
              <a:t>	is worth $1+1/r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Discounting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152311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Aside: </a:t>
            </a:r>
            <a:b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altLang="en-US" sz="2000" b="1" dirty="0">
                <a:latin typeface="Verdana" charset="0"/>
                <a:ea typeface="Verdana" charset="0"/>
                <a:cs typeface="Verdana" charset="0"/>
              </a:rPr>
              <a:t>Infinite Discounting</a:t>
            </a:r>
            <a:endParaRPr lang="en-US" sz="2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17540"/>
              </p:ext>
            </p:extLst>
          </p:nvPr>
        </p:nvGraphicFramePr>
        <p:xfrm>
          <a:off x="1718847" y="2543284"/>
          <a:ext cx="4208463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965200" progId="Equation.3">
                  <p:embed/>
                </p:oleObj>
              </mc:Choice>
              <mc:Fallback>
                <p:oleObj name="Equation" r:id="rId2" imgW="25146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847" y="2543284"/>
                        <a:ext cx="4208463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995972"/>
              </p:ext>
            </p:extLst>
          </p:nvPr>
        </p:nvGraphicFramePr>
        <p:xfrm>
          <a:off x="2492729" y="4158928"/>
          <a:ext cx="3248506" cy="6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850900" progId="Equation.3">
                  <p:embed/>
                </p:oleObj>
              </mc:Choice>
              <mc:Fallback>
                <p:oleObj name="Equation" r:id="rId4" imgW="4000500" imgH="850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729" y="4158928"/>
                        <a:ext cx="3248506" cy="6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56595"/>
              </p:ext>
            </p:extLst>
          </p:nvPr>
        </p:nvGraphicFramePr>
        <p:xfrm>
          <a:off x="1630208" y="1499722"/>
          <a:ext cx="58086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6100" imgH="431800" progId="Equation.3">
                  <p:embed/>
                </p:oleObj>
              </mc:Choice>
              <mc:Fallback>
                <p:oleObj name="Equation" r:id="rId6" imgW="308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208" y="1499722"/>
                        <a:ext cx="58086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7985" y="2500522"/>
            <a:ext cx="10281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ea typeface="ＭＳ Ｐゴシック" charset="-128"/>
                <a:sym typeface="Symbol" charset="2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80851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Cooperate if the present value of cooperation is higher than the present value of defection.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23837" y="2347705"/>
            <a:ext cx="3567113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defection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72…54…54…54…</a:t>
            </a:r>
            <a:endParaRPr lang="en-US" altLang="en-US" sz="2400" dirty="0">
              <a:sym typeface="Symbol" charset="2"/>
            </a:endParaRP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72 + 54/r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12</a:t>
            </a:r>
            <a:endParaRPr lang="en-US" altLang="en-US" sz="2400" dirty="0">
              <a:sym typeface="Symbol" charset="2"/>
            </a:endParaRP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6/12 = 50%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12300" y="2347705"/>
            <a:ext cx="3567112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cooperation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60…60…60…60… 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60 + 60/r 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6/r </a:t>
            </a:r>
          </a:p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r</a:t>
            </a:r>
            <a:endParaRPr lang="en-US" altLang="en-US" sz="2400" dirty="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4504414" y="2386323"/>
            <a:ext cx="581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/>
              <a:t>&gt;</a:t>
            </a:r>
          </a:p>
          <a:p>
            <a:pPr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&lt;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4519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GTS?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Cooperate if the present value of cooperation is higher than the present value of defection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is sustainable using grim trigger strategies as long as </a:t>
            </a:r>
            <a:r>
              <a:rPr lang="en-US" altLang="en-US" sz="2800" dirty="0">
                <a:ea typeface="ＭＳ Ｐゴシック" charset="-128"/>
                <a:sym typeface="Symbol" charset="2"/>
              </a:rPr>
              <a:t>r</a:t>
            </a:r>
            <a:r>
              <a:rPr lang="en-US" altLang="en-US" dirty="0">
                <a:ea typeface="ＭＳ Ｐゴシック" charset="-128"/>
              </a:rPr>
              <a:t> &lt; 50%</a:t>
            </a:r>
          </a:p>
          <a:p>
            <a:pPr marL="0" indent="0">
              <a:lnSpc>
                <a:spcPct val="90000"/>
              </a:lnSpc>
              <a:buNone/>
              <a:tabLst>
                <a:tab pos="339725" algn="l"/>
              </a:tabLst>
            </a:pPr>
            <a:r>
              <a:rPr lang="en-US" altLang="en-US" dirty="0">
                <a:ea typeface="ＭＳ Ｐゴシック" charset="-128"/>
              </a:rPr>
              <a:t>	(As long as $1 invested today does not return 	more than $1.50 next period)</a:t>
            </a:r>
          </a:p>
        </p:txBody>
      </p:sp>
    </p:spTree>
    <p:extLst>
      <p:ext uri="{BB962C8B-B14F-4D97-AF65-F5344CB8AC3E}">
        <p14:creationId xmlns:p14="http://schemas.microsoft.com/office/powerpoint/2010/main" val="188394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Payoff streams (TFT)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534197" y="1729490"/>
            <a:ext cx="0" cy="264014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534197" y="4354640"/>
            <a:ext cx="577925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929391" y="21145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72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391" y="3486150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54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04602" y="4411790"/>
            <a:ext cx="537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878211" y="441179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t+1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020622" y="4411790"/>
            <a:ext cx="672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t+2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095833" y="4411790"/>
            <a:ext cx="806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t+3</a:t>
            </a: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534197" y="22860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2661618" y="3657600"/>
            <a:ext cx="1157401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3819020" y="3657600"/>
            <a:ext cx="1142412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961432" y="3657600"/>
            <a:ext cx="1344014" cy="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>
            <a:off x="2676609" y="2286000"/>
            <a:ext cx="0" cy="13716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306846" y="3503950"/>
            <a:ext cx="12768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Verdana" charset="0"/>
              </a:rPr>
              <a:t>defect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6641449" y="4411790"/>
            <a:ext cx="806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time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929391" y="3108722"/>
            <a:ext cx="6720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Verdana" charset="0"/>
              </a:rPr>
              <a:t>60</a:t>
            </a:r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6306846" y="2929700"/>
            <a:ext cx="15596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Verdana" charset="0"/>
              </a:rPr>
              <a:t>cooperate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534197" y="3198019"/>
            <a:ext cx="4771248" cy="0"/>
          </a:xfrm>
          <a:prstGeom prst="line">
            <a:avLst/>
          </a:prstGeom>
          <a:noFill/>
          <a:ln w="38100">
            <a:solidFill>
              <a:srgbClr val="000099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>
              <a:solidFill>
                <a:srgbClr val="000099"/>
              </a:solidFill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V="1">
            <a:off x="3785420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V="1">
            <a:off x="4894231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V="1">
            <a:off x="6003042" y="3198019"/>
            <a:ext cx="0" cy="459581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050"/>
          </a:p>
        </p:txBody>
      </p:sp>
      <p:grpSp>
        <p:nvGrpSpPr>
          <p:cNvPr id="6" name="Group 5"/>
          <p:cNvGrpSpPr/>
          <p:nvPr/>
        </p:nvGrpSpPr>
        <p:grpSpPr>
          <a:xfrm>
            <a:off x="2672988" y="3657600"/>
            <a:ext cx="3643828" cy="0"/>
            <a:chOff x="2628018" y="3657600"/>
            <a:chExt cx="3643828" cy="0"/>
          </a:xfrm>
        </p:grpSpPr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2628018" y="3657600"/>
              <a:ext cx="1157401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3785420" y="3657600"/>
              <a:ext cx="1142412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4927832" y="3657600"/>
              <a:ext cx="1344014" cy="0"/>
            </a:xfrm>
            <a:prstGeom prst="line">
              <a:avLst/>
            </a:prstGeom>
            <a:noFill/>
            <a:ln w="38100">
              <a:solidFill>
                <a:srgbClr val="F0B8BF"/>
              </a:solidFill>
              <a:miter lim="800000"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05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34197" y="2255691"/>
            <a:ext cx="6636067" cy="1844118"/>
            <a:chOff x="1534197" y="2255691"/>
            <a:chExt cx="6636067" cy="1844118"/>
          </a:xfrm>
        </p:grpSpPr>
        <p:grpSp>
          <p:nvGrpSpPr>
            <p:cNvPr id="2" name="Group 1"/>
            <p:cNvGrpSpPr/>
            <p:nvPr/>
          </p:nvGrpSpPr>
          <p:grpSpPr>
            <a:xfrm>
              <a:off x="1534197" y="2255691"/>
              <a:ext cx="4789667" cy="1844118"/>
              <a:chOff x="1534197" y="2255691"/>
              <a:chExt cx="4789667" cy="1844118"/>
            </a:xfrm>
          </p:grpSpPr>
          <p:sp>
            <p:nvSpPr>
              <p:cNvPr id="37" name="Line 11"/>
              <p:cNvSpPr>
                <a:spLocks noChangeShapeType="1"/>
              </p:cNvSpPr>
              <p:nvPr/>
            </p:nvSpPr>
            <p:spPr bwMode="auto">
              <a:xfrm>
                <a:off x="1534197" y="2271628"/>
                <a:ext cx="114682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 flipV="1">
                <a:off x="2688046" y="2855599"/>
                <a:ext cx="647898" cy="28344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21600 h 21600"/>
                  <a:gd name="T20" fmla="*/ 18508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8514" y="0"/>
                    </a:moveTo>
                    <a:lnTo>
                      <a:pt x="15428" y="7650"/>
                    </a:lnTo>
                    <a:lnTo>
                      <a:pt x="18514" y="7650"/>
                    </a:lnTo>
                    <a:lnTo>
                      <a:pt x="18514" y="216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650"/>
                    </a:lnTo>
                    <a:lnTo>
                      <a:pt x="21600" y="7650"/>
                    </a:lnTo>
                    <a:lnTo>
                      <a:pt x="18514" y="0"/>
                    </a:lnTo>
                    <a:close/>
                  </a:path>
                </a:pathLst>
              </a:custGeom>
              <a:noFill/>
              <a:ln w="28575">
                <a:solidFill>
                  <a:srgbClr val="A615B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2"/>
              <p:cNvSpPr>
                <a:spLocks noChangeShapeType="1"/>
              </p:cNvSpPr>
              <p:nvPr/>
            </p:nvSpPr>
            <p:spPr bwMode="auto">
              <a:xfrm>
                <a:off x="2666964" y="4090702"/>
                <a:ext cx="113276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5" name="Line 13"/>
              <p:cNvSpPr>
                <a:spLocks noChangeShapeType="1"/>
              </p:cNvSpPr>
              <p:nvPr/>
            </p:nvSpPr>
            <p:spPr bwMode="auto">
              <a:xfrm>
                <a:off x="3787083" y="3181165"/>
                <a:ext cx="120163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6" name="Line 14"/>
              <p:cNvSpPr>
                <a:spLocks noChangeShapeType="1"/>
              </p:cNvSpPr>
              <p:nvPr/>
            </p:nvSpPr>
            <p:spPr bwMode="auto">
              <a:xfrm>
                <a:off x="4988716" y="3181165"/>
                <a:ext cx="1335148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2681019" y="2255691"/>
                <a:ext cx="0" cy="18429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30"/>
              <p:cNvSpPr>
                <a:spLocks noChangeShapeType="1"/>
              </p:cNvSpPr>
              <p:nvPr/>
            </p:nvSpPr>
            <p:spPr bwMode="auto">
              <a:xfrm>
                <a:off x="3785678" y="3165228"/>
                <a:ext cx="0" cy="93458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6316306" y="3168193"/>
              <a:ext cx="1853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q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40F76"/>
                </a:buClr>
                <a:buSzPct val="70000"/>
                <a:buFont typeface="Wingdings" charset="2"/>
                <a:buChar char="q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40F76"/>
                </a:buClr>
                <a:buSzPct val="75000"/>
                <a:buFont typeface="Wingdings" charset="2"/>
                <a:buChar char="n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Verdana" charset="0"/>
                </a:rPr>
                <a:t>defect once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7F8E-CBA1-C643-AEA3-BF96B81D1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</a:t>
            </a:r>
            <a:r>
              <a:rPr lang="en-US" altLang="ja-JP" dirty="0" err="1">
                <a:ea typeface="ＭＳ Ｐゴシック" charset="-128"/>
              </a:rPr>
              <a:t>Доверяй</a:t>
            </a:r>
            <a:r>
              <a:rPr lang="en-US" altLang="ja-JP" dirty="0">
                <a:ea typeface="ＭＳ Ｐゴシック" charset="-128"/>
              </a:rPr>
              <a:t>, </a:t>
            </a:r>
            <a:r>
              <a:rPr lang="en-US" altLang="ja-JP" dirty="0" err="1">
                <a:ea typeface="ＭＳ Ｐゴシック" charset="-128"/>
              </a:rPr>
              <a:t>Но</a:t>
            </a:r>
            <a:r>
              <a:rPr lang="en-US" altLang="ja-JP" dirty="0">
                <a:ea typeface="ＭＳ Ｐゴシック" charset="-128"/>
              </a:rPr>
              <a:t> </a:t>
            </a:r>
            <a:r>
              <a:rPr lang="en-US" altLang="ja-JP" dirty="0" err="1">
                <a:ea typeface="ＭＳ Ｐゴシック" charset="-128"/>
              </a:rPr>
              <a:t>Проверяй</a:t>
            </a:r>
            <a:r>
              <a:rPr lang="en-US" altLang="ja-JP" dirty="0">
                <a:ea typeface="ＭＳ Ｐゴシック" charset="-128"/>
              </a:rPr>
              <a:t>.</a:t>
            </a:r>
            <a:r>
              <a:rPr lang="en-US" dirty="0"/>
              <a:t>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(Trust But Verify)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mr-IN" dirty="0"/>
              <a:t>–</a:t>
            </a:r>
            <a:r>
              <a:rPr lang="en-US" dirty="0"/>
              <a:t> Old Russian Proverb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Tit-for-Tat?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11688" y="1487073"/>
            <a:ext cx="356711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defect </a:t>
            </a:r>
            <a:r>
              <a:rPr lang="en-US" altLang="en-US" sz="2400" i="1" dirty="0"/>
              <a:t>forever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Tx/>
              <a:buFont typeface="Wingdings" charset="2"/>
              <a:buNone/>
            </a:pPr>
            <a:endParaRPr lang="en-US" altLang="en-US" sz="2400" dirty="0"/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defect </a:t>
            </a:r>
            <a:r>
              <a:rPr lang="en-US" altLang="en-US" sz="2400" i="1" dirty="0"/>
              <a:t>once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72…47…60…60…</a:t>
            </a:r>
            <a:endParaRPr lang="en-US" altLang="en-US" sz="2400" dirty="0">
              <a:sym typeface="Symbol" charset="2"/>
            </a:endParaRP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72 + 47/(1+r)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12</a:t>
            </a:r>
            <a:endParaRPr lang="en-US" altLang="en-US" sz="2400" dirty="0">
              <a:sym typeface="Symbol" charset="2"/>
            </a:endParaRP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12 + 12r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1/12 = 8.3%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28713" y="1487073"/>
            <a:ext cx="3567112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cooperation 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Tx/>
              <a:buFont typeface="Wingdings" charset="2"/>
              <a:buNone/>
            </a:pPr>
            <a:endParaRPr lang="en-US" altLang="en-US" sz="2400" dirty="0"/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 err="1"/>
              <a:t>p.v.</a:t>
            </a:r>
            <a:r>
              <a:rPr lang="en-US" altLang="en-US" sz="2400" dirty="0"/>
              <a:t> of cooperation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60…60…60…60… 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60 + 60/(1+r)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13/(1+r) 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13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r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265613" y="1496598"/>
            <a:ext cx="763587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b="1" i="1" dirty="0"/>
              <a:t>and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/>
              <a:t>&gt;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&gt;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&gt;</a:t>
            </a:r>
          </a:p>
          <a:p>
            <a:pPr algn="ctr" eaLnBrk="1" hangingPunct="1">
              <a:spcBef>
                <a:spcPct val="10000"/>
              </a:spcBef>
              <a:buClr>
                <a:schemeClr val="bg1"/>
              </a:buClr>
              <a:buSzTx/>
              <a:buFont typeface="Wingdings" charset="2"/>
              <a:buNone/>
            </a:pPr>
            <a:r>
              <a:rPr lang="en-US" altLang="en-US" sz="2400" dirty="0">
                <a:sym typeface="Symbol" charset="2"/>
              </a:rPr>
              <a:t>&lt;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2466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Why Cooperate </a:t>
            </a:r>
            <a:br>
              <a:rPr lang="en-US" sz="2000" b="1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against Tit-for-Tat?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Cooperate if the present value of cooperation is higher than the present value of defection.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is sustainable using tit-for-tat as long as r &lt; 8.3%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Much harder to sustain than grim trigger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In this case, cooperation may not be likely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3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Trigger Strategies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6809700" cy="32146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Grim Trigger and Tit-for-Tat are extremes</a:t>
            </a:r>
          </a:p>
          <a:p>
            <a:pPr>
              <a:lnSpc>
                <a:spcPct val="90000"/>
              </a:lnSpc>
            </a:pPr>
            <a:endParaRPr lang="en-US" altLang="en-US" sz="2000" dirty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Balance two goals: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 dirty="0">
                <a:solidFill>
                  <a:srgbClr val="040F76"/>
                </a:solidFill>
                <a:ea typeface="ＭＳ Ｐゴシック" charset="-128"/>
              </a:rPr>
              <a:t>	</a:t>
            </a:r>
            <a:r>
              <a:rPr lang="en-US" dirty="0">
                <a:highlight>
                  <a:srgbClr val="FFCD00"/>
                </a:highlight>
              </a:rPr>
              <a:t> Deterrence</a:t>
            </a:r>
            <a:endParaRPr lang="en-US" altLang="en-US" b="1" i="1" dirty="0">
              <a:solidFill>
                <a:srgbClr val="040F76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GTS is adequate punishment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Tit-for-tat might be too little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altLang="en-US" b="1" i="1" dirty="0">
                <a:solidFill>
                  <a:srgbClr val="040F76"/>
                </a:solidFill>
                <a:ea typeface="ＭＳ Ｐゴシック" charset="-128"/>
              </a:rPr>
              <a:t>	</a:t>
            </a:r>
            <a:r>
              <a:rPr lang="en-US" dirty="0">
                <a:highlight>
                  <a:srgbClr val="FFCD00"/>
                </a:highlight>
              </a:rPr>
              <a:t> Credibility</a:t>
            </a:r>
            <a:endParaRPr lang="en-US" altLang="en-US" b="1" i="1" dirty="0">
              <a:solidFill>
                <a:srgbClr val="040F76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GTS hurts the punisher too much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Tit-for-tat is credible</a:t>
            </a:r>
          </a:p>
        </p:txBody>
      </p:sp>
    </p:spTree>
    <p:extLst>
      <p:ext uri="{BB962C8B-B14F-4D97-AF65-F5344CB8AC3E}">
        <p14:creationId xmlns:p14="http://schemas.microsoft.com/office/powerpoint/2010/main" val="269061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Axelrod’s Simulation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7134100" cy="32146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Prisoner’s Dilemma repeated 200 times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Economists submitted strategies</a:t>
            </a:r>
          </a:p>
          <a:p>
            <a:r>
              <a:rPr lang="en-US" altLang="en-US" dirty="0">
                <a:ea typeface="ＭＳ Ｐゴシック" charset="-128"/>
              </a:rPr>
              <a:t>Pairs of strategies competed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Winner: Tit-for-Tat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	Reasons: Forgiving, Nice, </a:t>
            </a:r>
            <a:r>
              <a:rPr lang="en-US" altLang="en-US" dirty="0" err="1">
                <a:ea typeface="ＭＳ Ｐゴシック" charset="-128"/>
              </a:rPr>
              <a:t>Provocable</a:t>
            </a:r>
            <a:r>
              <a:rPr lang="en-US" altLang="en-US" dirty="0">
                <a:ea typeface="ＭＳ Ｐゴシック" charset="-128"/>
              </a:rPr>
              <a:t>, Clear</a:t>
            </a:r>
          </a:p>
          <a:p>
            <a:endParaRPr lang="en-US" altLang="en-US" dirty="0">
              <a:ea typeface="ＭＳ Ｐゴシック" charset="-128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2AC97D-8BDB-3149-B2E6-4DA00B5F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38" y="701675"/>
            <a:ext cx="1325562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79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Main Ideas from Axelrod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"/>
          </p:nvPr>
        </p:nvSpPr>
        <p:spPr>
          <a:xfrm>
            <a:off x="1381250" y="1514007"/>
            <a:ext cx="7134100" cy="32146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Not necessarily tit-for-tat</a:t>
            </a:r>
          </a:p>
          <a:p>
            <a:pPr lvl="1"/>
            <a:r>
              <a:rPr lang="en-US" altLang="en-US" dirty="0">
                <a:latin typeface="Arial" charset="0"/>
                <a:ea typeface="ＭＳ Ｐゴシック" charset="-128"/>
                <a:cs typeface="Arial" charset="0"/>
              </a:rPr>
              <a:t>	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Doesn</a:t>
            </a:r>
            <a:r>
              <a:rPr lang="en-US" altLang="ja-JP" dirty="0">
                <a:latin typeface="Arial" charset="0"/>
                <a:ea typeface="Arial" charset="0"/>
                <a:cs typeface="Arial" charset="0"/>
              </a:rPr>
              <a:t>’t always work</a:t>
            </a:r>
          </a:p>
          <a:p>
            <a:endParaRPr lang="en-US" altLang="en-US" sz="1200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envious</a:t>
            </a: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the first to cheat</a:t>
            </a:r>
          </a:p>
          <a:p>
            <a:r>
              <a:rPr lang="en-US" altLang="en-US" dirty="0">
                <a:ea typeface="ＭＳ Ｐゴシック" charset="-128"/>
              </a:rPr>
              <a:t>Reciprocate opponent</a:t>
            </a:r>
            <a:r>
              <a:rPr lang="en-US" altLang="ja-JP" dirty="0">
                <a:ea typeface="ＭＳ Ｐゴシック" charset="-128"/>
              </a:rPr>
              <a:t>’s behavior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Both cooperation and defection</a:t>
            </a:r>
          </a:p>
          <a:p>
            <a:r>
              <a:rPr lang="en-US" altLang="en-US" dirty="0">
                <a:ea typeface="ＭＳ Ｐゴシック" charset="-128"/>
              </a:rPr>
              <a:t>Don</a:t>
            </a:r>
            <a:r>
              <a:rPr lang="en-US" altLang="ja-JP" dirty="0">
                <a:ea typeface="ＭＳ Ｐゴシック" charset="-128"/>
              </a:rPr>
              <a:t>’t be too clever</a:t>
            </a:r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65473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Finite interaction versus infinite interaction</a:t>
            </a:r>
          </a:p>
          <a:p>
            <a:r>
              <a:rPr lang="en-US" altLang="en-US" dirty="0">
                <a:ea typeface="ＭＳ Ｐゴシック" charset="-128"/>
              </a:rPr>
              <a:t>Folk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Theoretical Asides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302504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Challenge of Cooperation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Higher payoffs today versus future relationship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Requires deterrence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A clear,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provocable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policy of sufficient punishment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Requires credibility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Must incorporate forgiveness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Looking ahead: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	How to be credible?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Summary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194562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81250" y="1358900"/>
            <a:ext cx="6809700" cy="3369770"/>
          </a:xfrm>
        </p:spPr>
        <p:txBody>
          <a:bodyPr/>
          <a:lstStyle/>
          <a:p>
            <a:r>
              <a:rPr lang="en-US" sz="2800" dirty="0"/>
              <a:t>Predicting likely outcome of a game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Sequential (Look forward and reason back)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	Simultaneous (Look for simultaneous best replies)</a:t>
            </a:r>
          </a:p>
          <a:p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2800" dirty="0">
                <a:ea typeface="ＭＳ Ｐゴシック" charset="-128"/>
              </a:rPr>
              <a:t>What if interaction is repeated?</a:t>
            </a:r>
          </a:p>
          <a:p>
            <a:r>
              <a:rPr lang="en-US" altLang="en-US" sz="2800" dirty="0">
                <a:ea typeface="ＭＳ Ｐゴシック" charset="-128"/>
              </a:rPr>
              <a:t>When is cooperation possible?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18013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55"/>
          <p:cNvSpPr txBox="1">
            <a:spLocks noChangeArrowheads="1"/>
          </p:cNvSpPr>
          <p:nvPr/>
        </p:nvSpPr>
        <p:spPr bwMode="auto">
          <a:xfrm>
            <a:off x="3715402" y="875432"/>
            <a:ext cx="25003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Verdana" charset="0"/>
              </a:rPr>
              <a:t>Firm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dirty="0">
              <a:solidFill>
                <a:srgbClr val="FF0000"/>
              </a:solidFill>
              <a:latin typeface="Verdana" charset="0"/>
            </a:endParaRPr>
          </a:p>
        </p:txBody>
      </p:sp>
      <p:graphicFrame>
        <p:nvGraphicFramePr>
          <p:cNvPr id="7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348821"/>
              </p:ext>
            </p:extLst>
          </p:nvPr>
        </p:nvGraphicFramePr>
        <p:xfrm>
          <a:off x="689548" y="1265338"/>
          <a:ext cx="6186279" cy="1554222"/>
        </p:xfrm>
        <a:graphic>
          <a:graphicData uri="http://schemas.openxmlformats.org/drawingml/2006/table">
            <a:tbl>
              <a:tblPr/>
              <a:tblGrid>
                <a:gridCol w="149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054"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7" marB="4569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 rowSpan="2"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Firm 1</a:t>
                      </a:r>
                    </a:p>
                  </a:txBody>
                  <a:tcPr marT="45697" marB="4569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Low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High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47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, </a:t>
                      </a:r>
                      <a:r>
                        <a:rPr kumimoji="0" lang="en-US" alt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rgbClr val="040F76"/>
                        </a:buClr>
                        <a:buSzPct val="7500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buClr>
                          <a:srgbClr val="040F76"/>
                        </a:buClr>
                        <a:buSzPct val="7000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buClr>
                          <a:srgbClr val="040F76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buClr>
                          <a:srgbClr val="040F76"/>
                        </a:buClr>
                        <a:buSzPct val="70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buClr>
                          <a:srgbClr val="040F76"/>
                        </a:buClr>
                        <a:buSzPct val="7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0F76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Line 69"/>
          <p:cNvSpPr>
            <a:spLocks noChangeShapeType="1"/>
          </p:cNvSpPr>
          <p:nvPr/>
        </p:nvSpPr>
        <p:spPr bwMode="auto">
          <a:xfrm>
            <a:off x="1963712" y="802289"/>
            <a:ext cx="1280175" cy="916556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Text Box 70"/>
          <p:cNvSpPr txBox="1">
            <a:spLocks noChangeArrowheads="1"/>
          </p:cNvSpPr>
          <p:nvPr/>
        </p:nvSpPr>
        <p:spPr bwMode="auto">
          <a:xfrm>
            <a:off x="355782" y="239388"/>
            <a:ext cx="19608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Equilibrium 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charset="0"/>
              </a:rPr>
              <a:t>$54K</a:t>
            </a:r>
          </a:p>
        </p:txBody>
      </p:sp>
      <p:sp>
        <p:nvSpPr>
          <p:cNvPr id="12" name="Line 72"/>
          <p:cNvSpPr>
            <a:spLocks noChangeShapeType="1"/>
          </p:cNvSpPr>
          <p:nvPr/>
        </p:nvSpPr>
        <p:spPr bwMode="auto">
          <a:xfrm flipH="1" flipV="1">
            <a:off x="6950777" y="2888426"/>
            <a:ext cx="762000" cy="762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70"/>
          <p:cNvSpPr txBox="1">
            <a:spLocks noChangeArrowheads="1"/>
          </p:cNvSpPr>
          <p:nvPr/>
        </p:nvSpPr>
        <p:spPr bwMode="auto">
          <a:xfrm>
            <a:off x="6821488" y="3580858"/>
            <a:ext cx="21232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q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040F76"/>
              </a:buClr>
              <a:buSzPct val="70000"/>
              <a:buFont typeface="Wingdings" charset="2"/>
              <a:buChar char="q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Verdana" charset="0"/>
              </a:rPr>
              <a:t>Cooperation</a:t>
            </a:r>
          </a:p>
          <a:p>
            <a:pPr algn="ctr"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charset="0"/>
              </a:rPr>
              <a:t>$60K</a:t>
            </a:r>
          </a:p>
        </p:txBody>
      </p:sp>
      <p:sp>
        <p:nvSpPr>
          <p:cNvPr id="14" name="Shape 110"/>
          <p:cNvSpPr txBox="1">
            <a:spLocks/>
          </p:cNvSpPr>
          <p:nvPr/>
        </p:nvSpPr>
        <p:spPr>
          <a:xfrm>
            <a:off x="5668437" y="124556"/>
            <a:ext cx="3276316" cy="43560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000" b="1" kern="0">
                <a:latin typeface="Verdana" charset="0"/>
                <a:ea typeface="Verdana" charset="0"/>
                <a:cs typeface="Verdana" charset="0"/>
              </a:rPr>
              <a:t>Prisoner’s Dilemma</a:t>
            </a:r>
            <a:endParaRPr lang="en" sz="2000" b="1" kern="0" dirty="0">
              <a:highlight>
                <a:srgbClr val="FFCD00"/>
              </a:highlight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DBEED48-62FA-A44E-B11D-9FCA9E72A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4</a:t>
            </a:fld>
            <a:endParaRPr lang="en-US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E7898F9-231A-0C49-B9C7-561959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9550" y="4767263"/>
            <a:ext cx="3086100" cy="274637"/>
          </a:xfrm>
        </p:spPr>
        <p:txBody>
          <a:bodyPr/>
          <a:lstStyle/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“Sometimes rational decisions                  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r>
              <a:rPr lang="en-US" dirty="0"/>
              <a:t>   aren't sensible!”</a:t>
            </a:r>
          </a:p>
          <a:p>
            <a:pPr fontAlgn="auto">
              <a:spcAft>
                <a:spcPts val="0"/>
              </a:spcAft>
              <a:buClr>
                <a:srgbClr val="FFCD00"/>
              </a:buClr>
              <a:buNone/>
              <a:defRPr/>
            </a:pPr>
            <a:endParaRPr lang="en-US" dirty="0"/>
          </a:p>
          <a:p>
            <a:pPr>
              <a:buClr>
                <a:schemeClr val="bg1"/>
              </a:buClr>
              <a:buSzTx/>
              <a:buNone/>
            </a:pPr>
            <a:r>
              <a:rPr lang="mr-IN" dirty="0"/>
              <a:t>–</a:t>
            </a:r>
            <a:r>
              <a:rPr lang="en-US" dirty="0"/>
              <a:t> </a:t>
            </a:r>
            <a:r>
              <a:rPr lang="en-US" altLang="en-US" dirty="0"/>
              <a:t>Ian Stewart</a:t>
            </a:r>
          </a:p>
          <a:p>
            <a:pPr>
              <a:buClr>
                <a:schemeClr val="bg1"/>
              </a:buClr>
              <a:buSzTx/>
              <a:buNone/>
            </a:pPr>
            <a:r>
              <a:rPr lang="en-US" altLang="en-US" dirty="0"/>
              <a:t> 	mathematician </a:t>
            </a:r>
          </a:p>
          <a:p>
            <a:pPr>
              <a:buClr>
                <a:schemeClr val="bg1"/>
              </a:buClr>
              <a:buSzTx/>
              <a:buNone/>
            </a:pPr>
            <a:r>
              <a:rPr lang="en-US" altLang="en-US" dirty="0"/>
              <a:t>&amp; science fiction author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591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Private</a:t>
            </a:r>
            <a:r>
              <a:rPr lang="en-US" dirty="0"/>
              <a:t> </a:t>
            </a:r>
            <a:r>
              <a:rPr lang="en-US" i="1" dirty="0">
                <a:highlight>
                  <a:srgbClr val="FFCD00"/>
                </a:highlight>
              </a:rPr>
              <a:t>rationality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u="sng" dirty="0"/>
              <a:t>Collective</a:t>
            </a:r>
            <a:r>
              <a:rPr lang="en-US" dirty="0"/>
              <a:t> </a:t>
            </a:r>
            <a:r>
              <a:rPr lang="en-US" i="1" dirty="0">
                <a:highlight>
                  <a:srgbClr val="FFCD00"/>
                </a:highlight>
              </a:rPr>
              <a:t>irrationality</a:t>
            </a:r>
            <a:endParaRPr lang="en-US" dirty="0"/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Dominant strategies makes everyone worse off</a:t>
            </a:r>
          </a:p>
          <a:p>
            <a:endParaRPr lang="en-US" altLang="en-US" sz="1400" dirty="0"/>
          </a:p>
          <a:p>
            <a:r>
              <a:rPr lang="en-US" altLang="en-US" dirty="0"/>
              <a:t>Goal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Mutually beneficial cooperative outcome 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Overcome incentives to cheat</a:t>
            </a:r>
          </a:p>
          <a:p>
            <a:pPr lvl="2">
              <a:buFont typeface="Wingdings" charset="2"/>
              <a:buNone/>
            </a:pPr>
            <a:r>
              <a:rPr lang="en-US" alt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    (A note about tacit collusion)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Prisoner’s Dilemma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97612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8"/>
          <p:cNvSpPr txBox="1">
            <a:spLocks noGrp="1"/>
          </p:cNvSpPr>
          <p:nvPr>
            <p:ph type="ctrTitle"/>
          </p:nvPr>
        </p:nvSpPr>
        <p:spPr>
          <a:xfrm>
            <a:off x="2022475" y="1693863"/>
            <a:ext cx="3787775" cy="115887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Tx/>
              <a:buFont typeface="Lora" charset="0"/>
              <a:buNone/>
            </a:pPr>
            <a:r>
              <a:rPr lang="en-US" altLang="en-US" b="1" dirty="0">
                <a:sym typeface="Lora" charset="0"/>
              </a:rPr>
              <a:t>Repeated Games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4767263"/>
            <a:ext cx="2057400" cy="274637"/>
          </a:xfrm>
        </p:spPr>
        <p:txBody>
          <a:bodyPr/>
          <a:lstStyle/>
          <a:p>
            <a:fld id="{915E5F72-A700-2B41-902D-0ACD7FAE97AB}" type="slidenum">
              <a:rPr lang="en-US" smtClean="0"/>
              <a:t>7</a:t>
            </a:fld>
            <a:endParaRPr lang="en-US"/>
          </a:p>
        </p:txBody>
      </p:sp>
      <p:sp>
        <p:nvSpPr>
          <p:cNvPr id="4" name="Shape 166"/>
          <p:cNvSpPr txBox="1">
            <a:spLocks/>
          </p:cNvSpPr>
          <p:nvPr/>
        </p:nvSpPr>
        <p:spPr bwMode="auto">
          <a:xfrm>
            <a:off x="2036588" y="2828922"/>
            <a:ext cx="6512675" cy="140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indent="-3429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A28448"/>
              </a:buClr>
              <a:buFont typeface="Quattrocento Sans" charset="0"/>
              <a:buChar char="◉"/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113" indent="-11113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None/>
              <a:defRPr/>
            </a:pPr>
            <a:r>
              <a:rPr lang="en-US" sz="2400" dirty="0">
                <a:sym typeface="Quattrocento Sans"/>
              </a:rPr>
              <a:t>Interaction between the same players playing the same (or similar) game multiple times</a:t>
            </a:r>
            <a:endParaRPr lang="en-US" sz="2400" i="1" kern="0" dirty="0">
              <a:solidFill>
                <a:schemeClr val="dk1"/>
              </a:solidFill>
              <a:sym typeface="Lor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8992D-12A0-524D-A3C6-1E2BCB49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25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Cooperation is impossible if the relationship between players is for a </a:t>
            </a:r>
            <a:r>
              <a:rPr lang="en-US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fixed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dirty="0">
                <a:highlight>
                  <a:srgbClr val="FFCD00"/>
                </a:highlight>
                <a:latin typeface="Arial" charset="0"/>
                <a:ea typeface="Arial" charset="0"/>
                <a:cs typeface="Arial" charset="0"/>
              </a:rPr>
              <a:t>known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length of time.</a:t>
            </a:r>
          </a:p>
          <a:p>
            <a:pPr lvl="2"/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altLang="en-US" dirty="0"/>
              <a:t>People think forward if</a:t>
            </a:r>
            <a:r>
              <a:rPr lang="en-US" altLang="en-US" sz="2800" dirty="0"/>
              <a:t>: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is uncertain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unknown</a:t>
            </a:r>
          </a:p>
          <a:p>
            <a:pPr lvl="2"/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    Game length too long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Finite Interaction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187521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No last period, so no rollback</a:t>
            </a:r>
          </a:p>
          <a:p>
            <a:r>
              <a:rPr lang="en-US" altLang="en-US" dirty="0">
                <a:ea typeface="ＭＳ Ｐゴシック" charset="-128"/>
              </a:rPr>
              <a:t>Use history-dependent strategies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381125" y="922338"/>
            <a:ext cx="3878263" cy="436562"/>
          </a:xfrm>
        </p:spPr>
        <p:txBody>
          <a:bodyPr/>
          <a:lstStyle/>
          <a:p>
            <a:r>
              <a:rPr lang="en-US" sz="2000" b="1" dirty="0">
                <a:latin typeface="Verdana" charset="0"/>
                <a:ea typeface="Verdana" charset="0"/>
                <a:cs typeface="Verdana" charset="0"/>
              </a:rPr>
              <a:t>Long-Term Interaction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Game Theory © Mike Shor 2024</a:t>
            </a:r>
          </a:p>
        </p:txBody>
      </p:sp>
    </p:spTree>
    <p:extLst>
      <p:ext uri="{BB962C8B-B14F-4D97-AF65-F5344CB8AC3E}">
        <p14:creationId xmlns:p14="http://schemas.microsoft.com/office/powerpoint/2010/main" val="500959109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8231</TotalTime>
  <Words>1085</Words>
  <Application>Microsoft Macintosh PowerPoint</Application>
  <PresentationFormat>On-screen Show (16:9)</PresentationFormat>
  <Paragraphs>275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Courier New</vt:lpstr>
      <vt:lpstr>Lora</vt:lpstr>
      <vt:lpstr>Quattrocento Sans</vt:lpstr>
      <vt:lpstr>Symbol</vt:lpstr>
      <vt:lpstr>Verdana</vt:lpstr>
      <vt:lpstr>Wingdings</vt:lpstr>
      <vt:lpstr>Viola template</vt:lpstr>
      <vt:lpstr>Equation</vt:lpstr>
      <vt:lpstr>Game Theory</vt:lpstr>
      <vt:lpstr>PowerPoint Presentation</vt:lpstr>
      <vt:lpstr>Review</vt:lpstr>
      <vt:lpstr>PowerPoint Presentation</vt:lpstr>
      <vt:lpstr>PowerPoint Presentation</vt:lpstr>
      <vt:lpstr>Prisoner’s Dilemma</vt:lpstr>
      <vt:lpstr>Repeated Games</vt:lpstr>
      <vt:lpstr>Finite Interaction</vt:lpstr>
      <vt:lpstr>Long-Term Interaction</vt:lpstr>
      <vt:lpstr>Trigger Strategies</vt:lpstr>
      <vt:lpstr>Trigger Strategies</vt:lpstr>
      <vt:lpstr>Trigger Strategies</vt:lpstr>
      <vt:lpstr>Why Cooperate  against GTS?</vt:lpstr>
      <vt:lpstr>Payoff streams (GTS)</vt:lpstr>
      <vt:lpstr>Discounting</vt:lpstr>
      <vt:lpstr>Aside:  Infinite Discounting</vt:lpstr>
      <vt:lpstr>Why Cooperate  against GTS?</vt:lpstr>
      <vt:lpstr>Why Cooperate  against GTS?</vt:lpstr>
      <vt:lpstr>Payoff streams (TFT)</vt:lpstr>
      <vt:lpstr>Why Cooperate  against Tit-for-Tat?</vt:lpstr>
      <vt:lpstr>Why Cooperate  against Tit-for-Tat?</vt:lpstr>
      <vt:lpstr>Trigger Strategies</vt:lpstr>
      <vt:lpstr>Axelrod’s Simulation</vt:lpstr>
      <vt:lpstr>Main Ideas from Axelrod</vt:lpstr>
      <vt:lpstr>Theoretical Asides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198</cp:revision>
  <dcterms:created xsi:type="dcterms:W3CDTF">2017-10-16T01:28:23Z</dcterms:created>
  <dcterms:modified xsi:type="dcterms:W3CDTF">2024-03-15T17:39:03Z</dcterms:modified>
</cp:coreProperties>
</file>