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8" r:id="rId1"/>
  </p:sldMasterIdLst>
  <p:notesMasterIdLst>
    <p:notesMasterId r:id="rId37"/>
  </p:notesMasterIdLst>
  <p:sldIdLst>
    <p:sldId id="256" r:id="rId2"/>
    <p:sldId id="583" r:id="rId3"/>
    <p:sldId id="621" r:id="rId4"/>
    <p:sldId id="585" r:id="rId5"/>
    <p:sldId id="622" r:id="rId6"/>
    <p:sldId id="528" r:id="rId7"/>
    <p:sldId id="623" r:id="rId8"/>
    <p:sldId id="567" r:id="rId9"/>
    <p:sldId id="624" r:id="rId10"/>
    <p:sldId id="625" r:id="rId11"/>
    <p:sldId id="626" r:id="rId12"/>
    <p:sldId id="627" r:id="rId13"/>
    <p:sldId id="628" r:id="rId14"/>
    <p:sldId id="629" r:id="rId15"/>
    <p:sldId id="630" r:id="rId16"/>
    <p:sldId id="631" r:id="rId17"/>
    <p:sldId id="633" r:id="rId18"/>
    <p:sldId id="632" r:id="rId19"/>
    <p:sldId id="634" r:id="rId20"/>
    <p:sldId id="587" r:id="rId21"/>
    <p:sldId id="635" r:id="rId22"/>
    <p:sldId id="588" r:id="rId23"/>
    <p:sldId id="589" r:id="rId24"/>
    <p:sldId id="636" r:id="rId25"/>
    <p:sldId id="590" r:id="rId26"/>
    <p:sldId id="637" r:id="rId27"/>
    <p:sldId id="638" r:id="rId28"/>
    <p:sldId id="639" r:id="rId29"/>
    <p:sldId id="640" r:id="rId30"/>
    <p:sldId id="641" r:id="rId31"/>
    <p:sldId id="642" r:id="rId32"/>
    <p:sldId id="643" r:id="rId33"/>
    <p:sldId id="644" r:id="rId34"/>
    <p:sldId id="645" r:id="rId35"/>
    <p:sldId id="646" r:id="rId36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99"/>
    <a:srgbClr val="F0B8BF"/>
    <a:srgbClr val="A615B1"/>
    <a:srgbClr val="911630"/>
    <a:srgbClr val="DCA6E1"/>
    <a:srgbClr val="89A5E6"/>
    <a:srgbClr val="65132A"/>
    <a:srgbClr val="16B728"/>
    <a:srgbClr val="A284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86FEC1-F41B-40B7-A70C-D34B210500F4}">
  <a:tblStyle styleId="{9E86FEC1-F41B-40B7-A70C-D34B210500F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94908"/>
  </p:normalViewPr>
  <p:slideViewPr>
    <p:cSldViewPr snapToGrid="0" snapToObjects="1">
      <p:cViewPr varScale="1">
        <p:scale>
          <a:sx n="130" d="100"/>
          <a:sy n="130" d="100"/>
        </p:scale>
        <p:origin x="208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pPr lvl="0"/>
            <a:endParaRPr noProof="0"/>
          </a:p>
        </p:txBody>
      </p:sp>
    </p:spTree>
    <p:extLst>
      <p:ext uri="{BB962C8B-B14F-4D97-AF65-F5344CB8AC3E}">
        <p14:creationId xmlns:p14="http://schemas.microsoft.com/office/powerpoint/2010/main" val="188652209"/>
      </p:ext>
    </p:extLst>
  </p:cSld>
  <p:clrMap bg1="lt1" tx1="dk1" bg2="dk2" tx2="lt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hape 58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3314" name="Shape 5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1813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0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4" name="Shape 10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52824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0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4" name="Shape 10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53252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hape 163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31746" name="Shape 164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1337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hape 163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31746" name="Shape 164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48588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0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4" name="Shape 10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92650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0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4" name="Shape 10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74623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0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4" name="Shape 10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54593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hape 95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9458" name="Shape 96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87985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0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4" name="Shape 10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41248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hape 95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9458" name="Shape 96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9661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hape 102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1506" name="Shape 10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46405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0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4" name="Shape 10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05407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0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4" name="Shape 10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2678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hape 95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9458" name="Shape 96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8187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hape 102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1506" name="Shape 10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367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0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4" name="Shape 10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2068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0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4" name="Shape 10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313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0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4" name="Shape 10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1925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0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4" name="Shape 10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4748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0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4" name="Shape 10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1212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hape 10"/>
          <p:cNvCxnSpPr>
            <a:cxnSpLocks noChangeShapeType="1"/>
          </p:cNvCxnSpPr>
          <p:nvPr/>
        </p:nvCxnSpPr>
        <p:spPr bwMode="auto">
          <a:xfrm>
            <a:off x="-6350" y="3676650"/>
            <a:ext cx="91630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Shape 11"/>
          <p:cNvSpPr>
            <a:spLocks noChangeArrowheads="1"/>
          </p:cNvSpPr>
          <p:nvPr/>
        </p:nvSpPr>
        <p:spPr bwMode="auto">
          <a:xfrm>
            <a:off x="1117600" y="3392488"/>
            <a:ext cx="566738" cy="566737"/>
          </a:xfrm>
          <a:prstGeom prst="ellipse">
            <a:avLst/>
          </a:prstGeom>
          <a:solidFill>
            <a:srgbClr val="A284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996630" y="2003888"/>
            <a:ext cx="4523700" cy="1159800"/>
          </a:xfrm>
          <a:prstGeom prst="rect">
            <a:avLst/>
          </a:prstGeom>
        </p:spPr>
        <p:txBody>
          <a:bodyPr anchor="b"/>
          <a:lstStyle>
            <a:lvl1pPr lvl="0">
              <a:spcBef>
                <a:spcPts val="0"/>
              </a:spcBef>
              <a:buSzPct val="100000"/>
              <a:defRPr sz="3600">
                <a:latin typeface="Verdana" charset="0"/>
                <a:ea typeface="Verdana" charset="0"/>
                <a:cs typeface="Verdana" charset="0"/>
              </a:defRPr>
            </a:lvl1pPr>
            <a:lvl2pPr lvl="1">
              <a:spcBef>
                <a:spcPts val="0"/>
              </a:spcBef>
              <a:buSzPct val="100000"/>
              <a:defRPr sz="3600"/>
            </a:lvl2pPr>
            <a:lvl3pPr lvl="2">
              <a:spcBef>
                <a:spcPts val="0"/>
              </a:spcBef>
              <a:buSzPct val="100000"/>
              <a:defRPr sz="3600"/>
            </a:lvl3pPr>
            <a:lvl4pPr lvl="3">
              <a:spcBef>
                <a:spcPts val="0"/>
              </a:spcBef>
              <a:buSzPct val="100000"/>
              <a:defRPr sz="3600"/>
            </a:lvl4pPr>
            <a:lvl5pPr lvl="4">
              <a:spcBef>
                <a:spcPts val="0"/>
              </a:spcBef>
              <a:buSzPct val="100000"/>
              <a:defRPr sz="3600"/>
            </a:lvl5pPr>
            <a:lvl6pPr lvl="5">
              <a:spcBef>
                <a:spcPts val="0"/>
              </a:spcBef>
              <a:buSzPct val="100000"/>
              <a:defRPr sz="3600"/>
            </a:lvl6pPr>
            <a:lvl7pPr lvl="6">
              <a:spcBef>
                <a:spcPts val="0"/>
              </a:spcBef>
              <a:buSzPct val="100000"/>
              <a:defRPr sz="3600"/>
            </a:lvl7pPr>
            <a:lvl8pPr lvl="7">
              <a:spcBef>
                <a:spcPts val="0"/>
              </a:spcBef>
              <a:buSzPct val="100000"/>
              <a:defRPr sz="3600"/>
            </a:lvl8pPr>
            <a:lvl9pPr lvl="8">
              <a:spcBef>
                <a:spcPts val="0"/>
              </a:spcBef>
              <a:buSzPct val="100000"/>
              <a:defRPr sz="3600"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en-US"/>
              <a:t>Game Theory © Mike Shor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329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hape 20"/>
          <p:cNvCxnSpPr>
            <a:cxnSpLocks noChangeShapeType="1"/>
          </p:cNvCxnSpPr>
          <p:nvPr/>
        </p:nvCxnSpPr>
        <p:spPr bwMode="auto">
          <a:xfrm>
            <a:off x="4584700" y="3676650"/>
            <a:ext cx="0" cy="1481138"/>
          </a:xfrm>
          <a:prstGeom prst="straightConnector1">
            <a:avLst/>
          </a:prstGeom>
          <a:noFill/>
          <a:ln w="9525">
            <a:solidFill>
              <a:srgbClr val="CCCCCC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Shape 21"/>
          <p:cNvSpPr>
            <a:spLocks noChangeArrowheads="1"/>
          </p:cNvSpPr>
          <p:nvPr/>
        </p:nvSpPr>
        <p:spPr bwMode="auto">
          <a:xfrm>
            <a:off x="4287838" y="3392488"/>
            <a:ext cx="568325" cy="566737"/>
          </a:xfrm>
          <a:prstGeom prst="ellipse">
            <a:avLst/>
          </a:prstGeom>
          <a:solidFill>
            <a:srgbClr val="A284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" name="Shape 22"/>
          <p:cNvSpPr txBox="1">
            <a:spLocks noChangeArrowheads="1"/>
          </p:cNvSpPr>
          <p:nvPr/>
        </p:nvSpPr>
        <p:spPr bwMode="auto">
          <a:xfrm>
            <a:off x="3594100" y="3413125"/>
            <a:ext cx="195580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3600" b="1">
                <a:latin typeface="Lora" charset="0"/>
                <a:ea typeface="Lora" charset="0"/>
                <a:cs typeface="Lora" charset="0"/>
                <a:sym typeface="Lora" charset="0"/>
              </a:rPr>
              <a:t>“</a:t>
            </a:r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2105050" y="2238000"/>
            <a:ext cx="4933800" cy="819900"/>
          </a:xfrm>
          <a:prstGeom prst="rect">
            <a:avLst/>
          </a:prstGeom>
        </p:spPr>
        <p:txBody>
          <a:bodyPr anchor="b"/>
          <a:lstStyle>
            <a:lvl1pPr lvl="0" algn="ctr" rtl="0">
              <a:spcBef>
                <a:spcPts val="0"/>
              </a:spcBef>
              <a:buSzPct val="100000"/>
              <a:buFont typeface="Lora"/>
              <a:defRPr sz="2400" i="1">
                <a:latin typeface="Arial" charset="0"/>
                <a:ea typeface="Arial" charset="0"/>
                <a:cs typeface="Arial" charset="0"/>
                <a:sym typeface="Lora"/>
              </a:defRPr>
            </a:lvl1pPr>
            <a:lvl2pPr lvl="1" algn="ctr" rtl="0">
              <a:spcBef>
                <a:spcPts val="0"/>
              </a:spcBef>
              <a:buFont typeface="Lora"/>
              <a:defRPr i="1">
                <a:latin typeface="Lora"/>
                <a:ea typeface="Lora"/>
                <a:cs typeface="Lora"/>
                <a:sym typeface="Lora"/>
              </a:defRPr>
            </a:lvl2pPr>
            <a:lvl3pPr lvl="2" algn="ctr" rtl="0">
              <a:spcBef>
                <a:spcPts val="0"/>
              </a:spcBef>
              <a:buFont typeface="Lora"/>
              <a:defRPr i="1">
                <a:latin typeface="Lora"/>
                <a:ea typeface="Lora"/>
                <a:cs typeface="Lora"/>
                <a:sym typeface="Lora"/>
              </a:defRPr>
            </a:lvl3pPr>
            <a:lvl4pPr lvl="3" algn="ctr" rtl="0">
              <a:spcBef>
                <a:spcPts val="0"/>
              </a:spcBef>
              <a:buSzPct val="100000"/>
              <a:buFont typeface="Lora"/>
              <a:defRPr sz="2400" i="1">
                <a:latin typeface="Lora"/>
                <a:ea typeface="Lora"/>
                <a:cs typeface="Lora"/>
                <a:sym typeface="Lora"/>
              </a:defRPr>
            </a:lvl4pPr>
            <a:lvl5pPr lvl="4" algn="ctr" rtl="0">
              <a:spcBef>
                <a:spcPts val="0"/>
              </a:spcBef>
              <a:buSzPct val="100000"/>
              <a:buFont typeface="Lora"/>
              <a:defRPr sz="2400" i="1">
                <a:latin typeface="Lora"/>
                <a:ea typeface="Lora"/>
                <a:cs typeface="Lora"/>
                <a:sym typeface="Lora"/>
              </a:defRPr>
            </a:lvl5pPr>
            <a:lvl6pPr lvl="5" algn="ctr" rtl="0">
              <a:spcBef>
                <a:spcPts val="0"/>
              </a:spcBef>
              <a:buSzPct val="100000"/>
              <a:buFont typeface="Lora"/>
              <a:defRPr sz="2400" i="1">
                <a:latin typeface="Lora"/>
                <a:ea typeface="Lora"/>
                <a:cs typeface="Lora"/>
                <a:sym typeface="Lora"/>
              </a:defRPr>
            </a:lvl6pPr>
            <a:lvl7pPr lvl="6" algn="ctr" rtl="0">
              <a:spcBef>
                <a:spcPts val="0"/>
              </a:spcBef>
              <a:buSzPct val="100000"/>
              <a:buFont typeface="Lora"/>
              <a:defRPr sz="2400" i="1">
                <a:latin typeface="Lora"/>
                <a:ea typeface="Lora"/>
                <a:cs typeface="Lora"/>
                <a:sym typeface="Lora"/>
              </a:defRPr>
            </a:lvl7pPr>
            <a:lvl8pPr lvl="7" algn="ctr" rtl="0">
              <a:spcBef>
                <a:spcPts val="0"/>
              </a:spcBef>
              <a:buSzPct val="100000"/>
              <a:buFont typeface="Lora"/>
              <a:defRPr sz="2400" i="1">
                <a:latin typeface="Lora"/>
                <a:ea typeface="Lora"/>
                <a:cs typeface="Lora"/>
                <a:sym typeface="Lora"/>
              </a:defRPr>
            </a:lvl8pPr>
            <a:lvl9pPr lvl="8" algn="ctr">
              <a:spcBef>
                <a:spcPts val="0"/>
              </a:spcBef>
              <a:buSzPct val="100000"/>
              <a:buFont typeface="Lora"/>
              <a:defRPr sz="2400" i="1">
                <a:latin typeface="Lora"/>
                <a:ea typeface="Lora"/>
                <a:cs typeface="Lora"/>
                <a:sym typeface="Lora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Game Theory © Mike Shor 2024</a:t>
            </a:r>
          </a:p>
        </p:txBody>
      </p:sp>
    </p:spTree>
    <p:extLst>
      <p:ext uri="{BB962C8B-B14F-4D97-AF65-F5344CB8AC3E}">
        <p14:creationId xmlns:p14="http://schemas.microsoft.com/office/powerpoint/2010/main" val="28794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1 column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hape 24"/>
          <p:cNvCxnSpPr>
            <a:cxnSpLocks noChangeShapeType="1"/>
          </p:cNvCxnSpPr>
          <p:nvPr/>
        </p:nvCxnSpPr>
        <p:spPr bwMode="auto">
          <a:xfrm>
            <a:off x="0" y="1131888"/>
            <a:ext cx="1376363" cy="0"/>
          </a:xfrm>
          <a:prstGeom prst="straightConnector1">
            <a:avLst/>
          </a:prstGeom>
          <a:noFill/>
          <a:ln w="9525">
            <a:solidFill>
              <a:srgbClr val="CCCCCC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Shape 25"/>
          <p:cNvSpPr>
            <a:spLocks noChangeArrowheads="1"/>
          </p:cNvSpPr>
          <p:nvPr/>
        </p:nvSpPr>
        <p:spPr bwMode="auto">
          <a:xfrm>
            <a:off x="817563" y="928688"/>
            <a:ext cx="406400" cy="406400"/>
          </a:xfrm>
          <a:prstGeom prst="ellipse">
            <a:avLst/>
          </a:prstGeom>
          <a:solidFill>
            <a:srgbClr val="A284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6" name="Shape 28"/>
          <p:cNvCxnSpPr>
            <a:cxnSpLocks noChangeShapeType="1"/>
          </p:cNvCxnSpPr>
          <p:nvPr/>
        </p:nvCxnSpPr>
        <p:spPr bwMode="auto">
          <a:xfrm>
            <a:off x="5265738" y="1131888"/>
            <a:ext cx="3878262" cy="0"/>
          </a:xfrm>
          <a:prstGeom prst="straightConnector1">
            <a:avLst/>
          </a:prstGeom>
          <a:noFill/>
          <a:ln w="9525">
            <a:solidFill>
              <a:srgbClr val="CCCCCC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1381250" y="1616470"/>
            <a:ext cx="6809700" cy="3112200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600"/>
              </a:spcBef>
              <a:buClr>
                <a:srgbClr val="A28448"/>
              </a:buClr>
              <a:buSzPct val="100000"/>
              <a:buFont typeface="Quattrocento Sans"/>
              <a:buChar char="◉"/>
              <a:defRPr sz="2400">
                <a:latin typeface="Arial" charset="0"/>
                <a:ea typeface="Arial" charset="0"/>
                <a:cs typeface="Arial" charset="0"/>
                <a:sym typeface="Quattrocento Sans"/>
              </a:defRPr>
            </a:lvl1pPr>
            <a:lvl2pPr lvl="1" rtl="0">
              <a:spcBef>
                <a:spcPts val="480"/>
              </a:spcBef>
              <a:buClr>
                <a:srgbClr val="FFCD00"/>
              </a:buClr>
              <a:buSzPct val="100000"/>
              <a:buFont typeface="Quattrocento Sans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rtl="0">
              <a:spcBef>
                <a:spcPts val="480"/>
              </a:spcBef>
              <a:buClr>
                <a:srgbClr val="FFCD00"/>
              </a:buClr>
              <a:buSzPct val="100000"/>
              <a:buFont typeface="Quattrocento Sans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Game Theory © Mike Shor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223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hape 14"/>
          <p:cNvCxnSpPr>
            <a:cxnSpLocks noChangeShapeType="1"/>
          </p:cNvCxnSpPr>
          <p:nvPr/>
        </p:nvCxnSpPr>
        <p:spPr bwMode="auto">
          <a:xfrm>
            <a:off x="-6350" y="2571750"/>
            <a:ext cx="1984375" cy="0"/>
          </a:xfrm>
          <a:prstGeom prst="straightConnector1">
            <a:avLst/>
          </a:prstGeom>
          <a:noFill/>
          <a:ln w="9525">
            <a:solidFill>
              <a:srgbClr val="CCCCCC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Shape 15"/>
          <p:cNvSpPr>
            <a:spLocks noChangeArrowheads="1"/>
          </p:cNvSpPr>
          <p:nvPr/>
        </p:nvSpPr>
        <p:spPr bwMode="auto">
          <a:xfrm>
            <a:off x="1117600" y="2287588"/>
            <a:ext cx="566738" cy="568325"/>
          </a:xfrm>
          <a:prstGeom prst="ellipse">
            <a:avLst/>
          </a:prstGeom>
          <a:solidFill>
            <a:srgbClr val="A284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6" name="Shape 17"/>
          <p:cNvCxnSpPr>
            <a:cxnSpLocks noChangeShapeType="1"/>
          </p:cNvCxnSpPr>
          <p:nvPr/>
        </p:nvCxnSpPr>
        <p:spPr bwMode="auto">
          <a:xfrm>
            <a:off x="5899150" y="2571750"/>
            <a:ext cx="3251200" cy="0"/>
          </a:xfrm>
          <a:prstGeom prst="straightConnector1">
            <a:avLst/>
          </a:prstGeom>
          <a:noFill/>
          <a:ln w="9525">
            <a:solidFill>
              <a:srgbClr val="CCCCCC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2022300" y="2815923"/>
            <a:ext cx="5591400" cy="784800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1400">
                <a:highlight>
                  <a:srgbClr val="FFCD00"/>
                </a:highlight>
              </a:defRPr>
            </a:lvl1pPr>
            <a:lvl2pPr lvl="1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2pPr>
            <a:lvl3pPr lvl="2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3pPr>
            <a:lvl4pPr lvl="3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4pPr>
            <a:lvl5pPr lvl="4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5pPr>
            <a:lvl6pPr lvl="5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6pPr>
            <a:lvl7pPr lvl="6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7pPr>
            <a:lvl8pPr lvl="7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8pPr>
            <a:lvl9pPr lvl="8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2022225" y="1693523"/>
            <a:ext cx="3787800" cy="1159800"/>
          </a:xfrm>
          <a:prstGeom prst="rect">
            <a:avLst/>
          </a:prstGeom>
        </p:spPr>
        <p:txBody>
          <a:bodyPr anchor="b"/>
          <a:lstStyle>
            <a:lvl1pPr lvl="0" rtl="0">
              <a:spcBef>
                <a:spcPts val="0"/>
              </a:spcBef>
              <a:buSzPct val="100000"/>
              <a:defRPr sz="3000">
                <a:latin typeface="Verdana" charset="0"/>
                <a:ea typeface="Verdana" charset="0"/>
                <a:cs typeface="Verdana" charset="0"/>
              </a:defRPr>
            </a:lvl1pPr>
            <a:lvl2pPr lvl="1" rtl="0">
              <a:spcBef>
                <a:spcPts val="0"/>
              </a:spcBef>
              <a:buSzPct val="100000"/>
              <a:defRPr sz="3000"/>
            </a:lvl2pPr>
            <a:lvl3pPr lvl="2" rtl="0">
              <a:spcBef>
                <a:spcPts val="0"/>
              </a:spcBef>
              <a:buSzPct val="100000"/>
              <a:defRPr sz="3000"/>
            </a:lvl3pPr>
            <a:lvl4pPr lvl="3" rtl="0">
              <a:spcBef>
                <a:spcPts val="0"/>
              </a:spcBef>
              <a:buSzPct val="100000"/>
              <a:defRPr sz="3000"/>
            </a:lvl4pPr>
            <a:lvl5pPr lvl="4" rtl="0">
              <a:spcBef>
                <a:spcPts val="0"/>
              </a:spcBef>
              <a:buSzPct val="100000"/>
              <a:defRPr sz="3000"/>
            </a:lvl5pPr>
            <a:lvl6pPr lvl="5" rtl="0">
              <a:spcBef>
                <a:spcPts val="0"/>
              </a:spcBef>
              <a:buSzPct val="100000"/>
              <a:defRPr sz="3000"/>
            </a:lvl6pPr>
            <a:lvl7pPr lvl="6" rtl="0">
              <a:spcBef>
                <a:spcPts val="0"/>
              </a:spcBef>
              <a:buSzPct val="100000"/>
              <a:defRPr sz="3000"/>
            </a:lvl7pPr>
            <a:lvl8pPr lvl="7" rtl="0">
              <a:spcBef>
                <a:spcPts val="0"/>
              </a:spcBef>
              <a:buSzPct val="100000"/>
              <a:defRPr sz="3000"/>
            </a:lvl8pPr>
            <a:lvl9pPr lvl="8" rtl="0">
              <a:spcBef>
                <a:spcPts val="0"/>
              </a:spcBef>
              <a:buSzPct val="100000"/>
              <a:defRPr sz="3000"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276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letely 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Game Theory © Mike Shor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744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+ 1 column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hape 24"/>
          <p:cNvCxnSpPr>
            <a:cxnSpLocks noChangeShapeType="1"/>
          </p:cNvCxnSpPr>
          <p:nvPr/>
        </p:nvCxnSpPr>
        <p:spPr bwMode="auto">
          <a:xfrm>
            <a:off x="0" y="1131888"/>
            <a:ext cx="1376363" cy="0"/>
          </a:xfrm>
          <a:prstGeom prst="straightConnector1">
            <a:avLst/>
          </a:prstGeom>
          <a:noFill/>
          <a:ln w="9525">
            <a:solidFill>
              <a:srgbClr val="CCCCCC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Shape 25"/>
          <p:cNvSpPr>
            <a:spLocks noChangeArrowheads="1"/>
          </p:cNvSpPr>
          <p:nvPr/>
        </p:nvSpPr>
        <p:spPr bwMode="auto">
          <a:xfrm>
            <a:off x="817563" y="928688"/>
            <a:ext cx="406400" cy="406400"/>
          </a:xfrm>
          <a:prstGeom prst="ellipse">
            <a:avLst/>
          </a:prstGeom>
          <a:solidFill>
            <a:srgbClr val="A284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6" name="Shape 28"/>
          <p:cNvCxnSpPr>
            <a:cxnSpLocks noChangeShapeType="1"/>
          </p:cNvCxnSpPr>
          <p:nvPr/>
        </p:nvCxnSpPr>
        <p:spPr bwMode="auto">
          <a:xfrm>
            <a:off x="5265738" y="1131888"/>
            <a:ext cx="3878262" cy="0"/>
          </a:xfrm>
          <a:prstGeom prst="straightConnector1">
            <a:avLst/>
          </a:prstGeom>
          <a:noFill/>
          <a:ln w="9525">
            <a:solidFill>
              <a:srgbClr val="CCCCCC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400" cy="435600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0"/>
              </a:spcBef>
              <a:buSzPct val="100000"/>
              <a:buFont typeface="Lora"/>
              <a:buNone/>
              <a:defRPr sz="2000" b="1">
                <a:latin typeface="Verdana" charset="0"/>
                <a:ea typeface="Verdana" charset="0"/>
                <a:cs typeface="Verdana" charset="0"/>
                <a:sym typeface="Lora"/>
              </a:defRPr>
            </a:lvl1pPr>
            <a:lvl2pPr lvl="1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1381250" y="1616470"/>
            <a:ext cx="6809700" cy="3112200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600"/>
              </a:spcBef>
              <a:buClr>
                <a:srgbClr val="FFCD00"/>
              </a:buClr>
              <a:buSzPct val="100000"/>
              <a:buFont typeface="Quattrocento Sans"/>
              <a:buChar char="◉"/>
              <a:defRPr sz="2400">
                <a:latin typeface="Arial" charset="0"/>
                <a:ea typeface="Arial" charset="0"/>
                <a:cs typeface="Arial" charset="0"/>
                <a:sym typeface="Quattrocento Sans"/>
              </a:defRPr>
            </a:lvl1pPr>
            <a:lvl2pPr lvl="1" rtl="0">
              <a:spcBef>
                <a:spcPts val="480"/>
              </a:spcBef>
              <a:buClr>
                <a:srgbClr val="FFCD00"/>
              </a:buClr>
              <a:buSzPct val="100000"/>
              <a:buFont typeface="Quattrocento Sans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rtl="0">
              <a:spcBef>
                <a:spcPts val="480"/>
              </a:spcBef>
              <a:buClr>
                <a:srgbClr val="FFCD00"/>
              </a:buClr>
              <a:buSzPct val="100000"/>
              <a:buFont typeface="Quattrocento Sans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E30737BD-D33F-7E49-AA8C-FDC2305C0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550" y="4767263"/>
            <a:ext cx="3086100" cy="274637"/>
          </a:xfrm>
        </p:spPr>
        <p:txBody>
          <a:bodyPr/>
          <a:lstStyle/>
          <a:p>
            <a:r>
              <a:rPr lang="en-US"/>
              <a:t>Game Theory © Mike Shor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620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body" idx="1"/>
          </p:nvPr>
        </p:nvSpPr>
        <p:spPr bwMode="auto">
          <a:xfrm>
            <a:off x="1381125" y="1616075"/>
            <a:ext cx="6810375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dirty="0">
              <a:sym typeface="Arial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title"/>
          </p:nvPr>
        </p:nvSpPr>
        <p:spPr bwMode="auto">
          <a:xfrm>
            <a:off x="1381125" y="936625"/>
            <a:ext cx="6810375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dirty="0">
              <a:sym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E5F72-A700-2B41-902D-0ACD7FAE97AB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095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Game Theory © Mike Shor 2024</a:t>
            </a:r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1" r:id="rId2"/>
    <p:sldLayoutId id="2147483672" r:id="rId3"/>
    <p:sldLayoutId id="2147483675" r:id="rId4"/>
    <p:sldLayoutId id="2147483676" r:id="rId5"/>
    <p:sldLayoutId id="2147483677" r:id="rId6"/>
  </p:sldLayoutIdLst>
  <p:transition>
    <p:fade/>
  </p:transition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Arial" charset="0"/>
          <a:cs typeface="Arial" charset="0"/>
          <a:sym typeface="Arial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Arial" charset="0"/>
          <a:cs typeface="Arial" charset="0"/>
          <a:sym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Arial" charset="0"/>
          <a:cs typeface="Arial" charset="0"/>
          <a:sym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Arial" charset="0"/>
          <a:cs typeface="Arial" charset="0"/>
          <a:sym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Arial" charset="0"/>
          <a:cs typeface="Arial" charset="0"/>
          <a:sym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Arial" charset="0"/>
          <a:cs typeface="Arial" charset="0"/>
          <a:sym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Arial" charset="0"/>
          <a:cs typeface="Arial" charset="0"/>
          <a:sym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Arial" charset="0"/>
          <a:cs typeface="Arial" charset="0"/>
          <a:sym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Arial" charset="0"/>
          <a:cs typeface="Arial" charset="0"/>
          <a:sym typeface="Arial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342900" indent="-342900" algn="l" rtl="0" eaLnBrk="1" fontAlgn="base" hangingPunct="1">
        <a:spcBef>
          <a:spcPct val="0"/>
        </a:spcBef>
        <a:spcAft>
          <a:spcPct val="0"/>
        </a:spcAft>
        <a:buClr>
          <a:srgbClr val="A28448"/>
        </a:buClr>
        <a:buFont typeface="Quattrocento Sans" charset="0"/>
        <a:buChar char="◉"/>
        <a:defRPr sz="1400">
          <a:solidFill>
            <a:srgbClr val="000000"/>
          </a:solidFill>
          <a:latin typeface="Arial" charset="0"/>
          <a:ea typeface="Arial" charset="0"/>
          <a:cs typeface="Arial" charset="0"/>
          <a:sym typeface="Arial" charset="0"/>
        </a:defRPr>
      </a:lvl1pPr>
      <a:lvl2pPr lvl="1"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lvl="2"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lvl="3"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lvl="4"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4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8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image" Target="../media/image5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0.jpeg"/><Relationship Id="rId7" Type="http://schemas.openxmlformats.org/officeDocument/2006/relationships/image" Target="../media/image12.jpeg"/><Relationship Id="rId2" Type="http://schemas.openxmlformats.org/officeDocument/2006/relationships/hyperlink" Target="http://images.google.com/imgres?imgurl=www.santry.com/images/j0078714.gif&amp;imgrefurl=http://www.santry.com/index.html&amp;h=127&amp;w=71&amp;prev=/images?q=j0078714&amp;svnum=10&amp;hl=en&amp;lr=&amp;ie=UTF-8&amp;oe=UTF-8&amp;safe=off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images.google.com/imgres?imgurl=www.sthmoor.vic.edu.au/j0078717_small.gif&amp;imgrefurl=http://www.sthmoor.vic.edu.au/Parliamo%2520Italiano.htm&amp;h=185&amp;w=100&amp;prev=/images?q=j0078717&amp;svnum=10&amp;hl=en&amp;lr=&amp;ie=UTF-8&amp;oe=UTF-8&amp;safe=off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1.jpeg"/><Relationship Id="rId10" Type="http://schemas.openxmlformats.org/officeDocument/2006/relationships/hyperlink" Target="http://www.yellowroseartstamps.com/stamps/images/J103.jpg" TargetMode="External"/><Relationship Id="rId4" Type="http://schemas.openxmlformats.org/officeDocument/2006/relationships/hyperlink" Target="http://images.google.com/imgres?imgurl=www.overberginfo.com/odaf/images/j0078748.gif&amp;imgrefurl=http://www.overberginfo.com/odaf/home.htm&amp;h=123&amp;w=83&amp;prev=/images?q=j0078748&amp;svnum=10&amp;hl=en&amp;lr=&amp;ie=UTF-8&amp;oe=UTF-8&amp;safe=off" TargetMode="External"/><Relationship Id="rId9" Type="http://schemas.openxmlformats.org/officeDocument/2006/relationships/image" Target="../media/image1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buFont typeface="Lora"/>
              <a:buNone/>
              <a:defRPr/>
            </a:pPr>
            <a:r>
              <a:rPr lang="en-US" b="1" dirty="0">
                <a:latin typeface="Arial" charset="0"/>
                <a:ea typeface="Arial" charset="0"/>
                <a:cs typeface="Arial" charset="0"/>
                <a:sym typeface="Lora"/>
              </a:rPr>
              <a:t>Game Theory</a:t>
            </a:r>
            <a:endParaRPr lang="en" b="1" dirty="0">
              <a:latin typeface="Arial" charset="0"/>
              <a:ea typeface="Arial" charset="0"/>
              <a:cs typeface="Arial" charset="0"/>
              <a:sym typeface="Lora"/>
            </a:endParaRPr>
          </a:p>
        </p:txBody>
      </p:sp>
      <p:sp>
        <p:nvSpPr>
          <p:cNvPr id="3" name="Shape 61"/>
          <p:cNvSpPr txBox="1">
            <a:spLocks/>
          </p:cNvSpPr>
          <p:nvPr/>
        </p:nvSpPr>
        <p:spPr bwMode="auto">
          <a:xfrm>
            <a:off x="1943687" y="3702059"/>
            <a:ext cx="6939056" cy="47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l" rtl="0" eaLnBrk="1" fontAlgn="base" hangingPunct="1">
              <a:spcBef>
                <a:spcPts val="0"/>
              </a:spcBef>
              <a:spcAft>
                <a:spcPct val="0"/>
              </a:spcAft>
              <a:buSzPct val="100000"/>
              <a:defRPr sz="36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lvl="1" algn="l" rtl="0" eaLnBrk="1" fontAlgn="base" hangingPunct="1">
              <a:spcBef>
                <a:spcPts val="0"/>
              </a:spcBef>
              <a:spcAft>
                <a:spcPct val="0"/>
              </a:spcAft>
              <a:buSzPct val="100000"/>
              <a:defRPr sz="36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lvl="2" algn="l" rtl="0" eaLnBrk="1" fontAlgn="base" hangingPunct="1">
              <a:spcBef>
                <a:spcPts val="0"/>
              </a:spcBef>
              <a:spcAft>
                <a:spcPct val="0"/>
              </a:spcAft>
              <a:buSzPct val="100000"/>
              <a:defRPr sz="36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lvl="3" algn="l" rtl="0" eaLnBrk="1" fontAlgn="base" hangingPunct="1">
              <a:spcBef>
                <a:spcPts val="0"/>
              </a:spcBef>
              <a:spcAft>
                <a:spcPct val="0"/>
              </a:spcAft>
              <a:buSzPct val="100000"/>
              <a:defRPr sz="36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lvl="4" algn="l" rtl="0" eaLnBrk="1" fontAlgn="base" hangingPunct="1">
              <a:spcBef>
                <a:spcPts val="0"/>
              </a:spcBef>
              <a:spcAft>
                <a:spcPct val="0"/>
              </a:spcAft>
              <a:buSzPct val="100000"/>
              <a:defRPr sz="36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457200" lvl="5" algn="l" rtl="0" eaLnBrk="1" fontAlgn="base" hangingPunct="1">
              <a:spcBef>
                <a:spcPts val="0"/>
              </a:spcBef>
              <a:spcAft>
                <a:spcPct val="0"/>
              </a:spcAft>
              <a:buSzPct val="100000"/>
              <a:defRPr sz="36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914400" lvl="6" algn="l" rtl="0" eaLnBrk="1" fontAlgn="base" hangingPunct="1">
              <a:spcBef>
                <a:spcPts val="0"/>
              </a:spcBef>
              <a:spcAft>
                <a:spcPct val="0"/>
              </a:spcAft>
              <a:buSzPct val="100000"/>
              <a:defRPr sz="36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1371600" lvl="7" algn="l" rtl="0" eaLnBrk="1" fontAlgn="base" hangingPunct="1">
              <a:spcBef>
                <a:spcPts val="0"/>
              </a:spcBef>
              <a:spcAft>
                <a:spcPct val="0"/>
              </a:spcAft>
              <a:buSzPct val="100000"/>
              <a:defRPr sz="36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1828800" lvl="8" algn="l" rtl="0" eaLnBrk="1" fontAlgn="base" hangingPunct="1">
              <a:spcBef>
                <a:spcPts val="0"/>
              </a:spcBef>
              <a:spcAft>
                <a:spcPct val="0"/>
              </a:spcAft>
              <a:buSzPct val="100000"/>
              <a:defRPr sz="36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fontAlgn="auto">
              <a:spcAft>
                <a:spcPts val="0"/>
              </a:spcAft>
              <a:buFont typeface="Lora"/>
              <a:buNone/>
              <a:defRPr/>
            </a:pPr>
            <a:r>
              <a:rPr lang="en-US" sz="2000" b="1" kern="0" dirty="0">
                <a:solidFill>
                  <a:srgbClr val="1A172C"/>
                </a:solidFill>
                <a:sym typeface="Lora"/>
              </a:rPr>
              <a:t>Spring 2024 - Mike Shor 		</a:t>
            </a:r>
            <a:r>
              <a:rPr lang="en-US" sz="2000" b="1" kern="0" dirty="0">
                <a:sym typeface="Lora"/>
              </a:rPr>
              <a:t>	     </a:t>
            </a:r>
            <a:r>
              <a:rPr lang="en-US" sz="2000" b="1" dirty="0">
                <a:highlight>
                  <a:srgbClr val="FFCD00"/>
                </a:highlight>
                <a:sym typeface="Lora"/>
              </a:rPr>
              <a:t>Topic 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264" y="3448041"/>
            <a:ext cx="449513" cy="47466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10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381125" y="922338"/>
            <a:ext cx="3878263" cy="436562"/>
          </a:xfrm>
        </p:spPr>
        <p:txBody>
          <a:bodyPr/>
          <a:lstStyle/>
          <a:p>
            <a:r>
              <a:rPr lang="en-US" sz="2000" b="1" dirty="0">
                <a:latin typeface="Verdana" charset="0"/>
                <a:ea typeface="Verdana" charset="0"/>
                <a:cs typeface="Verdana" charset="0"/>
              </a:rPr>
              <a:t>Common Value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Game Theory © Mike Shor 2024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9"/>
          <a:stretch/>
        </p:blipFill>
        <p:spPr>
          <a:xfrm>
            <a:off x="1758630" y="1405157"/>
            <a:ext cx="6006274" cy="331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256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94479" y="1358900"/>
            <a:ext cx="7944787" cy="3369770"/>
          </a:xfrm>
        </p:spPr>
        <p:txBody>
          <a:bodyPr numCol="2" spcCol="274320"/>
          <a:lstStyle/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altLang="en-US" b="1" dirty="0"/>
              <a:t>Private Value Auction</a:t>
            </a:r>
            <a:endParaRPr lang="en-US" altLang="en-US" sz="2800" b="1" dirty="0"/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latin typeface="Arial" charset="0"/>
                <a:ea typeface="Arial" charset="0"/>
                <a:cs typeface="Arial" charset="0"/>
              </a:rPr>
              <a:t>Each bidder knows his or her value for the object</a:t>
            </a:r>
          </a:p>
          <a:p>
            <a:pPr lvl="1">
              <a:lnSpc>
                <a:spcPct val="90000"/>
              </a:lnSpc>
            </a:pPr>
            <a:endParaRPr lang="en-US" altLang="en-US" dirty="0">
              <a:latin typeface="Arial" charset="0"/>
              <a:ea typeface="Arial" charset="0"/>
              <a:cs typeface="Arial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latin typeface="Arial" charset="0"/>
                <a:ea typeface="Arial" charset="0"/>
                <a:cs typeface="Arial" charset="0"/>
              </a:rPr>
              <a:t>Bidders differ in their </a:t>
            </a:r>
            <a:r>
              <a:rPr lang="en-US" sz="2400" dirty="0">
                <a:highlight>
                  <a:srgbClr val="FFCD00"/>
                </a:highlight>
                <a:latin typeface="Arial" charset="0"/>
                <a:ea typeface="Arial" charset="0"/>
                <a:cs typeface="Arial" charset="0"/>
              </a:rPr>
              <a:t>values</a:t>
            </a:r>
            <a:r>
              <a:rPr lang="en-US" altLang="en-US" sz="2400" dirty="0">
                <a:latin typeface="Arial" charset="0"/>
                <a:ea typeface="Arial" charset="0"/>
                <a:cs typeface="Arial" charset="0"/>
              </a:rPr>
              <a:t> for the object</a:t>
            </a:r>
          </a:p>
          <a:p>
            <a:pPr lvl="1">
              <a:lnSpc>
                <a:spcPct val="90000"/>
              </a:lnSpc>
            </a:pPr>
            <a:endParaRPr lang="en-US" altLang="en-US" dirty="0">
              <a:latin typeface="Arial" charset="0"/>
              <a:ea typeface="Arial" charset="0"/>
              <a:cs typeface="Arial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e.g., memorabilia,           consumption items</a:t>
            </a:r>
          </a:p>
          <a:p>
            <a:pPr>
              <a:lnSpc>
                <a:spcPct val="90000"/>
              </a:lnSpc>
            </a:pPr>
            <a:endParaRPr lang="en-US" altLang="en-US" sz="2800" dirty="0"/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altLang="en-US" b="1" dirty="0"/>
              <a:t>Common Value Auction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latin typeface="Arial" charset="0"/>
                <a:ea typeface="Arial" charset="0"/>
                <a:cs typeface="Arial" charset="0"/>
              </a:rPr>
              <a:t>The item has a single though unknown value</a:t>
            </a:r>
          </a:p>
          <a:p>
            <a:pPr lvl="1">
              <a:lnSpc>
                <a:spcPct val="90000"/>
              </a:lnSpc>
            </a:pPr>
            <a:endParaRPr lang="en-US" altLang="en-US" dirty="0">
              <a:latin typeface="Arial" charset="0"/>
              <a:ea typeface="Arial" charset="0"/>
              <a:cs typeface="Arial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latin typeface="Arial" charset="0"/>
                <a:ea typeface="Arial" charset="0"/>
                <a:cs typeface="Arial" charset="0"/>
              </a:rPr>
              <a:t>Bidders differ in their </a:t>
            </a:r>
            <a:r>
              <a:rPr lang="en-US" sz="2400" dirty="0">
                <a:highlight>
                  <a:srgbClr val="FFCD00"/>
                </a:highlight>
                <a:latin typeface="Arial" charset="0"/>
                <a:ea typeface="Arial" charset="0"/>
                <a:cs typeface="Arial" charset="0"/>
              </a:rPr>
              <a:t>estimates</a:t>
            </a:r>
            <a:r>
              <a:rPr lang="en-US" altLang="en-US" sz="2400" dirty="0">
                <a:latin typeface="Arial" charset="0"/>
                <a:ea typeface="Arial" charset="0"/>
                <a:cs typeface="Arial" charset="0"/>
              </a:rPr>
              <a:t> of the true value</a:t>
            </a:r>
          </a:p>
          <a:p>
            <a:pPr lvl="1">
              <a:lnSpc>
                <a:spcPct val="90000"/>
              </a:lnSpc>
            </a:pPr>
            <a:endParaRPr lang="en-US" altLang="en-US" dirty="0">
              <a:latin typeface="Arial" charset="0"/>
              <a:ea typeface="Arial" charset="0"/>
              <a:cs typeface="Arial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e.g., drilling rights,                             disciplinary corporate takeovers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11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381125" y="922338"/>
            <a:ext cx="3878263" cy="436562"/>
          </a:xfrm>
        </p:spPr>
        <p:txBody>
          <a:bodyPr/>
          <a:lstStyle/>
          <a:p>
            <a:r>
              <a:rPr lang="en-US" sz="2000" b="1" dirty="0">
                <a:latin typeface="Verdana" charset="0"/>
                <a:ea typeface="Verdana" charset="0"/>
                <a:cs typeface="Verdana" charset="0"/>
              </a:rPr>
              <a:t>Sources of Uncertainty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Game Theory © Mike Shor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682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1381125" y="1616075"/>
            <a:ext cx="6810375" cy="3113088"/>
          </a:xfrm>
        </p:spPr>
        <p:txBody>
          <a:bodyPr>
            <a:noAutofit/>
          </a:bodyPr>
          <a:lstStyle/>
          <a:p>
            <a:pPr marL="288925" indent="-276225" fontAlgn="auto">
              <a:spcBef>
                <a:spcPts val="0"/>
              </a:spcBef>
              <a:spcAft>
                <a:spcPts val="0"/>
              </a:spcAft>
              <a:buClr>
                <a:srgbClr val="A28448"/>
              </a:buClr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English auction</a:t>
            </a:r>
            <a:endParaRPr lang="en-US" dirty="0"/>
          </a:p>
          <a:p>
            <a:pPr marL="288925" indent="-276225" fontAlgn="auto">
              <a:spcBef>
                <a:spcPts val="0"/>
              </a:spcBef>
              <a:spcAft>
                <a:spcPts val="0"/>
              </a:spcAft>
              <a:buClr>
                <a:srgbClr val="A28448"/>
              </a:buClr>
              <a:defRPr/>
            </a:pPr>
            <a:endParaRPr lang="en-US" altLang="en-US" dirty="0">
              <a:ea typeface="ＭＳ Ｐゴシック" charset="-128"/>
            </a:endParaRPr>
          </a:p>
          <a:p>
            <a:pPr marL="288925" indent="-276225" fontAlgn="auto">
              <a:spcBef>
                <a:spcPts val="0"/>
              </a:spcBef>
              <a:spcAft>
                <a:spcPts val="0"/>
              </a:spcAft>
              <a:buClr>
                <a:srgbClr val="A28448"/>
              </a:buClr>
              <a:defRPr/>
            </a:pPr>
            <a:r>
              <a:rPr lang="en-US" altLang="en-US" dirty="0">
                <a:ea typeface="ＭＳ Ｐゴシック" charset="-128"/>
              </a:rPr>
              <a:t>Prices rise (through auctioneer or bidders)</a:t>
            </a:r>
          </a:p>
          <a:p>
            <a:pPr lvl="1"/>
            <a:r>
              <a:rPr lang="en-US" altLang="en-US" dirty="0">
                <a:ea typeface="ＭＳ Ｐゴシック" charset="-128"/>
              </a:rPr>
              <a:t>	</a:t>
            </a:r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Bidders call out prices (outcry)</a:t>
            </a:r>
          </a:p>
          <a:p>
            <a:pPr lvl="1"/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	Auctioneer calls out prices (silent)</a:t>
            </a:r>
          </a:p>
          <a:p>
            <a:pPr lvl="1"/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	Bidders hold down button (Japanese)</a:t>
            </a:r>
          </a:p>
          <a:p>
            <a:pPr marL="288925" indent="-276225" fontAlgn="auto">
              <a:spcBef>
                <a:spcPts val="0"/>
              </a:spcBef>
              <a:spcAft>
                <a:spcPts val="0"/>
              </a:spcAft>
              <a:buClr>
                <a:srgbClr val="A28448"/>
              </a:buClr>
              <a:defRPr/>
            </a:pPr>
            <a:r>
              <a:rPr lang="en-US" altLang="en-US" dirty="0">
                <a:ea typeface="ＭＳ Ｐゴシック" charset="-128"/>
              </a:rPr>
              <a:t>Highest bidder gets the object</a:t>
            </a:r>
          </a:p>
          <a:p>
            <a:pPr marL="288925" indent="-276225" fontAlgn="auto">
              <a:spcBef>
                <a:spcPts val="0"/>
              </a:spcBef>
              <a:spcAft>
                <a:spcPts val="0"/>
              </a:spcAft>
              <a:buClr>
                <a:srgbClr val="A28448"/>
              </a:buClr>
              <a:defRPr/>
            </a:pPr>
            <a:r>
              <a:rPr lang="en-US" altLang="en-US" dirty="0">
                <a:ea typeface="ＭＳ Ｐゴシック" charset="-128"/>
              </a:rPr>
              <a:t>Pays a bit over the next highest bid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12</a:t>
            </a:fld>
            <a:endParaRPr lang="en-US"/>
          </a:p>
        </p:txBody>
      </p:sp>
      <p:sp>
        <p:nvSpPr>
          <p:cNvPr id="10" name="Shape 110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400" cy="4356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Ascending Bid</a:t>
            </a:r>
            <a:endParaRPr lang="en" dirty="0">
              <a:highlight>
                <a:srgbClr val="FFCD00"/>
              </a:highlight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5E079B33-F290-4541-8A58-11C10E2B0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550" y="4767263"/>
            <a:ext cx="3086100" cy="274637"/>
          </a:xfrm>
        </p:spPr>
        <p:txBody>
          <a:bodyPr/>
          <a:lstStyle/>
          <a:p>
            <a:r>
              <a:rPr lang="en-US"/>
              <a:t>Game Theory © Mike Shor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12971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1381125" y="1657640"/>
            <a:ext cx="6810375" cy="3113088"/>
          </a:xfrm>
        </p:spPr>
        <p:txBody>
          <a:bodyPr>
            <a:noAutofit/>
          </a:bodyPr>
          <a:lstStyle/>
          <a:p>
            <a:pPr>
              <a:buClr>
                <a:srgbClr val="A28448"/>
              </a:buClr>
            </a:pPr>
            <a:r>
              <a:rPr lang="en-US" altLang="ja-JP" dirty="0">
                <a:ea typeface="ＭＳ Ｐゴシック" charset="-128"/>
              </a:rPr>
              <a:t>Dutch (“Tulip”) auction</a:t>
            </a:r>
          </a:p>
          <a:p>
            <a:pPr>
              <a:buClr>
                <a:srgbClr val="A28448"/>
              </a:buClr>
            </a:pPr>
            <a:endParaRPr lang="en-US" altLang="ja-JP" dirty="0">
              <a:ea typeface="ＭＳ Ｐゴシック" charset="-128"/>
            </a:endParaRPr>
          </a:p>
          <a:p>
            <a:pPr>
              <a:buClr>
                <a:srgbClr val="A28448"/>
              </a:buClr>
            </a:pPr>
            <a:r>
              <a:rPr lang="en-US" altLang="ja-JP" dirty="0">
                <a:ea typeface="ＭＳ Ｐゴシック" charset="-128"/>
              </a:rPr>
              <a:t>“Price Clock” ticks down the price</a:t>
            </a:r>
          </a:p>
          <a:p>
            <a:pPr>
              <a:buClr>
                <a:srgbClr val="A28448"/>
              </a:buClr>
            </a:pPr>
            <a:r>
              <a:rPr lang="en-US" altLang="en-US" dirty="0">
                <a:ea typeface="ＭＳ Ｐゴシック" charset="-128"/>
              </a:rPr>
              <a:t>First bidder to </a:t>
            </a:r>
            <a:r>
              <a:rPr lang="en-US" altLang="ja-JP" dirty="0">
                <a:ea typeface="ＭＳ Ｐゴシック" charset="-128"/>
              </a:rPr>
              <a:t>“buzz in” is the winner</a:t>
            </a:r>
          </a:p>
          <a:p>
            <a:pPr>
              <a:buClr>
                <a:srgbClr val="A28448"/>
              </a:buClr>
            </a:pPr>
            <a:r>
              <a:rPr lang="en-US" altLang="en-US" dirty="0">
                <a:ea typeface="ＭＳ Ｐゴシック" charset="-128"/>
              </a:rPr>
              <a:t>Pays price on clock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13</a:t>
            </a:fld>
            <a:endParaRPr lang="en-US"/>
          </a:p>
        </p:txBody>
      </p:sp>
      <p:sp>
        <p:nvSpPr>
          <p:cNvPr id="10" name="Shape 110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400" cy="4356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Descending Bid</a:t>
            </a:r>
            <a:endParaRPr lang="en" dirty="0">
              <a:highlight>
                <a:srgbClr val="FFCD00"/>
              </a:highlight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18AE2757-D443-F347-A9E6-8AE39A37B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550" y="4767263"/>
            <a:ext cx="3086100" cy="274637"/>
          </a:xfrm>
        </p:spPr>
        <p:txBody>
          <a:bodyPr/>
          <a:lstStyle/>
          <a:p>
            <a:r>
              <a:rPr lang="en-US"/>
              <a:t>Game Theory © Mike Shor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8764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Dutch Auction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14</a:t>
            </a:fld>
            <a:endParaRPr lang="en-US"/>
          </a:p>
        </p:txBody>
      </p:sp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3167062" y="1782366"/>
            <a:ext cx="2549129" cy="254912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4368404" y="1816894"/>
            <a:ext cx="182165" cy="182166"/>
          </a:xfrm>
          <a:prstGeom prst="ellipse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4357688" y="4114800"/>
            <a:ext cx="182166" cy="182166"/>
          </a:xfrm>
          <a:prstGeom prst="ellipse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050"/>
          </a:p>
        </p:txBody>
      </p:sp>
      <p:grpSp>
        <p:nvGrpSpPr>
          <p:cNvPr id="9" name="Group 6"/>
          <p:cNvGrpSpPr>
            <a:grpSpLocks/>
          </p:cNvGrpSpPr>
          <p:nvPr/>
        </p:nvGrpSpPr>
        <p:grpSpPr bwMode="auto">
          <a:xfrm rot="-5400000">
            <a:off x="4352330" y="1824634"/>
            <a:ext cx="192881" cy="2480072"/>
            <a:chOff x="2676" y="1532"/>
            <a:chExt cx="162" cy="2083"/>
          </a:xfrm>
        </p:grpSpPr>
        <p:sp>
          <p:nvSpPr>
            <p:cNvPr id="10" name="Oval 7"/>
            <p:cNvSpPr>
              <a:spLocks noChangeArrowheads="1"/>
            </p:cNvSpPr>
            <p:nvPr/>
          </p:nvSpPr>
          <p:spPr bwMode="auto">
            <a:xfrm>
              <a:off x="2685" y="1532"/>
              <a:ext cx="153" cy="153"/>
            </a:xfrm>
            <a:prstGeom prst="ellipse">
              <a:avLst/>
            </a:prstGeom>
            <a:solidFill>
              <a:srgbClr val="66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050"/>
            </a:p>
          </p:txBody>
        </p:sp>
        <p:sp>
          <p:nvSpPr>
            <p:cNvPr id="11" name="Oval 8"/>
            <p:cNvSpPr>
              <a:spLocks noChangeArrowheads="1"/>
            </p:cNvSpPr>
            <p:nvPr/>
          </p:nvSpPr>
          <p:spPr bwMode="auto">
            <a:xfrm>
              <a:off x="2676" y="3462"/>
              <a:ext cx="153" cy="153"/>
            </a:xfrm>
            <a:prstGeom prst="ellipse">
              <a:avLst/>
            </a:prstGeom>
            <a:solidFill>
              <a:srgbClr val="66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050"/>
            </a:p>
          </p:txBody>
        </p:sp>
      </p:grpSp>
      <p:grpSp>
        <p:nvGrpSpPr>
          <p:cNvPr id="12" name="Group 9"/>
          <p:cNvGrpSpPr>
            <a:grpSpLocks/>
          </p:cNvGrpSpPr>
          <p:nvPr/>
        </p:nvGrpSpPr>
        <p:grpSpPr bwMode="auto">
          <a:xfrm rot="-3600000">
            <a:off x="4347568" y="1819871"/>
            <a:ext cx="192881" cy="2480072"/>
            <a:chOff x="2676" y="1532"/>
            <a:chExt cx="162" cy="2083"/>
          </a:xfrm>
        </p:grpSpPr>
        <p:sp>
          <p:nvSpPr>
            <p:cNvPr id="13" name="Oval 10"/>
            <p:cNvSpPr>
              <a:spLocks noChangeArrowheads="1"/>
            </p:cNvSpPr>
            <p:nvPr/>
          </p:nvSpPr>
          <p:spPr bwMode="auto">
            <a:xfrm>
              <a:off x="2685" y="1532"/>
              <a:ext cx="153" cy="153"/>
            </a:xfrm>
            <a:prstGeom prst="ellipse">
              <a:avLst/>
            </a:prstGeom>
            <a:solidFill>
              <a:srgbClr val="66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050"/>
            </a:p>
          </p:txBody>
        </p:sp>
        <p:sp>
          <p:nvSpPr>
            <p:cNvPr id="14" name="Oval 11"/>
            <p:cNvSpPr>
              <a:spLocks noChangeArrowheads="1"/>
            </p:cNvSpPr>
            <p:nvPr/>
          </p:nvSpPr>
          <p:spPr bwMode="auto">
            <a:xfrm>
              <a:off x="2676" y="3462"/>
              <a:ext cx="153" cy="153"/>
            </a:xfrm>
            <a:prstGeom prst="ellipse">
              <a:avLst/>
            </a:prstGeom>
            <a:solidFill>
              <a:srgbClr val="66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050"/>
            </a:p>
          </p:txBody>
        </p:sp>
      </p:grpSp>
      <p:grpSp>
        <p:nvGrpSpPr>
          <p:cNvPr id="15" name="Group 12"/>
          <p:cNvGrpSpPr>
            <a:grpSpLocks/>
          </p:cNvGrpSpPr>
          <p:nvPr/>
        </p:nvGrpSpPr>
        <p:grpSpPr bwMode="auto">
          <a:xfrm rot="-1800000">
            <a:off x="4355307" y="1814513"/>
            <a:ext cx="192881" cy="2480072"/>
            <a:chOff x="2676" y="1532"/>
            <a:chExt cx="162" cy="2083"/>
          </a:xfrm>
        </p:grpSpPr>
        <p:sp>
          <p:nvSpPr>
            <p:cNvPr id="16" name="Oval 13"/>
            <p:cNvSpPr>
              <a:spLocks noChangeArrowheads="1"/>
            </p:cNvSpPr>
            <p:nvPr/>
          </p:nvSpPr>
          <p:spPr bwMode="auto">
            <a:xfrm>
              <a:off x="2685" y="1532"/>
              <a:ext cx="153" cy="153"/>
            </a:xfrm>
            <a:prstGeom prst="ellipse">
              <a:avLst/>
            </a:prstGeom>
            <a:solidFill>
              <a:srgbClr val="66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050"/>
            </a:p>
          </p:txBody>
        </p:sp>
        <p:sp>
          <p:nvSpPr>
            <p:cNvPr id="17" name="Oval 14"/>
            <p:cNvSpPr>
              <a:spLocks noChangeArrowheads="1"/>
            </p:cNvSpPr>
            <p:nvPr/>
          </p:nvSpPr>
          <p:spPr bwMode="auto">
            <a:xfrm>
              <a:off x="2676" y="3462"/>
              <a:ext cx="153" cy="153"/>
            </a:xfrm>
            <a:prstGeom prst="ellipse">
              <a:avLst/>
            </a:prstGeom>
            <a:solidFill>
              <a:srgbClr val="66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050"/>
            </a:p>
          </p:txBody>
        </p:sp>
      </p:grpSp>
      <p:grpSp>
        <p:nvGrpSpPr>
          <p:cNvPr id="18" name="Group 18"/>
          <p:cNvGrpSpPr>
            <a:grpSpLocks/>
          </p:cNvGrpSpPr>
          <p:nvPr/>
        </p:nvGrpSpPr>
        <p:grpSpPr bwMode="auto">
          <a:xfrm rot="1800000">
            <a:off x="4352926" y="1819276"/>
            <a:ext cx="192881" cy="2480072"/>
            <a:chOff x="2676" y="1532"/>
            <a:chExt cx="162" cy="2083"/>
          </a:xfrm>
        </p:grpSpPr>
        <p:sp>
          <p:nvSpPr>
            <p:cNvPr id="19" name="Oval 19"/>
            <p:cNvSpPr>
              <a:spLocks noChangeArrowheads="1"/>
            </p:cNvSpPr>
            <p:nvPr/>
          </p:nvSpPr>
          <p:spPr bwMode="auto">
            <a:xfrm>
              <a:off x="2685" y="1532"/>
              <a:ext cx="153" cy="153"/>
            </a:xfrm>
            <a:prstGeom prst="ellipse">
              <a:avLst/>
            </a:prstGeom>
            <a:solidFill>
              <a:srgbClr val="66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050"/>
            </a:p>
          </p:txBody>
        </p:sp>
        <p:sp>
          <p:nvSpPr>
            <p:cNvPr id="20" name="Oval 20"/>
            <p:cNvSpPr>
              <a:spLocks noChangeArrowheads="1"/>
            </p:cNvSpPr>
            <p:nvPr/>
          </p:nvSpPr>
          <p:spPr bwMode="auto">
            <a:xfrm>
              <a:off x="2676" y="3462"/>
              <a:ext cx="153" cy="153"/>
            </a:xfrm>
            <a:prstGeom prst="ellipse">
              <a:avLst/>
            </a:prstGeom>
            <a:solidFill>
              <a:srgbClr val="66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050"/>
            </a:p>
          </p:txBody>
        </p:sp>
      </p:grpSp>
      <p:grpSp>
        <p:nvGrpSpPr>
          <p:cNvPr id="21" name="Group 21"/>
          <p:cNvGrpSpPr>
            <a:grpSpLocks/>
          </p:cNvGrpSpPr>
          <p:nvPr/>
        </p:nvGrpSpPr>
        <p:grpSpPr bwMode="auto">
          <a:xfrm rot="3600000">
            <a:off x="4357093" y="1827015"/>
            <a:ext cx="192881" cy="2480072"/>
            <a:chOff x="2676" y="1532"/>
            <a:chExt cx="162" cy="2083"/>
          </a:xfrm>
        </p:grpSpPr>
        <p:sp>
          <p:nvSpPr>
            <p:cNvPr id="22" name="Oval 22"/>
            <p:cNvSpPr>
              <a:spLocks noChangeArrowheads="1"/>
            </p:cNvSpPr>
            <p:nvPr/>
          </p:nvSpPr>
          <p:spPr bwMode="auto">
            <a:xfrm>
              <a:off x="2685" y="1532"/>
              <a:ext cx="153" cy="153"/>
            </a:xfrm>
            <a:prstGeom prst="ellipse">
              <a:avLst/>
            </a:prstGeom>
            <a:solidFill>
              <a:srgbClr val="66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050"/>
            </a:p>
          </p:txBody>
        </p:sp>
        <p:sp>
          <p:nvSpPr>
            <p:cNvPr id="23" name="Oval 23"/>
            <p:cNvSpPr>
              <a:spLocks noChangeArrowheads="1"/>
            </p:cNvSpPr>
            <p:nvPr/>
          </p:nvSpPr>
          <p:spPr bwMode="auto">
            <a:xfrm>
              <a:off x="2676" y="3462"/>
              <a:ext cx="153" cy="153"/>
            </a:xfrm>
            <a:prstGeom prst="ellipse">
              <a:avLst/>
            </a:prstGeom>
            <a:solidFill>
              <a:srgbClr val="66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050"/>
            </a:p>
          </p:txBody>
        </p:sp>
      </p:grpSp>
      <p:grpSp>
        <p:nvGrpSpPr>
          <p:cNvPr id="36" name="Group 42"/>
          <p:cNvGrpSpPr>
            <a:grpSpLocks/>
          </p:cNvGrpSpPr>
          <p:nvPr/>
        </p:nvGrpSpPr>
        <p:grpSpPr bwMode="auto">
          <a:xfrm>
            <a:off x="4323160" y="2010966"/>
            <a:ext cx="261938" cy="2095500"/>
            <a:chOff x="2671" y="1689"/>
            <a:chExt cx="220" cy="1760"/>
          </a:xfrm>
        </p:grpSpPr>
        <p:sp>
          <p:nvSpPr>
            <p:cNvPr id="37" name="AutoShape 38"/>
            <p:cNvSpPr>
              <a:spLocks noChangeArrowheads="1"/>
            </p:cNvSpPr>
            <p:nvPr/>
          </p:nvSpPr>
          <p:spPr bwMode="auto">
            <a:xfrm>
              <a:off x="2671" y="1689"/>
              <a:ext cx="220" cy="1757"/>
            </a:xfrm>
            <a:prstGeom prst="upArrow">
              <a:avLst>
                <a:gd name="adj1" fmla="val 32731"/>
                <a:gd name="adj2" fmla="val 107594"/>
              </a:avLst>
            </a:prstGeom>
            <a:gradFill rotWithShape="1">
              <a:gsLst>
                <a:gs pos="0">
                  <a:schemeClr val="tx1"/>
                </a:gs>
                <a:gs pos="100000">
                  <a:srgbClr val="435977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050"/>
            </a:p>
          </p:txBody>
        </p:sp>
        <p:sp>
          <p:nvSpPr>
            <p:cNvPr id="38" name="Rectangle 41"/>
            <p:cNvSpPr>
              <a:spLocks noChangeArrowheads="1"/>
            </p:cNvSpPr>
            <p:nvPr/>
          </p:nvSpPr>
          <p:spPr bwMode="auto">
            <a:xfrm>
              <a:off x="2711" y="3084"/>
              <a:ext cx="134" cy="36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050"/>
            </a:p>
          </p:txBody>
        </p:sp>
      </p:grpSp>
      <p:sp>
        <p:nvSpPr>
          <p:cNvPr id="39" name="Oval 25"/>
          <p:cNvSpPr>
            <a:spLocks noChangeArrowheads="1"/>
          </p:cNvSpPr>
          <p:nvPr/>
        </p:nvSpPr>
        <p:spPr bwMode="auto">
          <a:xfrm>
            <a:off x="4374357" y="2976563"/>
            <a:ext cx="160735" cy="160735"/>
          </a:xfrm>
          <a:prstGeom prst="ellipse">
            <a:avLst/>
          </a:prstGeom>
          <a:gradFill rotWithShape="1">
            <a:gsLst>
              <a:gs pos="0">
                <a:schemeClr val="tx1"/>
              </a:gs>
              <a:gs pos="100000">
                <a:srgbClr val="43597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7C5DEE-97F3-90C3-B926-079835056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Game Theory © Mike Shor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092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1381125" y="1616075"/>
            <a:ext cx="6810375" cy="3113088"/>
          </a:xfrm>
        </p:spPr>
        <p:txBody>
          <a:bodyPr>
            <a:noAutofit/>
          </a:bodyPr>
          <a:lstStyle/>
          <a:p>
            <a:pPr>
              <a:buClr>
                <a:srgbClr val="A28448"/>
              </a:buClr>
            </a:pPr>
            <a:r>
              <a:rPr lang="en-US" altLang="en-US" dirty="0">
                <a:ea typeface="ＭＳ Ｐゴシック" charset="-128"/>
              </a:rPr>
              <a:t>Buyer submitting the highest bid wins                      and pays the price he or she bid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15</a:t>
            </a:fld>
            <a:endParaRPr lang="en-US"/>
          </a:p>
        </p:txBody>
      </p:sp>
      <p:sp>
        <p:nvSpPr>
          <p:cNvPr id="10" name="Shape 110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400" cy="4356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Sealed Bid (1</a:t>
            </a:r>
            <a:r>
              <a:rPr lang="en-US" baseline="30000" dirty="0"/>
              <a:t>st</a:t>
            </a:r>
            <a:r>
              <a:rPr lang="en-US" dirty="0"/>
              <a:t> Price)</a:t>
            </a:r>
            <a:endParaRPr lang="en" dirty="0">
              <a:highlight>
                <a:srgbClr val="FFCD00"/>
              </a:highlight>
            </a:endParaRPr>
          </a:p>
        </p:txBody>
      </p:sp>
      <p:grpSp>
        <p:nvGrpSpPr>
          <p:cNvPr id="11" name="Group 4"/>
          <p:cNvGrpSpPr>
            <a:grpSpLocks/>
          </p:cNvGrpSpPr>
          <p:nvPr/>
        </p:nvGrpSpPr>
        <p:grpSpPr bwMode="auto">
          <a:xfrm>
            <a:off x="1108567" y="2244436"/>
            <a:ext cx="7633651" cy="2797466"/>
            <a:chOff x="882" y="1989"/>
            <a:chExt cx="4374" cy="2022"/>
          </a:xfrm>
        </p:grpSpPr>
        <p:grpSp>
          <p:nvGrpSpPr>
            <p:cNvPr id="12" name="Group 5"/>
            <p:cNvGrpSpPr>
              <a:grpSpLocks/>
            </p:cNvGrpSpPr>
            <p:nvPr/>
          </p:nvGrpSpPr>
          <p:grpSpPr bwMode="auto">
            <a:xfrm>
              <a:off x="882" y="2604"/>
              <a:ext cx="1359" cy="657"/>
              <a:chOff x="864" y="2118"/>
              <a:chExt cx="1359" cy="657"/>
            </a:xfrm>
          </p:grpSpPr>
          <p:graphicFrame>
            <p:nvGraphicFramePr>
              <p:cNvPr id="25" name="Object 6"/>
              <p:cNvGraphicFramePr>
                <a:graphicFrameLocks noChangeAspect="1"/>
              </p:cNvGraphicFramePr>
              <p:nvPr/>
            </p:nvGraphicFramePr>
            <p:xfrm>
              <a:off x="864" y="2118"/>
              <a:ext cx="864" cy="5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" imgW="4579545" imgH="3118919" progId="MS_ClipArt_Gallery.2">
                      <p:embed/>
                    </p:oleObj>
                  </mc:Choice>
                  <mc:Fallback>
                    <p:oleObj name="Clip" r:id="rId3" imgW="4579545" imgH="3118919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64" y="2118"/>
                            <a:ext cx="864" cy="5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6" name="Text Box 7"/>
              <p:cNvSpPr txBox="1">
                <a:spLocks noChangeArrowheads="1"/>
              </p:cNvSpPr>
              <p:nvPr/>
            </p:nvSpPr>
            <p:spPr bwMode="auto">
              <a:xfrm>
                <a:off x="1584" y="2448"/>
                <a:ext cx="639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 typeface="Wingdings" charset="2"/>
                  <a:buNone/>
                </a:pPr>
                <a:r>
                  <a:rPr lang="en-US" altLang="en-US" sz="2800" b="1">
                    <a:solidFill>
                      <a:srgbClr val="040F76"/>
                    </a:solidFill>
                  </a:rPr>
                  <a:t>$700</a:t>
                </a:r>
              </a:p>
            </p:txBody>
          </p:sp>
        </p:grpSp>
        <p:grpSp>
          <p:nvGrpSpPr>
            <p:cNvPr id="13" name="Group 8"/>
            <p:cNvGrpSpPr>
              <a:grpSpLocks/>
            </p:cNvGrpSpPr>
            <p:nvPr/>
          </p:nvGrpSpPr>
          <p:grpSpPr bwMode="auto">
            <a:xfrm>
              <a:off x="1752" y="3348"/>
              <a:ext cx="1359" cy="657"/>
              <a:chOff x="864" y="2118"/>
              <a:chExt cx="1359" cy="657"/>
            </a:xfrm>
          </p:grpSpPr>
          <p:graphicFrame>
            <p:nvGraphicFramePr>
              <p:cNvPr id="23" name="Object 9"/>
              <p:cNvGraphicFramePr>
                <a:graphicFrameLocks noChangeAspect="1"/>
              </p:cNvGraphicFramePr>
              <p:nvPr/>
            </p:nvGraphicFramePr>
            <p:xfrm>
              <a:off x="864" y="2118"/>
              <a:ext cx="864" cy="5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5" imgW="4579545" imgH="3118919" progId="MS_ClipArt_Gallery.2">
                      <p:embed/>
                    </p:oleObj>
                  </mc:Choice>
                  <mc:Fallback>
                    <p:oleObj name="Clip" r:id="rId5" imgW="4579545" imgH="3118919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64" y="2118"/>
                            <a:ext cx="864" cy="5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4" name="Text Box 10"/>
              <p:cNvSpPr txBox="1">
                <a:spLocks noChangeArrowheads="1"/>
              </p:cNvSpPr>
              <p:nvPr/>
            </p:nvSpPr>
            <p:spPr bwMode="auto">
              <a:xfrm>
                <a:off x="1584" y="2448"/>
                <a:ext cx="639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 typeface="Wingdings" charset="2"/>
                  <a:buNone/>
                </a:pPr>
                <a:r>
                  <a:rPr lang="en-US" altLang="en-US" sz="2800" b="1">
                    <a:solidFill>
                      <a:srgbClr val="040F76"/>
                    </a:solidFill>
                  </a:rPr>
                  <a:t>$400</a:t>
                </a:r>
              </a:p>
            </p:txBody>
          </p:sp>
        </p:grpSp>
        <p:grpSp>
          <p:nvGrpSpPr>
            <p:cNvPr id="14" name="Group 11"/>
            <p:cNvGrpSpPr>
              <a:grpSpLocks/>
            </p:cNvGrpSpPr>
            <p:nvPr/>
          </p:nvGrpSpPr>
          <p:grpSpPr bwMode="auto">
            <a:xfrm>
              <a:off x="2283" y="2610"/>
              <a:ext cx="1359" cy="657"/>
              <a:chOff x="864" y="2118"/>
              <a:chExt cx="1359" cy="657"/>
            </a:xfrm>
          </p:grpSpPr>
          <p:graphicFrame>
            <p:nvGraphicFramePr>
              <p:cNvPr id="21" name="Object 12"/>
              <p:cNvGraphicFramePr>
                <a:graphicFrameLocks noChangeAspect="1"/>
              </p:cNvGraphicFramePr>
              <p:nvPr/>
            </p:nvGraphicFramePr>
            <p:xfrm>
              <a:off x="864" y="2118"/>
              <a:ext cx="864" cy="5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6" imgW="4579545" imgH="3118919" progId="MS_ClipArt_Gallery.2">
                      <p:embed/>
                    </p:oleObj>
                  </mc:Choice>
                  <mc:Fallback>
                    <p:oleObj name="Clip" r:id="rId6" imgW="4579545" imgH="3118919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64" y="2118"/>
                            <a:ext cx="864" cy="5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2" name="Text Box 13"/>
              <p:cNvSpPr txBox="1">
                <a:spLocks noChangeArrowheads="1"/>
              </p:cNvSpPr>
              <p:nvPr/>
            </p:nvSpPr>
            <p:spPr bwMode="auto">
              <a:xfrm>
                <a:off x="1584" y="2448"/>
                <a:ext cx="639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 typeface="Wingdings" charset="2"/>
                  <a:buNone/>
                </a:pPr>
                <a:r>
                  <a:rPr lang="en-US" altLang="en-US" sz="2800" b="1">
                    <a:solidFill>
                      <a:srgbClr val="040F76"/>
                    </a:solidFill>
                  </a:rPr>
                  <a:t>$500</a:t>
                </a:r>
              </a:p>
            </p:txBody>
          </p:sp>
        </p:grpSp>
        <p:grpSp>
          <p:nvGrpSpPr>
            <p:cNvPr id="15" name="Group 14"/>
            <p:cNvGrpSpPr>
              <a:grpSpLocks/>
            </p:cNvGrpSpPr>
            <p:nvPr/>
          </p:nvGrpSpPr>
          <p:grpSpPr bwMode="auto">
            <a:xfrm>
              <a:off x="3153" y="3354"/>
              <a:ext cx="1359" cy="657"/>
              <a:chOff x="864" y="2118"/>
              <a:chExt cx="1359" cy="657"/>
            </a:xfrm>
          </p:grpSpPr>
          <p:graphicFrame>
            <p:nvGraphicFramePr>
              <p:cNvPr id="19" name="Object 15"/>
              <p:cNvGraphicFramePr>
                <a:graphicFrameLocks noChangeAspect="1"/>
              </p:cNvGraphicFramePr>
              <p:nvPr/>
            </p:nvGraphicFramePr>
            <p:xfrm>
              <a:off x="864" y="2118"/>
              <a:ext cx="864" cy="5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7" imgW="4579545" imgH="3118919" progId="MS_ClipArt_Gallery.2">
                      <p:embed/>
                    </p:oleObj>
                  </mc:Choice>
                  <mc:Fallback>
                    <p:oleObj name="Clip" r:id="rId7" imgW="4579545" imgH="3118919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64" y="2118"/>
                            <a:ext cx="864" cy="5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0" name="Text Box 16"/>
              <p:cNvSpPr txBox="1">
                <a:spLocks noChangeArrowheads="1"/>
              </p:cNvSpPr>
              <p:nvPr/>
            </p:nvSpPr>
            <p:spPr bwMode="auto">
              <a:xfrm>
                <a:off x="1584" y="2448"/>
                <a:ext cx="639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 typeface="Wingdings" charset="2"/>
                  <a:buNone/>
                </a:pPr>
                <a:r>
                  <a:rPr lang="en-US" altLang="en-US" sz="2800" b="1">
                    <a:solidFill>
                      <a:srgbClr val="040F76"/>
                    </a:solidFill>
                  </a:rPr>
                  <a:t>$300</a:t>
                </a:r>
              </a:p>
            </p:txBody>
          </p:sp>
        </p:grpSp>
        <p:sp>
          <p:nvSpPr>
            <p:cNvPr id="16" name="Line 17"/>
            <p:cNvSpPr>
              <a:spLocks noChangeShapeType="1"/>
            </p:cNvSpPr>
            <p:nvPr/>
          </p:nvSpPr>
          <p:spPr bwMode="auto">
            <a:xfrm flipV="1">
              <a:off x="1611" y="2277"/>
              <a:ext cx="654" cy="378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8"/>
            <p:cNvSpPr>
              <a:spLocks noChangeShapeType="1"/>
            </p:cNvSpPr>
            <p:nvPr/>
          </p:nvSpPr>
          <p:spPr bwMode="auto">
            <a:xfrm>
              <a:off x="2259" y="2277"/>
              <a:ext cx="1674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 Box 19"/>
            <p:cNvSpPr txBox="1">
              <a:spLocks noChangeArrowheads="1"/>
            </p:cNvSpPr>
            <p:nvPr/>
          </p:nvSpPr>
          <p:spPr bwMode="auto">
            <a:xfrm>
              <a:off x="3933" y="1989"/>
              <a:ext cx="1323" cy="729"/>
            </a:xfrm>
            <a:prstGeom prst="rect">
              <a:avLst/>
            </a:prstGeom>
            <a:solidFill>
              <a:srgbClr val="C7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Wingdings" charset="2"/>
                <a:buNone/>
              </a:pPr>
              <a:r>
                <a:rPr lang="en-US" altLang="en-US" sz="2800" dirty="0">
                  <a:solidFill>
                    <a:srgbClr val="040F76"/>
                  </a:solidFill>
                </a:rPr>
                <a:t>WINNER! Pays $700</a:t>
              </a:r>
            </a:p>
            <a:p>
              <a:pPr eaLnBrk="1" hangingPunct="1">
                <a:spcBef>
                  <a:spcPct val="50000"/>
                </a:spcBef>
                <a:buFont typeface="Wingdings" charset="2"/>
                <a:buNone/>
              </a:pPr>
              <a:endParaRPr lang="en-US" altLang="en-US" sz="300" dirty="0">
                <a:solidFill>
                  <a:srgbClr val="040F76"/>
                </a:solidFill>
              </a:endParaRPr>
            </a:p>
          </p:txBody>
        </p:sp>
      </p:grp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667113E1-96B0-AD4D-A9E9-897078888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550" y="4767263"/>
            <a:ext cx="3086100" cy="274637"/>
          </a:xfrm>
        </p:spPr>
        <p:txBody>
          <a:bodyPr/>
          <a:lstStyle/>
          <a:p>
            <a:r>
              <a:rPr lang="en-US"/>
              <a:t>Game Theory © Mike Shor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839398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1381125" y="1616075"/>
            <a:ext cx="6810375" cy="3113088"/>
          </a:xfrm>
        </p:spPr>
        <p:txBody>
          <a:bodyPr>
            <a:noAutofit/>
          </a:bodyPr>
          <a:lstStyle/>
          <a:p>
            <a:pPr>
              <a:buClr>
                <a:srgbClr val="A28448"/>
              </a:buClr>
            </a:pPr>
            <a:r>
              <a:rPr lang="en-US" altLang="en-US" dirty="0">
                <a:ea typeface="ＭＳ Ｐゴシック" charset="-128"/>
              </a:rPr>
              <a:t>Buyer submitting the highest bid wins                      and pays the </a:t>
            </a:r>
            <a:r>
              <a:rPr lang="en-US" dirty="0">
                <a:highlight>
                  <a:srgbClr val="FFCD00"/>
                </a:highlight>
                <a:sym typeface="Lora"/>
              </a:rPr>
              <a:t>second-highest</a:t>
            </a:r>
            <a:r>
              <a:rPr lang="en-US" dirty="0"/>
              <a:t> </a:t>
            </a:r>
            <a:r>
              <a:rPr lang="en-US" altLang="en-US" dirty="0">
                <a:ea typeface="ＭＳ Ｐゴシック" charset="-128"/>
              </a:rPr>
              <a:t>bid.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16</a:t>
            </a:fld>
            <a:endParaRPr lang="en-US"/>
          </a:p>
        </p:txBody>
      </p:sp>
      <p:sp>
        <p:nvSpPr>
          <p:cNvPr id="10" name="Shape 110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400" cy="4356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Sealed Bid (2</a:t>
            </a:r>
            <a:r>
              <a:rPr lang="en-US" baseline="30000" dirty="0"/>
              <a:t>nd</a:t>
            </a:r>
            <a:r>
              <a:rPr lang="en-US" dirty="0"/>
              <a:t> Price)</a:t>
            </a:r>
            <a:endParaRPr lang="en" dirty="0">
              <a:highlight>
                <a:srgbClr val="FFCD00"/>
              </a:highlight>
            </a:endParaRPr>
          </a:p>
        </p:txBody>
      </p:sp>
      <p:grpSp>
        <p:nvGrpSpPr>
          <p:cNvPr id="11" name="Group 4"/>
          <p:cNvGrpSpPr>
            <a:grpSpLocks/>
          </p:cNvGrpSpPr>
          <p:nvPr/>
        </p:nvGrpSpPr>
        <p:grpSpPr bwMode="auto">
          <a:xfrm>
            <a:off x="1108567" y="2244436"/>
            <a:ext cx="7633651" cy="2797466"/>
            <a:chOff x="882" y="1989"/>
            <a:chExt cx="4374" cy="2022"/>
          </a:xfrm>
        </p:grpSpPr>
        <p:grpSp>
          <p:nvGrpSpPr>
            <p:cNvPr id="12" name="Group 5"/>
            <p:cNvGrpSpPr>
              <a:grpSpLocks/>
            </p:cNvGrpSpPr>
            <p:nvPr/>
          </p:nvGrpSpPr>
          <p:grpSpPr bwMode="auto">
            <a:xfrm>
              <a:off x="882" y="2604"/>
              <a:ext cx="1359" cy="657"/>
              <a:chOff x="864" y="2118"/>
              <a:chExt cx="1359" cy="657"/>
            </a:xfrm>
          </p:grpSpPr>
          <p:graphicFrame>
            <p:nvGraphicFramePr>
              <p:cNvPr id="25" name="Object 6"/>
              <p:cNvGraphicFramePr>
                <a:graphicFrameLocks noChangeAspect="1"/>
              </p:cNvGraphicFramePr>
              <p:nvPr/>
            </p:nvGraphicFramePr>
            <p:xfrm>
              <a:off x="864" y="2118"/>
              <a:ext cx="864" cy="5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" imgW="4579545" imgH="3118919" progId="MS_ClipArt_Gallery.2">
                      <p:embed/>
                    </p:oleObj>
                  </mc:Choice>
                  <mc:Fallback>
                    <p:oleObj name="Clip" r:id="rId3" imgW="4579545" imgH="3118919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64" y="2118"/>
                            <a:ext cx="864" cy="5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6" name="Text Box 7"/>
              <p:cNvSpPr txBox="1">
                <a:spLocks noChangeArrowheads="1"/>
              </p:cNvSpPr>
              <p:nvPr/>
            </p:nvSpPr>
            <p:spPr bwMode="auto">
              <a:xfrm>
                <a:off x="1584" y="2448"/>
                <a:ext cx="639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 typeface="Wingdings" charset="2"/>
                  <a:buNone/>
                </a:pPr>
                <a:r>
                  <a:rPr lang="en-US" altLang="en-US" sz="2800" b="1">
                    <a:solidFill>
                      <a:srgbClr val="040F76"/>
                    </a:solidFill>
                  </a:rPr>
                  <a:t>$700</a:t>
                </a:r>
              </a:p>
            </p:txBody>
          </p:sp>
        </p:grpSp>
        <p:grpSp>
          <p:nvGrpSpPr>
            <p:cNvPr id="13" name="Group 8"/>
            <p:cNvGrpSpPr>
              <a:grpSpLocks/>
            </p:cNvGrpSpPr>
            <p:nvPr/>
          </p:nvGrpSpPr>
          <p:grpSpPr bwMode="auto">
            <a:xfrm>
              <a:off x="1752" y="3348"/>
              <a:ext cx="1359" cy="657"/>
              <a:chOff x="864" y="2118"/>
              <a:chExt cx="1359" cy="657"/>
            </a:xfrm>
          </p:grpSpPr>
          <p:graphicFrame>
            <p:nvGraphicFramePr>
              <p:cNvPr id="23" name="Object 9"/>
              <p:cNvGraphicFramePr>
                <a:graphicFrameLocks noChangeAspect="1"/>
              </p:cNvGraphicFramePr>
              <p:nvPr/>
            </p:nvGraphicFramePr>
            <p:xfrm>
              <a:off x="864" y="2118"/>
              <a:ext cx="864" cy="5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5" imgW="4579545" imgH="3118919" progId="MS_ClipArt_Gallery.2">
                      <p:embed/>
                    </p:oleObj>
                  </mc:Choice>
                  <mc:Fallback>
                    <p:oleObj name="Clip" r:id="rId5" imgW="4579545" imgH="3118919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64" y="2118"/>
                            <a:ext cx="864" cy="5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4" name="Text Box 10"/>
              <p:cNvSpPr txBox="1">
                <a:spLocks noChangeArrowheads="1"/>
              </p:cNvSpPr>
              <p:nvPr/>
            </p:nvSpPr>
            <p:spPr bwMode="auto">
              <a:xfrm>
                <a:off x="1584" y="2448"/>
                <a:ext cx="639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 typeface="Wingdings" charset="2"/>
                  <a:buNone/>
                </a:pPr>
                <a:r>
                  <a:rPr lang="en-US" altLang="en-US" sz="2800" b="1">
                    <a:solidFill>
                      <a:srgbClr val="040F76"/>
                    </a:solidFill>
                  </a:rPr>
                  <a:t>$400</a:t>
                </a:r>
              </a:p>
            </p:txBody>
          </p:sp>
        </p:grpSp>
        <p:grpSp>
          <p:nvGrpSpPr>
            <p:cNvPr id="14" name="Group 11"/>
            <p:cNvGrpSpPr>
              <a:grpSpLocks/>
            </p:cNvGrpSpPr>
            <p:nvPr/>
          </p:nvGrpSpPr>
          <p:grpSpPr bwMode="auto">
            <a:xfrm>
              <a:off x="2283" y="2610"/>
              <a:ext cx="1359" cy="657"/>
              <a:chOff x="864" y="2118"/>
              <a:chExt cx="1359" cy="657"/>
            </a:xfrm>
          </p:grpSpPr>
          <p:graphicFrame>
            <p:nvGraphicFramePr>
              <p:cNvPr id="21" name="Object 12"/>
              <p:cNvGraphicFramePr>
                <a:graphicFrameLocks noChangeAspect="1"/>
              </p:cNvGraphicFramePr>
              <p:nvPr/>
            </p:nvGraphicFramePr>
            <p:xfrm>
              <a:off x="864" y="2118"/>
              <a:ext cx="864" cy="5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6" imgW="4579545" imgH="3118919" progId="MS_ClipArt_Gallery.2">
                      <p:embed/>
                    </p:oleObj>
                  </mc:Choice>
                  <mc:Fallback>
                    <p:oleObj name="Clip" r:id="rId6" imgW="4579545" imgH="3118919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64" y="2118"/>
                            <a:ext cx="864" cy="5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2" name="Text Box 13"/>
              <p:cNvSpPr txBox="1">
                <a:spLocks noChangeArrowheads="1"/>
              </p:cNvSpPr>
              <p:nvPr/>
            </p:nvSpPr>
            <p:spPr bwMode="auto">
              <a:xfrm>
                <a:off x="1584" y="2448"/>
                <a:ext cx="639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 typeface="Wingdings" charset="2"/>
                  <a:buNone/>
                </a:pPr>
                <a:r>
                  <a:rPr lang="en-US" altLang="en-US" sz="2800" b="1">
                    <a:solidFill>
                      <a:srgbClr val="040F76"/>
                    </a:solidFill>
                  </a:rPr>
                  <a:t>$500</a:t>
                </a:r>
              </a:p>
            </p:txBody>
          </p:sp>
        </p:grpSp>
        <p:grpSp>
          <p:nvGrpSpPr>
            <p:cNvPr id="15" name="Group 14"/>
            <p:cNvGrpSpPr>
              <a:grpSpLocks/>
            </p:cNvGrpSpPr>
            <p:nvPr/>
          </p:nvGrpSpPr>
          <p:grpSpPr bwMode="auto">
            <a:xfrm>
              <a:off x="3153" y="3354"/>
              <a:ext cx="1359" cy="657"/>
              <a:chOff x="864" y="2118"/>
              <a:chExt cx="1359" cy="657"/>
            </a:xfrm>
          </p:grpSpPr>
          <p:graphicFrame>
            <p:nvGraphicFramePr>
              <p:cNvPr id="19" name="Object 15"/>
              <p:cNvGraphicFramePr>
                <a:graphicFrameLocks noChangeAspect="1"/>
              </p:cNvGraphicFramePr>
              <p:nvPr/>
            </p:nvGraphicFramePr>
            <p:xfrm>
              <a:off x="864" y="2118"/>
              <a:ext cx="864" cy="5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7" imgW="4579545" imgH="3118919" progId="MS_ClipArt_Gallery.2">
                      <p:embed/>
                    </p:oleObj>
                  </mc:Choice>
                  <mc:Fallback>
                    <p:oleObj name="Clip" r:id="rId7" imgW="4579545" imgH="3118919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64" y="2118"/>
                            <a:ext cx="864" cy="5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0" name="Text Box 16"/>
              <p:cNvSpPr txBox="1">
                <a:spLocks noChangeArrowheads="1"/>
              </p:cNvSpPr>
              <p:nvPr/>
            </p:nvSpPr>
            <p:spPr bwMode="auto">
              <a:xfrm>
                <a:off x="1584" y="2448"/>
                <a:ext cx="639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 typeface="Wingdings" charset="2"/>
                  <a:buNone/>
                </a:pPr>
                <a:r>
                  <a:rPr lang="en-US" altLang="en-US" sz="2800" b="1">
                    <a:solidFill>
                      <a:srgbClr val="040F76"/>
                    </a:solidFill>
                  </a:rPr>
                  <a:t>$300</a:t>
                </a:r>
              </a:p>
            </p:txBody>
          </p:sp>
        </p:grpSp>
        <p:sp>
          <p:nvSpPr>
            <p:cNvPr id="16" name="Line 17"/>
            <p:cNvSpPr>
              <a:spLocks noChangeShapeType="1"/>
            </p:cNvSpPr>
            <p:nvPr/>
          </p:nvSpPr>
          <p:spPr bwMode="auto">
            <a:xfrm flipV="1">
              <a:off x="1611" y="2277"/>
              <a:ext cx="654" cy="378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8"/>
            <p:cNvSpPr>
              <a:spLocks noChangeShapeType="1"/>
            </p:cNvSpPr>
            <p:nvPr/>
          </p:nvSpPr>
          <p:spPr bwMode="auto">
            <a:xfrm>
              <a:off x="2259" y="2277"/>
              <a:ext cx="1674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 Box 19"/>
            <p:cNvSpPr txBox="1">
              <a:spLocks noChangeArrowheads="1"/>
            </p:cNvSpPr>
            <p:nvPr/>
          </p:nvSpPr>
          <p:spPr bwMode="auto">
            <a:xfrm>
              <a:off x="3933" y="1989"/>
              <a:ext cx="1323" cy="740"/>
            </a:xfrm>
            <a:prstGeom prst="rect">
              <a:avLst/>
            </a:prstGeom>
            <a:solidFill>
              <a:srgbClr val="C7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Wingdings" charset="2"/>
                <a:buNone/>
              </a:pPr>
              <a:r>
                <a:rPr lang="en-US" altLang="en-US" sz="2800" dirty="0">
                  <a:solidFill>
                    <a:srgbClr val="040F76"/>
                  </a:solidFill>
                </a:rPr>
                <a:t>WINNER! Pays </a:t>
              </a:r>
              <a:r>
                <a:rPr lang="en-US" sz="2800" dirty="0">
                  <a:highlight>
                    <a:srgbClr val="FFCD00"/>
                  </a:highlight>
                  <a:sym typeface="Lora"/>
                </a:rPr>
                <a:t>$500</a:t>
              </a:r>
              <a:endParaRPr lang="en-US" altLang="en-US" sz="2800" dirty="0">
                <a:solidFill>
                  <a:srgbClr val="040F76"/>
                </a:solidFill>
              </a:endParaRPr>
            </a:p>
            <a:p>
              <a:pPr eaLnBrk="1" hangingPunct="1">
                <a:spcBef>
                  <a:spcPct val="50000"/>
                </a:spcBef>
                <a:buFont typeface="Wingdings" charset="2"/>
                <a:buNone/>
              </a:pPr>
              <a:endParaRPr lang="en-US" altLang="en-US" sz="300" dirty="0">
                <a:solidFill>
                  <a:srgbClr val="040F76"/>
                </a:solidFill>
              </a:endParaRPr>
            </a:p>
          </p:txBody>
        </p:sp>
      </p:grp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D63337A5-B618-BD4A-89D8-463B95F03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550" y="4767263"/>
            <a:ext cx="3086100" cy="274637"/>
          </a:xfrm>
        </p:spPr>
        <p:txBody>
          <a:bodyPr/>
          <a:lstStyle/>
          <a:p>
            <a:r>
              <a:rPr lang="en-US"/>
              <a:t>Game Theory © Mike Shor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84575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Why 2</a:t>
            </a:r>
            <a:r>
              <a:rPr lang="en-US" baseline="30000" dirty="0"/>
              <a:t>nd</a:t>
            </a:r>
            <a:r>
              <a:rPr lang="en-US" dirty="0"/>
              <a:t> Price?</a:t>
            </a:r>
            <a:endParaRPr lang="en" dirty="0">
              <a:highlight>
                <a:srgbClr val="FFCD00"/>
              </a:highlight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1381125" y="1616075"/>
            <a:ext cx="6998377" cy="3113088"/>
          </a:xfrm>
        </p:spPr>
        <p:txBody>
          <a:bodyPr>
            <a:noAutofit/>
          </a:bodyPr>
          <a:lstStyle/>
          <a:p>
            <a:pPr marL="457200" indent="-228600" fontAlgn="auto">
              <a:spcBef>
                <a:spcPts val="0"/>
              </a:spcBef>
              <a:spcAft>
                <a:spcPts val="0"/>
              </a:spcAft>
              <a:buClr>
                <a:srgbClr val="A28448"/>
              </a:buClr>
              <a:defRPr/>
            </a:pPr>
            <a:r>
              <a:rPr lang="en-US" dirty="0"/>
              <a:t> Strategically equivalent to an English Auction</a:t>
            </a:r>
          </a:p>
          <a:p>
            <a:pPr marL="114300" lvl="1" indent="-228600" fontAlgn="auto">
              <a:spcBef>
                <a:spcPts val="0"/>
              </a:spcBef>
              <a:spcAft>
                <a:spcPts val="0"/>
              </a:spcAft>
              <a:buClr>
                <a:srgbClr val="A28448"/>
              </a:buClr>
              <a:defRPr/>
            </a:pPr>
            <a:r>
              <a:rPr lang="en-US" dirty="0"/>
              <a:t>		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17</a:t>
            </a:fld>
            <a:endParaRPr lang="en-US"/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2333938" y="2417763"/>
            <a:ext cx="5318125" cy="2349500"/>
            <a:chOff x="1148" y="1957"/>
            <a:chExt cx="3350" cy="1480"/>
          </a:xfrm>
        </p:grpSpPr>
        <p:sp>
          <p:nvSpPr>
            <p:cNvPr id="6" name="Line 5"/>
            <p:cNvSpPr>
              <a:spLocks noChangeShapeType="1"/>
            </p:cNvSpPr>
            <p:nvPr/>
          </p:nvSpPr>
          <p:spPr bwMode="auto">
            <a:xfrm>
              <a:off x="1171" y="1957"/>
              <a:ext cx="0" cy="146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6"/>
            <p:cNvSpPr>
              <a:spLocks noChangeShapeType="1"/>
            </p:cNvSpPr>
            <p:nvPr/>
          </p:nvSpPr>
          <p:spPr bwMode="auto">
            <a:xfrm>
              <a:off x="1148" y="3433"/>
              <a:ext cx="305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7"/>
            <p:cNvGrpSpPr>
              <a:grpSpLocks/>
            </p:cNvGrpSpPr>
            <p:nvPr/>
          </p:nvGrpSpPr>
          <p:grpSpPr bwMode="auto">
            <a:xfrm>
              <a:off x="3581" y="2875"/>
              <a:ext cx="917" cy="562"/>
              <a:chOff x="4770" y="1971"/>
              <a:chExt cx="594" cy="562"/>
            </a:xfrm>
          </p:grpSpPr>
          <p:sp>
            <p:nvSpPr>
              <p:cNvPr id="17" name="Line 8"/>
              <p:cNvSpPr>
                <a:spLocks noChangeShapeType="1"/>
              </p:cNvSpPr>
              <p:nvPr/>
            </p:nvSpPr>
            <p:spPr bwMode="auto">
              <a:xfrm flipV="1">
                <a:off x="5067" y="2205"/>
                <a:ext cx="0" cy="328"/>
              </a:xfrm>
              <a:prstGeom prst="line">
                <a:avLst/>
              </a:prstGeom>
              <a:noFill/>
              <a:ln w="57150">
                <a:solidFill>
                  <a:srgbClr val="040F7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 Box 9"/>
              <p:cNvSpPr txBox="1">
                <a:spLocks noChangeArrowheads="1"/>
              </p:cNvSpPr>
              <p:nvPr/>
            </p:nvSpPr>
            <p:spPr bwMode="auto">
              <a:xfrm>
                <a:off x="4770" y="1971"/>
                <a:ext cx="594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 typeface="Wingdings" charset="2"/>
                  <a:buNone/>
                </a:pPr>
                <a:r>
                  <a:rPr lang="en-US" altLang="en-US" sz="2400">
                    <a:solidFill>
                      <a:srgbClr val="040F76"/>
                    </a:solidFill>
                  </a:rPr>
                  <a:t>$300</a:t>
                </a:r>
              </a:p>
            </p:txBody>
          </p:sp>
        </p:grpSp>
        <p:grpSp>
          <p:nvGrpSpPr>
            <p:cNvPr id="9" name="Group 10"/>
            <p:cNvGrpSpPr>
              <a:grpSpLocks/>
            </p:cNvGrpSpPr>
            <p:nvPr/>
          </p:nvGrpSpPr>
          <p:grpSpPr bwMode="auto">
            <a:xfrm>
              <a:off x="2825" y="2620"/>
              <a:ext cx="918" cy="817"/>
              <a:chOff x="4290" y="1716"/>
              <a:chExt cx="594" cy="817"/>
            </a:xfrm>
          </p:grpSpPr>
          <p:sp>
            <p:nvSpPr>
              <p:cNvPr id="15" name="Line 11"/>
              <p:cNvSpPr>
                <a:spLocks noChangeShapeType="1"/>
              </p:cNvSpPr>
              <p:nvPr/>
            </p:nvSpPr>
            <p:spPr bwMode="auto">
              <a:xfrm flipV="1">
                <a:off x="4587" y="1948"/>
                <a:ext cx="0" cy="585"/>
              </a:xfrm>
              <a:prstGeom prst="line">
                <a:avLst/>
              </a:prstGeom>
              <a:noFill/>
              <a:ln w="57150">
                <a:solidFill>
                  <a:srgbClr val="040F7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 Box 12"/>
              <p:cNvSpPr txBox="1">
                <a:spLocks noChangeArrowheads="1"/>
              </p:cNvSpPr>
              <p:nvPr/>
            </p:nvSpPr>
            <p:spPr bwMode="auto">
              <a:xfrm>
                <a:off x="4290" y="1716"/>
                <a:ext cx="594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 typeface="Wingdings" charset="2"/>
                  <a:buNone/>
                </a:pPr>
                <a:r>
                  <a:rPr lang="en-US" altLang="en-US" sz="2400">
                    <a:solidFill>
                      <a:srgbClr val="040F76"/>
                    </a:solidFill>
                  </a:rPr>
                  <a:t>$400</a:t>
                </a:r>
              </a:p>
            </p:txBody>
          </p:sp>
        </p:grpSp>
        <p:grpSp>
          <p:nvGrpSpPr>
            <p:cNvPr id="10" name="Group 13"/>
            <p:cNvGrpSpPr>
              <a:grpSpLocks/>
            </p:cNvGrpSpPr>
            <p:nvPr/>
          </p:nvGrpSpPr>
          <p:grpSpPr bwMode="auto">
            <a:xfrm>
              <a:off x="2070" y="2356"/>
              <a:ext cx="917" cy="1081"/>
              <a:chOff x="3882" y="1452"/>
              <a:chExt cx="594" cy="1081"/>
            </a:xfrm>
          </p:grpSpPr>
          <p:sp>
            <p:nvSpPr>
              <p:cNvPr id="13" name="Line 14"/>
              <p:cNvSpPr>
                <a:spLocks noChangeShapeType="1"/>
              </p:cNvSpPr>
              <p:nvPr/>
            </p:nvSpPr>
            <p:spPr bwMode="auto">
              <a:xfrm flipV="1">
                <a:off x="4179" y="1687"/>
                <a:ext cx="0" cy="846"/>
              </a:xfrm>
              <a:prstGeom prst="line">
                <a:avLst/>
              </a:prstGeom>
              <a:noFill/>
              <a:ln w="57150">
                <a:solidFill>
                  <a:srgbClr val="040F7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 Box 15"/>
              <p:cNvSpPr txBox="1">
                <a:spLocks noChangeArrowheads="1"/>
              </p:cNvSpPr>
              <p:nvPr/>
            </p:nvSpPr>
            <p:spPr bwMode="auto">
              <a:xfrm>
                <a:off x="3882" y="1452"/>
                <a:ext cx="594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 typeface="Wingdings" charset="2"/>
                  <a:buNone/>
                </a:pPr>
                <a:r>
                  <a:rPr lang="en-US" altLang="en-US" sz="2400">
                    <a:solidFill>
                      <a:srgbClr val="040F76"/>
                    </a:solidFill>
                  </a:rPr>
                  <a:t>$500</a:t>
                </a:r>
              </a:p>
            </p:txBody>
          </p:sp>
        </p:grpSp>
        <p:sp>
          <p:nvSpPr>
            <p:cNvPr id="11" name="Line 16"/>
            <p:cNvSpPr>
              <a:spLocks noChangeShapeType="1"/>
            </p:cNvSpPr>
            <p:nvPr/>
          </p:nvSpPr>
          <p:spPr bwMode="auto">
            <a:xfrm>
              <a:off x="1162" y="2596"/>
              <a:ext cx="3086" cy="0"/>
            </a:xfrm>
            <a:prstGeom prst="line">
              <a:avLst/>
            </a:prstGeom>
            <a:noFill/>
            <a:ln w="9525">
              <a:solidFill>
                <a:srgbClr val="040F7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7"/>
            <p:cNvSpPr>
              <a:spLocks noChangeShapeType="1"/>
            </p:cNvSpPr>
            <p:nvPr/>
          </p:nvSpPr>
          <p:spPr bwMode="auto">
            <a:xfrm flipV="1">
              <a:off x="1774" y="1988"/>
              <a:ext cx="0" cy="1449"/>
            </a:xfrm>
            <a:prstGeom prst="line">
              <a:avLst/>
            </a:prstGeom>
            <a:noFill/>
            <a:ln w="57150">
              <a:solidFill>
                <a:srgbClr val="040F7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15CBB712-6BAB-7C4D-B921-3D62F04BC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550" y="4767263"/>
            <a:ext cx="3086100" cy="274637"/>
          </a:xfrm>
        </p:spPr>
        <p:txBody>
          <a:bodyPr/>
          <a:lstStyle/>
          <a:p>
            <a:r>
              <a:rPr lang="en-US"/>
              <a:t>Game Theory © Mike Shor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270099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Bidding</a:t>
            </a:r>
            <a:endParaRPr lang="en" dirty="0">
              <a:highlight>
                <a:srgbClr val="FFCD00"/>
              </a:highlight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1381125" y="1616075"/>
            <a:ext cx="6810375" cy="3113088"/>
          </a:xfrm>
        </p:spPr>
        <p:txBody>
          <a:bodyPr>
            <a:noAutofit/>
          </a:bodyPr>
          <a:lstStyle/>
          <a:p>
            <a:pPr marL="457200" indent="-2286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A28448"/>
              </a:buClr>
              <a:defRPr/>
            </a:pPr>
            <a:r>
              <a:rPr lang="en-US" dirty="0"/>
              <a:t> 2</a:t>
            </a:r>
            <a:r>
              <a:rPr lang="en-US" baseline="30000" dirty="0"/>
              <a:t>nd</a:t>
            </a:r>
            <a:r>
              <a:rPr lang="en-US" dirty="0"/>
              <a:t> price auction:</a:t>
            </a:r>
          </a:p>
          <a:p>
            <a:pPr marL="114300" lvl="1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		Bidding exactly your value is a </a:t>
            </a:r>
            <a:r>
              <a:rPr lang="en-US" dirty="0">
                <a:highlight>
                  <a:srgbClr val="FFCD00"/>
                </a:highlight>
                <a:latin typeface="Arial" charset="0"/>
                <a:ea typeface="Arial" charset="0"/>
                <a:cs typeface="Arial" charset="0"/>
                <a:sym typeface="Lora"/>
              </a:rPr>
              <a:t>dominant strategy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457200" indent="-2286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A28448"/>
              </a:buClr>
              <a:defRPr/>
            </a:pPr>
            <a:endParaRPr lang="en-US" dirty="0"/>
          </a:p>
          <a:p>
            <a:pPr marL="457200" indent="-2286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A28448"/>
              </a:buClr>
              <a:defRPr/>
            </a:pPr>
            <a:r>
              <a:rPr lang="en-US" dirty="0"/>
              <a:t> 1</a:t>
            </a:r>
            <a:r>
              <a:rPr lang="en-US" baseline="30000" dirty="0"/>
              <a:t>st</a:t>
            </a:r>
            <a:r>
              <a:rPr lang="en-US" dirty="0"/>
              <a:t> price auction:</a:t>
            </a:r>
          </a:p>
          <a:p>
            <a:pPr marL="114300" lvl="1" indent="-228600" fontAlgn="auto">
              <a:spcBef>
                <a:spcPts val="0"/>
              </a:spcBef>
              <a:spcAft>
                <a:spcPts val="0"/>
              </a:spcAft>
              <a:buClr>
                <a:srgbClr val="A28448"/>
              </a:buClr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		Bid less than your value</a:t>
            </a:r>
          </a:p>
          <a:p>
            <a:pPr marL="114300" lvl="1" indent="-228600" fontAlgn="auto">
              <a:spcBef>
                <a:spcPts val="0"/>
              </a:spcBef>
              <a:spcAft>
                <a:spcPts val="0"/>
              </a:spcAft>
              <a:buClr>
                <a:srgbClr val="A28448"/>
              </a:buClr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		How much? That’s hard.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18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0469D6F-A0AA-704D-A28F-94C02A08D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550" y="4767263"/>
            <a:ext cx="3086100" cy="274637"/>
          </a:xfrm>
        </p:spPr>
        <p:txBody>
          <a:bodyPr/>
          <a:lstStyle/>
          <a:p>
            <a:r>
              <a:rPr lang="en-US"/>
              <a:t>Game Theory © Mike Shor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83790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Which is Better?</a:t>
            </a:r>
            <a:endParaRPr lang="en" dirty="0">
              <a:highlight>
                <a:srgbClr val="FFCD00"/>
              </a:highlight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1381125" y="1616075"/>
            <a:ext cx="6810375" cy="3113088"/>
          </a:xfrm>
        </p:spPr>
        <p:txBody>
          <a:bodyPr>
            <a:noAutofit/>
          </a:bodyPr>
          <a:lstStyle/>
          <a:p>
            <a:pPr>
              <a:buClr>
                <a:srgbClr val="A28448"/>
              </a:buClr>
            </a:pPr>
            <a:r>
              <a:rPr lang="en-US" altLang="en-US" dirty="0"/>
              <a:t>In a </a:t>
            </a:r>
            <a:r>
              <a:rPr lang="en-US" altLang="en-US" dirty="0">
                <a:solidFill>
                  <a:schemeClr val="bg2"/>
                </a:solidFill>
              </a:rPr>
              <a:t>second price auction</a:t>
            </a:r>
            <a:endParaRPr lang="en-US" altLang="en-US" dirty="0"/>
          </a:p>
          <a:p>
            <a:pPr lvl="1"/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	bidders bid </a:t>
            </a:r>
            <a:r>
              <a:rPr lang="en-US" dirty="0">
                <a:highlight>
                  <a:srgbClr val="FFCD00"/>
                </a:highlight>
                <a:latin typeface="Arial" charset="0"/>
                <a:ea typeface="Arial" charset="0"/>
                <a:cs typeface="Arial" charset="0"/>
                <a:sym typeface="Lora"/>
              </a:rPr>
              <a:t>their value</a:t>
            </a:r>
            <a:endParaRPr lang="en-US" altLang="en-US" dirty="0">
              <a:solidFill>
                <a:srgbClr val="040F76"/>
              </a:solidFill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	auctioneer receives the </a:t>
            </a:r>
            <a:r>
              <a:rPr lang="en-US" dirty="0">
                <a:highlight>
                  <a:srgbClr val="FFCD00"/>
                </a:highlight>
                <a:latin typeface="Arial" charset="0"/>
                <a:ea typeface="Arial" charset="0"/>
                <a:cs typeface="Arial" charset="0"/>
                <a:sym typeface="Lora"/>
              </a:rPr>
              <a:t>second highest</a:t>
            </a:r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 bid</a:t>
            </a:r>
          </a:p>
          <a:p>
            <a:endParaRPr lang="en-US" altLang="en-US" dirty="0"/>
          </a:p>
          <a:p>
            <a:pPr>
              <a:buClr>
                <a:srgbClr val="A28448"/>
              </a:buClr>
            </a:pPr>
            <a:r>
              <a:rPr lang="en-US" altLang="en-US" dirty="0"/>
              <a:t>In a </a:t>
            </a:r>
            <a:r>
              <a:rPr lang="en-US" altLang="en-US" dirty="0">
                <a:solidFill>
                  <a:schemeClr val="bg2"/>
                </a:solidFill>
              </a:rPr>
              <a:t>first price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chemeClr val="bg2"/>
                </a:solidFill>
              </a:rPr>
              <a:t>auction</a:t>
            </a:r>
          </a:p>
          <a:p>
            <a:pPr lvl="1"/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	bidders bid </a:t>
            </a:r>
            <a:r>
              <a:rPr lang="en-US" dirty="0">
                <a:highlight>
                  <a:srgbClr val="FFCD00"/>
                </a:highlight>
                <a:latin typeface="Arial" charset="0"/>
                <a:ea typeface="Arial" charset="0"/>
                <a:cs typeface="Arial" charset="0"/>
                <a:sym typeface="Lora"/>
              </a:rPr>
              <a:t>below their value</a:t>
            </a:r>
            <a:endParaRPr lang="en-US" altLang="en-US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	auctioneer receives the </a:t>
            </a:r>
            <a:r>
              <a:rPr lang="en-US" dirty="0">
                <a:highlight>
                  <a:srgbClr val="FFCD00"/>
                </a:highlight>
                <a:latin typeface="Arial" charset="0"/>
                <a:ea typeface="Arial" charset="0"/>
                <a:cs typeface="Arial" charset="0"/>
                <a:sym typeface="Lora"/>
              </a:rPr>
              <a:t>highest</a:t>
            </a:r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 bid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19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E034C75C-784D-8A4C-905D-F495E66DC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550" y="4767263"/>
            <a:ext cx="3086100" cy="274637"/>
          </a:xfrm>
        </p:spPr>
        <p:txBody>
          <a:bodyPr/>
          <a:lstStyle/>
          <a:p>
            <a:r>
              <a:rPr lang="en-US"/>
              <a:t>Game Theory © Mike Shor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621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buClr>
                <a:srgbClr val="FFCD00"/>
              </a:buClr>
              <a:buNone/>
              <a:defRPr/>
            </a:pPr>
            <a:r>
              <a:rPr lang="en-US" altLang="ja-JP" dirty="0">
                <a:ea typeface="ＭＳ Ｐゴシック" charset="-128"/>
              </a:rPr>
              <a:t>Everything is worth what its purchaser will pay for it. </a:t>
            </a:r>
          </a:p>
          <a:p>
            <a:pPr fontAlgn="auto">
              <a:spcAft>
                <a:spcPts val="0"/>
              </a:spcAft>
              <a:buClr>
                <a:srgbClr val="FFCD00"/>
              </a:buClr>
              <a:buNone/>
              <a:defRPr/>
            </a:pPr>
            <a:endParaRPr lang="en-US" dirty="0"/>
          </a:p>
          <a:p>
            <a:pPr fontAlgn="auto">
              <a:spcAft>
                <a:spcPts val="0"/>
              </a:spcAft>
              <a:buClr>
                <a:srgbClr val="FFCD00"/>
              </a:buClr>
              <a:buNone/>
              <a:defRPr/>
            </a:pPr>
            <a:r>
              <a:rPr lang="en-US" dirty="0"/>
              <a:t>- </a:t>
            </a:r>
            <a:r>
              <a:rPr lang="en-US" dirty="0" err="1"/>
              <a:t>Publilius</a:t>
            </a:r>
            <a:r>
              <a:rPr lang="en-US" dirty="0"/>
              <a:t> </a:t>
            </a:r>
            <a:r>
              <a:rPr lang="en-US" dirty="0" err="1"/>
              <a:t>Syrus</a:t>
            </a:r>
            <a:endParaRPr lang="en-US" dirty="0"/>
          </a:p>
          <a:p>
            <a:pPr fontAlgn="auto">
              <a:spcAft>
                <a:spcPts val="0"/>
              </a:spcAft>
              <a:buClr>
                <a:srgbClr val="FFCD00"/>
              </a:buClr>
              <a:buNone/>
              <a:defRPr/>
            </a:pPr>
            <a:r>
              <a:rPr lang="en-US" dirty="0"/>
              <a:t>(Maxim 847, 42 B.C.)</a:t>
            </a:r>
            <a:endParaRPr lang="en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4B48E2-F084-A547-B12D-43F4286F2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Game Theory © Mike Shor 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E9CA58-A3C4-2842-83D6-AB3F819879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03764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381250" y="1358900"/>
            <a:ext cx="6809700" cy="3369770"/>
          </a:xfrm>
        </p:spPr>
        <p:txBody>
          <a:bodyPr/>
          <a:lstStyle/>
          <a:p>
            <a:pPr>
              <a:tabLst>
                <a:tab pos="4633913" algn="l"/>
              </a:tabLst>
            </a:pPr>
            <a:endParaRPr lang="en-US" altLang="en-US" dirty="0">
              <a:ea typeface="ＭＳ Ｐゴシック" charset="-128"/>
            </a:endParaRPr>
          </a:p>
          <a:p>
            <a:pPr>
              <a:tabLst>
                <a:tab pos="4633913" algn="l"/>
              </a:tabLst>
            </a:pPr>
            <a:endParaRPr lang="en-US" altLang="en-US" dirty="0">
              <a:ea typeface="ＭＳ Ｐゴシック" charset="-128"/>
            </a:endParaRPr>
          </a:p>
          <a:p>
            <a:pPr>
              <a:tabLst>
                <a:tab pos="4633913" algn="l"/>
              </a:tabLst>
            </a:pPr>
            <a:r>
              <a:rPr lang="en-US" altLang="en-US" dirty="0">
                <a:ea typeface="ＭＳ Ｐゴシック" charset="-128"/>
              </a:rPr>
              <a:t>All popular auction formats yield the </a:t>
            </a:r>
            <a:r>
              <a:rPr lang="en-US" dirty="0">
                <a:highlight>
                  <a:srgbClr val="FFCD00"/>
                </a:highlight>
                <a:sym typeface="Lora"/>
              </a:rPr>
              <a:t>same expected revenue</a:t>
            </a:r>
            <a:r>
              <a:rPr lang="en-US" dirty="0">
                <a:highlight>
                  <a:srgbClr val="FFCD00"/>
                </a:highlight>
                <a:ea typeface="ＭＳ Ｐゴシック" charset="-128"/>
              </a:rPr>
              <a:t> </a:t>
            </a:r>
            <a:r>
              <a:rPr lang="en-US" altLang="en-US" dirty="0">
                <a:ea typeface="ＭＳ Ｐゴシック" charset="-128"/>
              </a:rPr>
              <a:t>(in theory, with rational, risk-neutral bidders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20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381125" y="922338"/>
            <a:ext cx="3878263" cy="436562"/>
          </a:xfrm>
        </p:spPr>
        <p:txBody>
          <a:bodyPr/>
          <a:lstStyle/>
          <a:p>
            <a:r>
              <a:rPr lang="en-US" sz="2000" b="1" dirty="0">
                <a:latin typeface="Verdana" charset="0"/>
                <a:ea typeface="Verdana" charset="0"/>
                <a:cs typeface="Verdana" charset="0"/>
              </a:rPr>
              <a:t>Revenue Equivalence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Game Theory © Mike Shor 2024</a:t>
            </a:r>
          </a:p>
        </p:txBody>
      </p:sp>
    </p:spTree>
    <p:extLst>
      <p:ext uri="{BB962C8B-B14F-4D97-AF65-F5344CB8AC3E}">
        <p14:creationId xmlns:p14="http://schemas.microsoft.com/office/powerpoint/2010/main" val="755512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381250" y="1358900"/>
            <a:ext cx="6809700" cy="336977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/>
              <a:t>Risk Aversion</a:t>
            </a:r>
          </a:p>
          <a:p>
            <a:pPr lvl="2">
              <a:lnSpc>
                <a:spcPct val="90000"/>
              </a:lnSpc>
            </a:pPr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	Does not affect 2</a:t>
            </a:r>
            <a:r>
              <a:rPr lang="en-US" altLang="en-US" baseline="30000" dirty="0">
                <a:latin typeface="Arial" charset="0"/>
                <a:ea typeface="Arial" charset="0"/>
                <a:cs typeface="Arial" charset="0"/>
              </a:rPr>
              <a:t>nd</a:t>
            </a:r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 price auctions</a:t>
            </a:r>
          </a:p>
          <a:p>
            <a:pPr lvl="2">
              <a:lnSpc>
                <a:spcPct val="90000"/>
              </a:lnSpc>
            </a:pPr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	Risk averse bidders bid higher in 1</a:t>
            </a:r>
            <a:r>
              <a:rPr lang="en-US" altLang="en-US" baseline="30000" dirty="0">
                <a:latin typeface="Arial" charset="0"/>
                <a:ea typeface="Arial" charset="0"/>
                <a:cs typeface="Arial" charset="0"/>
              </a:rPr>
              <a:t>st</a:t>
            </a:r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 price auctions</a:t>
            </a:r>
          </a:p>
          <a:p>
            <a:pPr lvl="2">
              <a:lnSpc>
                <a:spcPct val="90000"/>
              </a:lnSpc>
            </a:pPr>
            <a:r>
              <a:rPr lang="en-US" altLang="en-US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	Risk aversion </a:t>
            </a:r>
            <a:r>
              <a:rPr lang="en-US" altLang="en-US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 1</a:t>
            </a:r>
            <a:r>
              <a:rPr lang="en-US" altLang="en-US" b="1" baseline="30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st</a:t>
            </a:r>
            <a:r>
              <a:rPr lang="en-US" altLang="en-US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 price or Dutch are better</a:t>
            </a:r>
            <a:endParaRPr lang="en-US" altLang="en-US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lvl="2">
              <a:lnSpc>
                <a:spcPct val="90000"/>
              </a:lnSpc>
              <a:buFont typeface="Wingdings" charset="2"/>
              <a:buNone/>
            </a:pPr>
            <a:endParaRPr lang="en-US" altLang="en-US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en-US" altLang="en-US" dirty="0"/>
              <a:t>Non-familiarity with auctions</a:t>
            </a:r>
          </a:p>
          <a:p>
            <a:pPr lvl="2">
              <a:lnSpc>
                <a:spcPct val="90000"/>
              </a:lnSpc>
            </a:pPr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	More overbidding in second-price auctions</a:t>
            </a:r>
          </a:p>
          <a:p>
            <a:pPr lvl="2">
              <a:lnSpc>
                <a:spcPct val="90000"/>
              </a:lnSpc>
            </a:pPr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	More overbidding in sealed-bid auctions</a:t>
            </a:r>
          </a:p>
          <a:p>
            <a:pPr lvl="2">
              <a:lnSpc>
                <a:spcPct val="90000"/>
              </a:lnSpc>
            </a:pPr>
            <a:r>
              <a:rPr lang="en-US" altLang="en-US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	Inexperience </a:t>
            </a:r>
            <a:r>
              <a:rPr lang="en-US" altLang="en-US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 2</a:t>
            </a:r>
            <a:r>
              <a:rPr lang="en-US" altLang="en-US" b="1" baseline="30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nd</a:t>
            </a:r>
            <a:r>
              <a:rPr lang="en-US" altLang="en-US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 price sealed bid is better</a:t>
            </a:r>
            <a:endParaRPr lang="en-US" altLang="en-US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lvl="2">
              <a:lnSpc>
                <a:spcPct val="90000"/>
              </a:lnSpc>
            </a:pPr>
            <a:endParaRPr lang="en-US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21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381125" y="922338"/>
            <a:ext cx="3878263" cy="436562"/>
          </a:xfrm>
        </p:spPr>
        <p:txBody>
          <a:bodyPr/>
          <a:lstStyle/>
          <a:p>
            <a:r>
              <a:rPr lang="en-US" sz="2000" b="1" dirty="0">
                <a:latin typeface="Verdana" charset="0"/>
                <a:ea typeface="Verdana" charset="0"/>
                <a:cs typeface="Verdana" charset="0"/>
              </a:rPr>
              <a:t>Revenue Equivalence</a:t>
            </a:r>
            <a:br>
              <a:rPr lang="en-US" sz="2000" b="1" dirty="0">
                <a:latin typeface="Verdana" charset="0"/>
                <a:ea typeface="Verdana" charset="0"/>
                <a:cs typeface="Verdana" charset="0"/>
              </a:rPr>
            </a:br>
            <a:r>
              <a:rPr lang="en-US" sz="2000" b="1" dirty="0">
                <a:latin typeface="Verdana" charset="0"/>
                <a:ea typeface="Verdana" charset="0"/>
                <a:cs typeface="Verdana" charset="0"/>
              </a:rPr>
              <a:t>in the Real World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Game Theory © Mike Shor 2024</a:t>
            </a:r>
          </a:p>
        </p:txBody>
      </p:sp>
    </p:spTree>
    <p:extLst>
      <p:ext uri="{BB962C8B-B14F-4D97-AF65-F5344CB8AC3E}">
        <p14:creationId xmlns:p14="http://schemas.microsoft.com/office/powerpoint/2010/main" val="15794726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381250" y="1358900"/>
            <a:ext cx="7134100" cy="3369770"/>
          </a:xfrm>
        </p:spPr>
        <p:txBody>
          <a:bodyPr/>
          <a:lstStyle/>
          <a:p>
            <a:r>
              <a:rPr lang="en-US" altLang="en-US" dirty="0">
                <a:ea typeface="ＭＳ Ｐゴシック" charset="-128"/>
              </a:rPr>
              <a:t>Every rule may have unintended consequences</a:t>
            </a:r>
          </a:p>
          <a:p>
            <a:endParaRPr lang="en-US" altLang="en-US" dirty="0">
              <a:ea typeface="ＭＳ Ｐゴシック" charset="-128"/>
            </a:endParaRPr>
          </a:p>
          <a:p>
            <a:pPr lvl="2"/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	What is the minimum bid for a new bidder?</a:t>
            </a:r>
          </a:p>
          <a:p>
            <a:pPr lvl="2">
              <a:buFont typeface="Wingdings" charset="2"/>
              <a:buNone/>
            </a:pPr>
            <a:endParaRPr lang="en-US" altLang="en-US" dirty="0">
              <a:latin typeface="Arial" charset="0"/>
              <a:ea typeface="Arial" charset="0"/>
              <a:cs typeface="Arial" charset="0"/>
            </a:endParaRPr>
          </a:p>
          <a:p>
            <a:pPr lvl="2"/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	How much must bids be beaten by?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22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381125" y="922338"/>
            <a:ext cx="3878263" cy="436562"/>
          </a:xfrm>
        </p:spPr>
        <p:txBody>
          <a:bodyPr/>
          <a:lstStyle/>
          <a:p>
            <a:r>
              <a:rPr lang="en-US" sz="2000" b="1" dirty="0">
                <a:latin typeface="Verdana" charset="0"/>
                <a:ea typeface="Verdana" charset="0"/>
                <a:cs typeface="Verdana" charset="0"/>
              </a:rPr>
              <a:t>Designing Auctions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Game Theory © Mike Shor 2024</a:t>
            </a:r>
          </a:p>
        </p:txBody>
      </p:sp>
    </p:spTree>
    <p:extLst>
      <p:ext uri="{BB962C8B-B14F-4D97-AF65-F5344CB8AC3E}">
        <p14:creationId xmlns:p14="http://schemas.microsoft.com/office/powerpoint/2010/main" val="14913229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 rotWithShape="1">
          <a:blip r:embed="rId3"/>
          <a:srcRect l="-1277" t="-11621" r="-3306" b="-1549"/>
          <a:stretch/>
        </p:blipFill>
        <p:spPr>
          <a:xfrm>
            <a:off x="386433" y="902913"/>
            <a:ext cx="3657600" cy="3657600"/>
          </a:xfrm>
          <a:prstGeom prst="ellipse">
            <a:avLst/>
          </a:prstGeom>
        </p:spPr>
      </p:pic>
      <p:cxnSp>
        <p:nvCxnSpPr>
          <p:cNvPr id="30722" name="Shape 167"/>
          <p:cNvCxnSpPr>
            <a:cxnSpLocks noChangeShapeType="1"/>
          </p:cNvCxnSpPr>
          <p:nvPr/>
        </p:nvCxnSpPr>
        <p:spPr bwMode="auto">
          <a:xfrm>
            <a:off x="-6350" y="1131888"/>
            <a:ext cx="9150350" cy="0"/>
          </a:xfrm>
          <a:prstGeom prst="straightConnector1">
            <a:avLst/>
          </a:prstGeom>
          <a:noFill/>
          <a:ln w="9525">
            <a:solidFill>
              <a:srgbClr val="CCCCCC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24" name="Shape 169"/>
          <p:cNvSpPr>
            <a:spLocks noChangeArrowheads="1"/>
          </p:cNvSpPr>
          <p:nvPr/>
        </p:nvSpPr>
        <p:spPr bwMode="auto">
          <a:xfrm>
            <a:off x="625475" y="736600"/>
            <a:ext cx="790575" cy="790575"/>
          </a:xfrm>
          <a:prstGeom prst="ellipse">
            <a:avLst/>
          </a:prstGeom>
          <a:solidFill>
            <a:srgbClr val="A28448"/>
          </a:solidFill>
          <a:ln>
            <a:noFill/>
          </a:ln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0727" y="791852"/>
            <a:ext cx="680070" cy="680070"/>
          </a:xfrm>
          <a:prstGeom prst="rect">
            <a:avLst/>
          </a:prstGeom>
        </p:spPr>
      </p:pic>
      <p:sp>
        <p:nvSpPr>
          <p:cNvPr id="15" name="Shape 166"/>
          <p:cNvSpPr txBox="1">
            <a:spLocks/>
          </p:cNvSpPr>
          <p:nvPr/>
        </p:nvSpPr>
        <p:spPr bwMode="auto">
          <a:xfrm>
            <a:off x="4361975" y="1005462"/>
            <a:ext cx="4173000" cy="3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indent="-3429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A28448"/>
              </a:buClr>
              <a:buFont typeface="Quattrocento Sans" charset="0"/>
              <a:buChar char="◉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lvl="1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lvl="2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lvl="3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lvl="4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  <a:defRPr/>
            </a:pPr>
            <a:r>
              <a:rPr lang="en-US" sz="2000" b="1" kern="0" dirty="0">
                <a:solidFill>
                  <a:schemeClr val="dk1"/>
                </a:solidFill>
                <a:sym typeface="Lora"/>
              </a:rPr>
              <a:t>Importance of Rules (eBay)</a:t>
            </a:r>
            <a:endParaRPr lang="en-US" sz="2000" kern="0" dirty="0"/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  <a:defRPr/>
            </a:pPr>
            <a:endParaRPr lang="en-US" sz="2000" kern="0" dirty="0"/>
          </a:p>
          <a:p>
            <a:r>
              <a:rPr lang="en-US" altLang="en-US" sz="2000" dirty="0">
                <a:ea typeface="ＭＳ Ｐゴシック" charset="-128"/>
              </a:rPr>
              <a:t>Three MacBook Pros for sale</a:t>
            </a:r>
          </a:p>
          <a:p>
            <a:endParaRPr lang="en-US" altLang="en-US" sz="2000" dirty="0">
              <a:ea typeface="ＭＳ Ｐゴシック" charset="-128"/>
            </a:endParaRPr>
          </a:p>
          <a:p>
            <a:r>
              <a:rPr lang="en-US" altLang="en-US" sz="2000" dirty="0">
                <a:ea typeface="ＭＳ Ｐゴシック" charset="-128"/>
              </a:rPr>
              <a:t>Top three bidders pay the            third highest bid</a:t>
            </a:r>
          </a:p>
          <a:p>
            <a:r>
              <a:rPr lang="en-US" altLang="en-US" sz="2000" dirty="0">
                <a:ea typeface="ＭＳ Ｐゴシック" charset="-128"/>
              </a:rPr>
              <a:t>Opening bid: $1</a:t>
            </a:r>
          </a:p>
          <a:p>
            <a:r>
              <a:rPr lang="en-US" altLang="en-US" sz="2000" dirty="0">
                <a:ea typeface="ＭＳ Ｐゴシック" charset="-128"/>
              </a:rPr>
              <a:t>Current high bids:</a:t>
            </a:r>
          </a:p>
          <a:p>
            <a:pPr marL="0" indent="0">
              <a:buNone/>
            </a:pPr>
            <a:r>
              <a:rPr lang="en-US" altLang="en-US" sz="2000" dirty="0">
                <a:ea typeface="ＭＳ Ｐゴシック" charset="-128"/>
              </a:rPr>
              <a:t>	$50, $80, $400</a:t>
            </a:r>
          </a:p>
          <a:p>
            <a:endParaRPr lang="en-US" altLang="en-US" sz="2000" dirty="0">
              <a:ea typeface="ＭＳ Ｐゴシック" charset="-128"/>
            </a:endParaRPr>
          </a:p>
          <a:p>
            <a:r>
              <a:rPr lang="en-US" altLang="en-US" sz="2000" b="1" dirty="0">
                <a:solidFill>
                  <a:schemeClr val="tx1"/>
                </a:solidFill>
                <a:ea typeface="ＭＳ Ｐゴシック" charset="-128"/>
              </a:rPr>
              <a:t>How high should                       the next bid be?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altLang="en-US" sz="2000" b="1" i="1" kern="0" dirty="0">
              <a:solidFill>
                <a:srgbClr val="040F76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FAF4A7C-BD4F-FD4C-8BE5-64252C1C2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Game Theory © Mike Shor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B4351F-6C4B-5E46-9B71-85A6A3563A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809711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22" name="Shape 167"/>
          <p:cNvCxnSpPr>
            <a:cxnSpLocks noChangeShapeType="1"/>
          </p:cNvCxnSpPr>
          <p:nvPr/>
        </p:nvCxnSpPr>
        <p:spPr bwMode="auto">
          <a:xfrm>
            <a:off x="-6350" y="1131888"/>
            <a:ext cx="9150350" cy="0"/>
          </a:xfrm>
          <a:prstGeom prst="straightConnector1">
            <a:avLst/>
          </a:prstGeom>
          <a:noFill/>
          <a:ln w="9525">
            <a:solidFill>
              <a:srgbClr val="CCCCCC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2275" r="12651"/>
          <a:stretch/>
        </p:blipFill>
        <p:spPr>
          <a:xfrm>
            <a:off x="386433" y="902913"/>
            <a:ext cx="3657600" cy="3654069"/>
          </a:xfrm>
          <a:prstGeom prst="ellipse">
            <a:avLst/>
          </a:prstGeom>
        </p:spPr>
      </p:pic>
      <p:sp>
        <p:nvSpPr>
          <p:cNvPr id="30724" name="Shape 169"/>
          <p:cNvSpPr>
            <a:spLocks noChangeArrowheads="1"/>
          </p:cNvSpPr>
          <p:nvPr/>
        </p:nvSpPr>
        <p:spPr bwMode="auto">
          <a:xfrm>
            <a:off x="625475" y="736600"/>
            <a:ext cx="790575" cy="790575"/>
          </a:xfrm>
          <a:prstGeom prst="ellipse">
            <a:avLst/>
          </a:prstGeom>
          <a:solidFill>
            <a:srgbClr val="A28448"/>
          </a:solidFill>
          <a:ln>
            <a:noFill/>
          </a:ln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" name="Shape 166"/>
          <p:cNvSpPr txBox="1">
            <a:spLocks/>
          </p:cNvSpPr>
          <p:nvPr/>
        </p:nvSpPr>
        <p:spPr bwMode="auto">
          <a:xfrm>
            <a:off x="4361975" y="1005462"/>
            <a:ext cx="4173000" cy="3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indent="-3429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A28448"/>
              </a:buClr>
              <a:buFont typeface="Quattrocento Sans" charset="0"/>
              <a:buChar char="◉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lvl="1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lvl="2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lvl="3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lvl="4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  <a:defRPr/>
            </a:pPr>
            <a:r>
              <a:rPr lang="en-US" sz="2000" b="1" kern="0" dirty="0">
                <a:solidFill>
                  <a:schemeClr val="dk1"/>
                </a:solidFill>
                <a:sym typeface="Lora"/>
              </a:rPr>
              <a:t>Importance of Rules (FCC)</a:t>
            </a:r>
            <a:endParaRPr lang="en-US" sz="2000" kern="0" dirty="0"/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  <a:defRPr/>
            </a:pPr>
            <a:endParaRPr lang="en-US" sz="2000" kern="0" dirty="0"/>
          </a:p>
          <a:p>
            <a:r>
              <a:rPr lang="en-US" altLang="en-US" sz="2400" dirty="0"/>
              <a:t>Discouraging Collusion</a:t>
            </a:r>
          </a:p>
          <a:p>
            <a:pPr lvl="2"/>
            <a:r>
              <a:rPr lang="en-US" altLang="en-US" sz="2000" dirty="0">
                <a:latin typeface="Arial" charset="0"/>
                <a:ea typeface="Arial" charset="0"/>
                <a:cs typeface="Arial" charset="0"/>
              </a:rPr>
              <a:t>Do not identify                 highest bidders</a:t>
            </a:r>
          </a:p>
          <a:p>
            <a:r>
              <a:rPr lang="en-US" altLang="en-US" sz="2400" dirty="0"/>
              <a:t>Capturing Surplus</a:t>
            </a:r>
          </a:p>
          <a:p>
            <a:pPr lvl="2"/>
            <a:r>
              <a:rPr lang="en-US" altLang="en-US" sz="2000" dirty="0">
                <a:latin typeface="Arial" charset="0"/>
                <a:ea typeface="Arial" charset="0"/>
                <a:cs typeface="Arial" charset="0"/>
              </a:rPr>
              <a:t>Do not set                               a bidding increment</a:t>
            </a:r>
          </a:p>
          <a:p>
            <a:endParaRPr lang="en-US" altLang="en-US" sz="2000" dirty="0"/>
          </a:p>
          <a:p>
            <a:pPr>
              <a:buFont typeface="Wingdings" charset="2"/>
              <a:buNone/>
            </a:pPr>
            <a:r>
              <a:rPr lang="en-US" altLang="ja-JP" sz="2000" dirty="0">
                <a:solidFill>
                  <a:srgbClr val="040F76"/>
                </a:solidFill>
              </a:rPr>
              <a:t>       </a:t>
            </a:r>
            <a:r>
              <a:rPr lang="ja-JP" altLang="en-US" sz="2000" dirty="0">
                <a:solidFill>
                  <a:srgbClr val="040F76"/>
                </a:solidFill>
              </a:rPr>
              <a:t>“</a:t>
            </a:r>
            <a:r>
              <a:rPr lang="en-US" altLang="ja-JP" sz="2000" dirty="0">
                <a:solidFill>
                  <a:srgbClr val="040F76"/>
                </a:solidFill>
              </a:rPr>
              <a:t>I bid $8,000,483</a:t>
            </a:r>
            <a:r>
              <a:rPr lang="ja-JP" altLang="en-US" sz="2000" dirty="0">
                <a:solidFill>
                  <a:srgbClr val="040F76"/>
                </a:solidFill>
              </a:rPr>
              <a:t>”</a:t>
            </a:r>
            <a:endParaRPr lang="en-US" altLang="ja-JP" sz="2000" dirty="0">
              <a:solidFill>
                <a:srgbClr val="040F76"/>
              </a:solidFill>
            </a:endParaRPr>
          </a:p>
          <a:p>
            <a:pPr>
              <a:buFont typeface="Wingdings" charset="2"/>
              <a:buNone/>
            </a:pPr>
            <a:endParaRPr lang="en-US" altLang="en-US" sz="1000" dirty="0">
              <a:solidFill>
                <a:srgbClr val="040F76"/>
              </a:solidFill>
            </a:endParaRPr>
          </a:p>
          <a:p>
            <a:pPr>
              <a:buFont typeface="Wingdings" charset="2"/>
              <a:buNone/>
            </a:pPr>
            <a:r>
              <a:rPr lang="en-US" altLang="en-US" sz="2000" dirty="0">
                <a:solidFill>
                  <a:srgbClr val="040F76"/>
                </a:solidFill>
              </a:rPr>
              <a:t>	  	        </a:t>
            </a:r>
            <a:r>
              <a:rPr lang="ja-JP" altLang="en-US" sz="2000" dirty="0">
                <a:solidFill>
                  <a:srgbClr val="040F76"/>
                </a:solidFill>
              </a:rPr>
              <a:t>“</a:t>
            </a:r>
            <a:r>
              <a:rPr lang="en-US" altLang="ja-JP" sz="2000" dirty="0">
                <a:solidFill>
                  <a:srgbClr val="040F76"/>
                </a:solidFill>
              </a:rPr>
              <a:t>I bid $3,000,395</a:t>
            </a:r>
            <a:r>
              <a:rPr lang="ja-JP" altLang="en-US" sz="2000" dirty="0">
                <a:solidFill>
                  <a:srgbClr val="040F76"/>
                </a:solidFill>
              </a:rPr>
              <a:t>”</a:t>
            </a:r>
            <a:endParaRPr lang="en-US" altLang="ja-JP" sz="2000" dirty="0">
              <a:solidFill>
                <a:srgbClr val="040F76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altLang="en-US" sz="2000" b="1" i="1" kern="0" dirty="0">
              <a:solidFill>
                <a:srgbClr val="040F76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6406" y="916676"/>
            <a:ext cx="545560" cy="45738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59A418-7BFC-6A40-B20E-B4F040DF5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Game Theory © Mike Shor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8ED126-0205-4A4D-9DD5-924383722F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134014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Summary</a:t>
            </a:r>
            <a:endParaRPr lang="en" dirty="0">
              <a:highlight>
                <a:srgbClr val="FFCD00"/>
              </a:highligh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25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buClr>
                <a:srgbClr val="A28448"/>
              </a:buClr>
            </a:pPr>
            <a:r>
              <a:rPr lang="en-US" altLang="en-US" dirty="0"/>
              <a:t>Bidding:</a:t>
            </a:r>
          </a:p>
          <a:p>
            <a:pPr lvl="1">
              <a:buClr>
                <a:srgbClr val="A28448"/>
              </a:buClr>
            </a:pPr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	Bid true valuation in 2</a:t>
            </a:r>
            <a:r>
              <a:rPr lang="en-US" altLang="en-US" baseline="30000" dirty="0">
                <a:latin typeface="Arial" charset="0"/>
                <a:ea typeface="Arial" charset="0"/>
                <a:cs typeface="Arial" charset="0"/>
              </a:rPr>
              <a:t>nd</a:t>
            </a:r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 price auctions</a:t>
            </a:r>
          </a:p>
          <a:p>
            <a:pPr lvl="1">
              <a:buClr>
                <a:srgbClr val="A28448"/>
              </a:buClr>
            </a:pPr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	Shade bids in 1</a:t>
            </a:r>
            <a:r>
              <a:rPr lang="en-US" altLang="en-US" baseline="30000" dirty="0">
                <a:latin typeface="Arial" charset="0"/>
                <a:ea typeface="Arial" charset="0"/>
                <a:cs typeface="Arial" charset="0"/>
              </a:rPr>
              <a:t>st</a:t>
            </a:r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 price auctions</a:t>
            </a:r>
          </a:p>
          <a:p>
            <a:pPr lvl="1">
              <a:buClr>
                <a:srgbClr val="A28448"/>
              </a:buClr>
              <a:buFont typeface="Wingdings" charset="2"/>
              <a:buNone/>
            </a:pPr>
            <a:endParaRPr lang="en-US" altLang="en-US" dirty="0"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rgbClr val="A28448"/>
              </a:buClr>
            </a:pPr>
            <a:r>
              <a:rPr lang="en-US" altLang="en-US" dirty="0"/>
              <a:t>Designing:</a:t>
            </a:r>
          </a:p>
          <a:p>
            <a:pPr lvl="1">
              <a:buClr>
                <a:srgbClr val="A28448"/>
              </a:buClr>
            </a:pPr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	Take advantage of inexperience</a:t>
            </a:r>
          </a:p>
          <a:p>
            <a:pPr lvl="1">
              <a:buClr>
                <a:srgbClr val="A28448"/>
              </a:buClr>
            </a:pPr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	Take advantage of risk aversion</a:t>
            </a:r>
          </a:p>
          <a:p>
            <a:pPr lvl="1">
              <a:buClr>
                <a:srgbClr val="A28448"/>
              </a:buClr>
            </a:pPr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	Do sweat the little stuff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606A832F-A534-0542-9CDA-849A1B21E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550" y="4767263"/>
            <a:ext cx="3086100" cy="274637"/>
          </a:xfrm>
        </p:spPr>
        <p:txBody>
          <a:bodyPr/>
          <a:lstStyle/>
          <a:p>
            <a:r>
              <a:rPr lang="en-US"/>
              <a:t>Game Theory © Mike Shor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345593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94479" y="1358900"/>
            <a:ext cx="7944787" cy="3369770"/>
          </a:xfrm>
        </p:spPr>
        <p:txBody>
          <a:bodyPr numCol="2" spcCol="274320"/>
          <a:lstStyle/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altLang="en-US" b="1" dirty="0"/>
              <a:t>Private Value Auction</a:t>
            </a:r>
            <a:endParaRPr lang="en-US" altLang="en-US" sz="2800" b="1" dirty="0"/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latin typeface="Arial" charset="0"/>
                <a:ea typeface="Arial" charset="0"/>
                <a:cs typeface="Arial" charset="0"/>
              </a:rPr>
              <a:t>Each bidder knows his or her value for the object</a:t>
            </a:r>
          </a:p>
          <a:p>
            <a:pPr lvl="1">
              <a:lnSpc>
                <a:spcPct val="90000"/>
              </a:lnSpc>
            </a:pPr>
            <a:endParaRPr lang="en-US" altLang="en-US" dirty="0">
              <a:latin typeface="Arial" charset="0"/>
              <a:ea typeface="Arial" charset="0"/>
              <a:cs typeface="Arial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latin typeface="Arial" charset="0"/>
                <a:ea typeface="Arial" charset="0"/>
                <a:cs typeface="Arial" charset="0"/>
              </a:rPr>
              <a:t>Bidders differ in their </a:t>
            </a:r>
            <a:r>
              <a:rPr lang="en-US" sz="2400" dirty="0">
                <a:highlight>
                  <a:srgbClr val="FFCD00"/>
                </a:highlight>
                <a:latin typeface="Arial" charset="0"/>
                <a:ea typeface="Arial" charset="0"/>
                <a:cs typeface="Arial" charset="0"/>
              </a:rPr>
              <a:t>values</a:t>
            </a:r>
            <a:r>
              <a:rPr lang="en-US" altLang="en-US" sz="2400" dirty="0">
                <a:latin typeface="Arial" charset="0"/>
                <a:ea typeface="Arial" charset="0"/>
                <a:cs typeface="Arial" charset="0"/>
              </a:rPr>
              <a:t> for the object</a:t>
            </a:r>
          </a:p>
          <a:p>
            <a:pPr lvl="1">
              <a:lnSpc>
                <a:spcPct val="90000"/>
              </a:lnSpc>
            </a:pPr>
            <a:endParaRPr lang="en-US" altLang="en-US" dirty="0">
              <a:latin typeface="Arial" charset="0"/>
              <a:ea typeface="Arial" charset="0"/>
              <a:cs typeface="Arial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e.g., memorabilia,           consumption items</a:t>
            </a:r>
          </a:p>
          <a:p>
            <a:pPr>
              <a:lnSpc>
                <a:spcPct val="90000"/>
              </a:lnSpc>
            </a:pPr>
            <a:endParaRPr lang="en-US" altLang="en-US" sz="2800" dirty="0"/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altLang="en-US" b="1" dirty="0"/>
              <a:t>Common Value Auction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latin typeface="Arial" charset="0"/>
                <a:ea typeface="Arial" charset="0"/>
                <a:cs typeface="Arial" charset="0"/>
              </a:rPr>
              <a:t>The item has a single though unknown value</a:t>
            </a:r>
          </a:p>
          <a:p>
            <a:pPr lvl="1">
              <a:lnSpc>
                <a:spcPct val="90000"/>
              </a:lnSpc>
            </a:pPr>
            <a:endParaRPr lang="en-US" altLang="en-US" dirty="0">
              <a:latin typeface="Arial" charset="0"/>
              <a:ea typeface="Arial" charset="0"/>
              <a:cs typeface="Arial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latin typeface="Arial" charset="0"/>
                <a:ea typeface="Arial" charset="0"/>
                <a:cs typeface="Arial" charset="0"/>
              </a:rPr>
              <a:t>Bidders differ in their </a:t>
            </a:r>
            <a:r>
              <a:rPr lang="en-US" sz="2400" dirty="0">
                <a:highlight>
                  <a:srgbClr val="FFCD00"/>
                </a:highlight>
                <a:latin typeface="Arial" charset="0"/>
                <a:ea typeface="Arial" charset="0"/>
                <a:cs typeface="Arial" charset="0"/>
              </a:rPr>
              <a:t>estimates</a:t>
            </a:r>
            <a:r>
              <a:rPr lang="en-US" altLang="en-US" sz="2400" dirty="0">
                <a:latin typeface="Arial" charset="0"/>
                <a:ea typeface="Arial" charset="0"/>
                <a:cs typeface="Arial" charset="0"/>
              </a:rPr>
              <a:t> of the true value</a:t>
            </a:r>
          </a:p>
          <a:p>
            <a:pPr lvl="1">
              <a:lnSpc>
                <a:spcPct val="90000"/>
              </a:lnSpc>
            </a:pPr>
            <a:endParaRPr lang="en-US" altLang="en-US" dirty="0">
              <a:latin typeface="Arial" charset="0"/>
              <a:ea typeface="Arial" charset="0"/>
              <a:cs typeface="Arial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e.g., drilling rights,                             disciplinary corporate takeovers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26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381125" y="922338"/>
            <a:ext cx="3878263" cy="436562"/>
          </a:xfrm>
        </p:spPr>
        <p:txBody>
          <a:bodyPr/>
          <a:lstStyle/>
          <a:p>
            <a:r>
              <a:rPr lang="en-US" sz="2000" b="1" dirty="0">
                <a:latin typeface="Verdana" charset="0"/>
                <a:ea typeface="Verdana" charset="0"/>
                <a:cs typeface="Verdana" charset="0"/>
              </a:rPr>
              <a:t>Sources of Uncertainty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Game Theory © Mike Shor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6257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400" cy="4356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Oil Field Auction</a:t>
            </a:r>
            <a:endParaRPr lang="en" dirty="0">
              <a:highlight>
                <a:srgbClr val="FFCD00"/>
              </a:highligh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6457950" y="4667873"/>
            <a:ext cx="2057400" cy="274637"/>
          </a:xfrm>
        </p:spPr>
        <p:txBody>
          <a:bodyPr/>
          <a:lstStyle/>
          <a:p>
            <a:fld id="{915E5F72-A700-2B41-902D-0ACD7FAE97AB}" type="slidenum">
              <a:rPr lang="en-US" smtClean="0"/>
              <a:t>27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74F431-26A1-CA44-B277-D13399EC4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550" y="4767263"/>
            <a:ext cx="3086100" cy="274637"/>
          </a:xfrm>
        </p:spPr>
        <p:txBody>
          <a:bodyPr/>
          <a:lstStyle/>
          <a:p>
            <a:r>
              <a:rPr lang="en-US"/>
              <a:t>Game Theory © Mike Shor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516506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 Placeholder 2"/>
          <p:cNvSpPr txBox="1">
            <a:spLocks/>
          </p:cNvSpPr>
          <p:nvPr/>
        </p:nvSpPr>
        <p:spPr bwMode="auto">
          <a:xfrm>
            <a:off x="3619250" y="1325138"/>
            <a:ext cx="5352476" cy="3112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lvl="0" indent="-3429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FFCD00"/>
              </a:buClr>
              <a:buSzPct val="100000"/>
              <a:buFont typeface="Quattrocento Sans"/>
              <a:buChar char="◉"/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Quattrocento Sans"/>
              </a:defRPr>
            </a:lvl1pPr>
            <a:lvl2pPr lvl="1" algn="l" rtl="0" eaLnBrk="1" fontAlgn="base" hangingPunct="1">
              <a:spcBef>
                <a:spcPts val="480"/>
              </a:spcBef>
              <a:spcAft>
                <a:spcPct val="0"/>
              </a:spcAft>
              <a:buClr>
                <a:srgbClr val="FFCD00"/>
              </a:buClr>
              <a:buSzPct val="100000"/>
              <a:buFont typeface="Quattrocento Sans"/>
              <a:defRPr sz="20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algn="l" rtl="0" eaLnBrk="1" fontAlgn="base" hangingPunct="1">
              <a:spcBef>
                <a:spcPts val="480"/>
              </a:spcBef>
              <a:spcAft>
                <a:spcPct val="0"/>
              </a:spcAft>
              <a:buClr>
                <a:srgbClr val="FFCD00"/>
              </a:buClr>
              <a:buSzPct val="100000"/>
              <a:buFont typeface="Quattrocento Sans"/>
              <a:defRPr sz="20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algn="l" rtl="0" eaLnBrk="1" fontAlgn="base" hangingPunct="1">
              <a:spcBef>
                <a:spcPts val="360"/>
              </a:spcBef>
              <a:spcAft>
                <a:spcPct val="0"/>
              </a:spcAft>
              <a:buClr>
                <a:srgbClr val="FFCD00"/>
              </a:buClr>
              <a:buSzPct val="100000"/>
              <a:buFont typeface="Quattrocento Sans"/>
              <a:defRPr sz="18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algn="l" rtl="0" eaLnBrk="1" fontAlgn="base" hangingPunct="1">
              <a:spcBef>
                <a:spcPts val="360"/>
              </a:spcBef>
              <a:spcAft>
                <a:spcPct val="0"/>
              </a:spcAft>
              <a:buClr>
                <a:srgbClr val="FFCD00"/>
              </a:buClr>
              <a:buSzPct val="100000"/>
              <a:buFont typeface="Quattrocento Sans"/>
              <a:defRPr sz="18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None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None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None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None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>
              <a:buClr>
                <a:srgbClr val="A28448"/>
              </a:buClr>
            </a:pPr>
            <a:endParaRPr lang="en-US" altLang="en-US" kern="0"/>
          </a:p>
          <a:p>
            <a:pPr>
              <a:buClr>
                <a:srgbClr val="A28448"/>
              </a:buClr>
            </a:pPr>
            <a:endParaRPr lang="en-US" altLang="en-US" kern="0" dirty="0"/>
          </a:p>
          <a:p>
            <a:pPr>
              <a:buClr>
                <a:srgbClr val="A28448"/>
              </a:buClr>
            </a:pPr>
            <a:endParaRPr lang="en-US" altLang="en-US" kern="0" dirty="0"/>
          </a:p>
          <a:p>
            <a:pPr>
              <a:buClr>
                <a:srgbClr val="A28448"/>
              </a:buClr>
            </a:pPr>
            <a:r>
              <a:rPr lang="en-US" altLang="en-US" kern="0" dirty="0"/>
              <a:t>How much do you bid?</a:t>
            </a:r>
          </a:p>
        </p:txBody>
      </p:sp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1381250" y="902790"/>
            <a:ext cx="3878400" cy="4356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Oil Field Auction</a:t>
            </a:r>
            <a:endParaRPr lang="en" dirty="0">
              <a:highlight>
                <a:srgbClr val="FFCD00"/>
              </a:highligh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6457950" y="4667873"/>
            <a:ext cx="2057400" cy="274637"/>
          </a:xfrm>
        </p:spPr>
        <p:txBody>
          <a:bodyPr/>
          <a:lstStyle/>
          <a:p>
            <a:fld id="{915E5F72-A700-2B41-902D-0ACD7FAE97AB}" type="slidenum">
              <a:rPr lang="en-US" smtClean="0"/>
              <a:t>28</a:t>
            </a:fld>
            <a:endParaRPr lang="en-US"/>
          </a:p>
        </p:txBody>
      </p:sp>
      <p:pic>
        <p:nvPicPr>
          <p:cNvPr id="10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549275"/>
            <a:ext cx="1325562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2C6EA1C2-4E5E-644E-A6B7-3EAC31D3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550" y="4767263"/>
            <a:ext cx="3086100" cy="274637"/>
          </a:xfrm>
        </p:spPr>
        <p:txBody>
          <a:bodyPr/>
          <a:lstStyle/>
          <a:p>
            <a:r>
              <a:rPr lang="en-US"/>
              <a:t>Game Theory © Mike Shor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60820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hape 98"/>
          <p:cNvSpPr txBox="1">
            <a:spLocks noGrp="1"/>
          </p:cNvSpPr>
          <p:nvPr>
            <p:ph type="ctrTitle"/>
          </p:nvPr>
        </p:nvSpPr>
        <p:spPr>
          <a:xfrm>
            <a:off x="2022475" y="1693863"/>
            <a:ext cx="3787775" cy="1158875"/>
          </a:xfrm>
        </p:spPr>
        <p:txBody>
          <a:bodyPr/>
          <a:lstStyle/>
          <a:p>
            <a:pPr eaLnBrk="1" hangingPunct="1">
              <a:spcBef>
                <a:spcPct val="0"/>
              </a:spcBef>
              <a:buSzTx/>
              <a:buFont typeface="Lora" charset="0"/>
              <a:buNone/>
            </a:pPr>
            <a:r>
              <a:rPr lang="en-US" altLang="en-US" b="1" dirty="0">
                <a:sym typeface="Lora" charset="0"/>
              </a:rPr>
              <a:t>Winner’s Curse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29</a:t>
            </a:fld>
            <a:endParaRPr lang="en-US"/>
          </a:p>
        </p:txBody>
      </p:sp>
      <p:sp>
        <p:nvSpPr>
          <p:cNvPr id="9" name="Shape 166"/>
          <p:cNvSpPr txBox="1">
            <a:spLocks/>
          </p:cNvSpPr>
          <p:nvPr/>
        </p:nvSpPr>
        <p:spPr bwMode="auto">
          <a:xfrm>
            <a:off x="2036588" y="2828922"/>
            <a:ext cx="6512675" cy="140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indent="-3429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A28448"/>
              </a:buClr>
              <a:buFont typeface="Quattrocento Sans" charset="0"/>
              <a:buChar char="◉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lvl="1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lvl="2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lvl="3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lvl="4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  <a:tabLst>
                <a:tab pos="914400" algn="l"/>
                <a:tab pos="2170113" algn="l"/>
                <a:tab pos="3765550" algn="l"/>
                <a:tab pos="5951538" algn="l"/>
              </a:tabLst>
            </a:pPr>
            <a:r>
              <a:rPr lang="en-US" altLang="en-US" sz="2400" dirty="0">
                <a:ea typeface="ＭＳ Ｐゴシック" charset="-128"/>
              </a:rPr>
              <a:t>If the </a:t>
            </a:r>
            <a:r>
              <a:rPr lang="en-US" sz="2400" dirty="0">
                <a:highlight>
                  <a:srgbClr val="FFCD00"/>
                </a:highlight>
              </a:rPr>
              <a:t>average</a:t>
            </a:r>
            <a:r>
              <a:rPr lang="en-US" altLang="en-US" sz="2400" dirty="0">
                <a:ea typeface="ＭＳ Ｐゴシック" charset="-128"/>
              </a:rPr>
              <a:t> estimate is usually correct, </a:t>
            </a:r>
          </a:p>
          <a:p>
            <a:pPr marL="0" indent="0">
              <a:buNone/>
              <a:tabLst>
                <a:tab pos="914400" algn="l"/>
                <a:tab pos="2170113" algn="l"/>
                <a:tab pos="3765550" algn="l"/>
                <a:tab pos="5951538" algn="l"/>
              </a:tabLst>
            </a:pPr>
            <a:r>
              <a:rPr lang="en-US" altLang="en-US" sz="2400" dirty="0">
                <a:ea typeface="ＭＳ Ｐゴシック" charset="-128"/>
              </a:rPr>
              <a:t>the </a:t>
            </a:r>
            <a:r>
              <a:rPr lang="en-US" sz="2400" dirty="0">
                <a:highlight>
                  <a:srgbClr val="FFCD00"/>
                </a:highlight>
              </a:rPr>
              <a:t>highest</a:t>
            </a:r>
            <a:r>
              <a:rPr lang="en-US" altLang="en-US" sz="2400" dirty="0">
                <a:ea typeface="ＭＳ Ｐゴシック" charset="-128"/>
              </a:rPr>
              <a:t> estimate is usually too high</a:t>
            </a:r>
          </a:p>
        </p:txBody>
      </p:sp>
    </p:spTree>
    <p:extLst>
      <p:ext uri="{BB962C8B-B14F-4D97-AF65-F5344CB8AC3E}">
        <p14:creationId xmlns:p14="http://schemas.microsoft.com/office/powerpoint/2010/main" val="201381692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hape 98"/>
          <p:cNvSpPr txBox="1">
            <a:spLocks noGrp="1"/>
          </p:cNvSpPr>
          <p:nvPr>
            <p:ph type="ctrTitle"/>
          </p:nvPr>
        </p:nvSpPr>
        <p:spPr>
          <a:xfrm>
            <a:off x="2022475" y="1693863"/>
            <a:ext cx="3787775" cy="1158875"/>
          </a:xfrm>
        </p:spPr>
        <p:txBody>
          <a:bodyPr/>
          <a:lstStyle/>
          <a:p>
            <a:pPr eaLnBrk="1" hangingPunct="1">
              <a:spcBef>
                <a:spcPct val="0"/>
              </a:spcBef>
              <a:buSzTx/>
              <a:buFont typeface="Lora" charset="0"/>
              <a:buNone/>
            </a:pPr>
            <a:r>
              <a:rPr lang="en-US" altLang="en-US" b="1" dirty="0">
                <a:sym typeface="Lora" charset="0"/>
              </a:rPr>
              <a:t>Auctions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3</a:t>
            </a:fld>
            <a:endParaRPr lang="en-US"/>
          </a:p>
        </p:txBody>
      </p:sp>
      <p:sp>
        <p:nvSpPr>
          <p:cNvPr id="9" name="Shape 166"/>
          <p:cNvSpPr txBox="1">
            <a:spLocks/>
          </p:cNvSpPr>
          <p:nvPr/>
        </p:nvSpPr>
        <p:spPr bwMode="auto">
          <a:xfrm>
            <a:off x="2036588" y="2828922"/>
            <a:ext cx="6512675" cy="140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indent="-3429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A28448"/>
              </a:buClr>
              <a:buFont typeface="Quattrocento Sans" charset="0"/>
              <a:buChar char="◉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lvl="1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lvl="2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lvl="3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lvl="4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US" altLang="en-US" sz="2400" dirty="0" err="1"/>
              <a:t>auc·tion</a:t>
            </a:r>
            <a:r>
              <a:rPr lang="en-US" altLang="en-US" sz="2400" dirty="0"/>
              <a:t>/ˈ</a:t>
            </a:r>
            <a:r>
              <a:rPr lang="en-US" altLang="en-US" sz="2400" dirty="0" err="1"/>
              <a:t>ôkSH</a:t>
            </a:r>
            <a:r>
              <a:rPr lang="en-US" altLang="en-US" sz="2400" dirty="0"/>
              <a:t>(</a:t>
            </a:r>
            <a:r>
              <a:rPr lang="en-US" altLang="en-US" sz="2400" dirty="0" err="1"/>
              <a:t>ə</a:t>
            </a:r>
            <a:r>
              <a:rPr lang="en-US" altLang="en-US" sz="2400" dirty="0"/>
              <a:t>)n/: a market institution </a:t>
            </a:r>
          </a:p>
          <a:p>
            <a:pPr lvl="1"/>
            <a:r>
              <a:rPr lang="en-US" altLang="en-US" sz="2400" dirty="0"/>
              <a:t>with rules governing resource allocation </a:t>
            </a:r>
          </a:p>
          <a:p>
            <a:pPr lvl="1"/>
            <a:r>
              <a:rPr lang="en-US" altLang="en-US" sz="2400" dirty="0"/>
              <a:t>on the basis of bids from participants</a:t>
            </a:r>
          </a:p>
        </p:txBody>
      </p:sp>
    </p:spTree>
    <p:extLst>
      <p:ext uri="{BB962C8B-B14F-4D97-AF65-F5344CB8AC3E}">
        <p14:creationId xmlns:p14="http://schemas.microsoft.com/office/powerpoint/2010/main" val="1896995919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Winner’s Curse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A28448"/>
              </a:buClr>
            </a:pPr>
            <a:endParaRPr lang="en-US" dirty="0"/>
          </a:p>
          <a:p>
            <a:pPr>
              <a:buClr>
                <a:srgbClr val="A28448"/>
              </a:buClr>
            </a:pPr>
            <a:endParaRPr lang="en-US" dirty="0"/>
          </a:p>
          <a:p>
            <a:pPr>
              <a:buClr>
                <a:srgbClr val="A28448"/>
              </a:buClr>
            </a:pPr>
            <a:endParaRPr lang="en-US" dirty="0"/>
          </a:p>
          <a:p>
            <a:pPr>
              <a:buClr>
                <a:srgbClr val="A28448"/>
              </a:buClr>
            </a:pPr>
            <a:endParaRPr lang="en-US" dirty="0"/>
          </a:p>
          <a:p>
            <a:pPr>
              <a:buClr>
                <a:srgbClr val="A28448"/>
              </a:buClr>
            </a:pPr>
            <a:endParaRPr lang="en-US" dirty="0"/>
          </a:p>
          <a:p>
            <a:pPr>
              <a:buClr>
                <a:srgbClr val="A28448"/>
              </a:buClr>
            </a:pPr>
            <a:endParaRPr lang="en-US" dirty="0"/>
          </a:p>
          <a:p>
            <a:pPr>
              <a:buClr>
                <a:srgbClr val="A28448"/>
              </a:buClr>
            </a:pPr>
            <a:r>
              <a:rPr lang="en-US" dirty="0"/>
              <a:t>Estimates are correct, </a:t>
            </a:r>
            <a:r>
              <a:rPr lang="en-US" i="1" dirty="0"/>
              <a:t>on average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30</a:t>
            </a:fld>
            <a:endParaRPr lang="en-US"/>
          </a:p>
        </p:txBody>
      </p:sp>
      <p:pic>
        <p:nvPicPr>
          <p:cNvPr id="19" name="Picture 4" descr="j0078714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488" y="1803400"/>
            <a:ext cx="4476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j0078748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5" y="3098800"/>
            <a:ext cx="5334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j0078717_small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88" y="2527300"/>
            <a:ext cx="48577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 descr="j0078714">
            <a:hlinkClick r:id="rId2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1855788"/>
            <a:ext cx="4476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 descr="j0078748">
            <a:hlinkClick r:id="rId4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3122613"/>
            <a:ext cx="5334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AutoShape 9"/>
          <p:cNvSpPr>
            <a:spLocks noChangeArrowheads="1"/>
          </p:cNvSpPr>
          <p:nvPr/>
        </p:nvSpPr>
        <p:spPr bwMode="auto">
          <a:xfrm>
            <a:off x="7624763" y="3060700"/>
            <a:ext cx="1414462" cy="714375"/>
          </a:xfrm>
          <a:prstGeom prst="cloudCallout">
            <a:avLst>
              <a:gd name="adj1" fmla="val -82120"/>
              <a:gd name="adj2" fmla="val -1240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buFont typeface="Wingdings" charset="2"/>
              <a:buNone/>
            </a:pPr>
            <a:r>
              <a:rPr lang="en-US" altLang="en-US" sz="2800"/>
              <a:t>$80</a:t>
            </a:r>
          </a:p>
        </p:txBody>
      </p:sp>
      <p:sp>
        <p:nvSpPr>
          <p:cNvPr id="25" name="AutoShape 10"/>
          <p:cNvSpPr>
            <a:spLocks noChangeArrowheads="1"/>
          </p:cNvSpPr>
          <p:nvPr/>
        </p:nvSpPr>
        <p:spPr bwMode="auto">
          <a:xfrm>
            <a:off x="6938963" y="1970088"/>
            <a:ext cx="1266825" cy="714375"/>
          </a:xfrm>
          <a:prstGeom prst="cloudCallout">
            <a:avLst>
              <a:gd name="adj1" fmla="val -111111"/>
              <a:gd name="adj2" fmla="val -42889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buFont typeface="Wingdings" charset="2"/>
              <a:buNone/>
            </a:pPr>
            <a:r>
              <a:rPr lang="en-US" altLang="en-US" sz="2800"/>
              <a:t>$70</a:t>
            </a:r>
          </a:p>
        </p:txBody>
      </p:sp>
      <p:sp>
        <p:nvSpPr>
          <p:cNvPr id="26" name="AutoShape 11"/>
          <p:cNvSpPr>
            <a:spLocks noChangeArrowheads="1"/>
          </p:cNvSpPr>
          <p:nvPr/>
        </p:nvSpPr>
        <p:spPr bwMode="auto">
          <a:xfrm flipH="1">
            <a:off x="666750" y="2384425"/>
            <a:ext cx="1271588" cy="714375"/>
          </a:xfrm>
          <a:prstGeom prst="cloudCallout">
            <a:avLst>
              <a:gd name="adj1" fmla="val -79343"/>
              <a:gd name="adj2" fmla="val -4889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buFont typeface="Wingdings" charset="2"/>
              <a:buNone/>
            </a:pPr>
            <a:r>
              <a:rPr lang="en-US" altLang="en-US" sz="2800"/>
              <a:t>$50</a:t>
            </a:r>
          </a:p>
        </p:txBody>
      </p:sp>
      <p:sp>
        <p:nvSpPr>
          <p:cNvPr id="27" name="AutoShape 12"/>
          <p:cNvSpPr>
            <a:spLocks noChangeArrowheads="1"/>
          </p:cNvSpPr>
          <p:nvPr/>
        </p:nvSpPr>
        <p:spPr bwMode="auto">
          <a:xfrm flipH="1">
            <a:off x="2003425" y="1739900"/>
            <a:ext cx="1225550" cy="714375"/>
          </a:xfrm>
          <a:prstGeom prst="cloudCallout">
            <a:avLst>
              <a:gd name="adj1" fmla="val -88079"/>
              <a:gd name="adj2" fmla="val -11333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buFont typeface="Wingdings" charset="2"/>
              <a:buNone/>
            </a:pPr>
            <a:r>
              <a:rPr lang="en-US" altLang="en-US" sz="2800"/>
              <a:t>$40</a:t>
            </a:r>
          </a:p>
        </p:txBody>
      </p:sp>
      <p:sp>
        <p:nvSpPr>
          <p:cNvPr id="28" name="AutoShape 13"/>
          <p:cNvSpPr>
            <a:spLocks noChangeArrowheads="1"/>
          </p:cNvSpPr>
          <p:nvPr/>
        </p:nvSpPr>
        <p:spPr bwMode="auto">
          <a:xfrm flipH="1">
            <a:off x="1608138" y="3492500"/>
            <a:ext cx="1262062" cy="714375"/>
          </a:xfrm>
          <a:prstGeom prst="cloudCallout">
            <a:avLst>
              <a:gd name="adj1" fmla="val -86722"/>
              <a:gd name="adj2" fmla="val -72889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buFont typeface="Wingdings" charset="2"/>
              <a:buNone/>
            </a:pPr>
            <a:r>
              <a:rPr lang="en-US" altLang="en-US" sz="2800"/>
              <a:t>$60</a:t>
            </a:r>
          </a:p>
        </p:txBody>
      </p:sp>
      <p:grpSp>
        <p:nvGrpSpPr>
          <p:cNvPr id="29" name="Group 14"/>
          <p:cNvGrpSpPr>
            <a:grpSpLocks/>
          </p:cNvGrpSpPr>
          <p:nvPr/>
        </p:nvGrpSpPr>
        <p:grpSpPr bwMode="auto">
          <a:xfrm>
            <a:off x="4543425" y="2513013"/>
            <a:ext cx="1000125" cy="1138237"/>
            <a:chOff x="2862" y="1473"/>
            <a:chExt cx="630" cy="717"/>
          </a:xfrm>
        </p:grpSpPr>
        <p:pic>
          <p:nvPicPr>
            <p:cNvPr id="30" name="Picture 15" descr="J103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2" y="1473"/>
              <a:ext cx="630" cy="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Rectangle 16"/>
            <p:cNvSpPr>
              <a:spLocks noChangeArrowheads="1"/>
            </p:cNvSpPr>
            <p:nvPr/>
          </p:nvSpPr>
          <p:spPr bwMode="auto">
            <a:xfrm>
              <a:off x="2979" y="1710"/>
              <a:ext cx="450" cy="4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32" name="Text Box 17"/>
          <p:cNvSpPr txBox="1">
            <a:spLocks noChangeArrowheads="1"/>
          </p:cNvSpPr>
          <p:nvPr/>
        </p:nvSpPr>
        <p:spPr bwMode="auto">
          <a:xfrm>
            <a:off x="4572000" y="2789238"/>
            <a:ext cx="9572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charset="2"/>
              <a:buNone/>
            </a:pPr>
            <a:r>
              <a:rPr lang="en-US" altLang="en-US" sz="3600">
                <a:solidFill>
                  <a:srgbClr val="040F76"/>
                </a:solidFill>
              </a:rPr>
              <a:t>$60</a:t>
            </a:r>
          </a:p>
        </p:txBody>
      </p:sp>
      <p:sp>
        <p:nvSpPr>
          <p:cNvPr id="33" name="Footer Placeholder 3">
            <a:extLst>
              <a:ext uri="{FF2B5EF4-FFF2-40B4-BE49-F238E27FC236}">
                <a16:creationId xmlns:a16="http://schemas.microsoft.com/office/drawing/2014/main" id="{473E9F1F-153E-844B-8CD0-76DF3BA76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550" y="4767263"/>
            <a:ext cx="3086100" cy="274637"/>
          </a:xfrm>
        </p:spPr>
        <p:txBody>
          <a:bodyPr/>
          <a:lstStyle/>
          <a:p>
            <a:r>
              <a:rPr lang="en-US"/>
              <a:t>Game Theory © Mike Shor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860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Winner’s Curse</a:t>
            </a:r>
            <a:endParaRPr lang="en" dirty="0">
              <a:highlight>
                <a:srgbClr val="FFCD00"/>
              </a:highligh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31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buClr>
                <a:srgbClr val="A28448"/>
              </a:buClr>
              <a:tabLst>
                <a:tab pos="914400" algn="l"/>
                <a:tab pos="2170113" algn="l"/>
                <a:tab pos="3765550" algn="l"/>
                <a:tab pos="5951538" algn="l"/>
              </a:tabLst>
            </a:pPr>
            <a:r>
              <a:rPr lang="en-US" altLang="en-US" dirty="0"/>
              <a:t>Given that I win an auction …</a:t>
            </a:r>
          </a:p>
          <a:p>
            <a:pPr>
              <a:buClr>
                <a:srgbClr val="A28448"/>
              </a:buClr>
              <a:buFont typeface="Wingdings" charset="2"/>
              <a:buNone/>
              <a:tabLst>
                <a:tab pos="914400" algn="l"/>
                <a:tab pos="2170113" algn="l"/>
                <a:tab pos="3765550" algn="l"/>
                <a:tab pos="5951538" algn="l"/>
              </a:tabLst>
            </a:pPr>
            <a:r>
              <a:rPr lang="en-US" altLang="en-US" dirty="0"/>
              <a:t>	All others bid less than me …</a:t>
            </a:r>
          </a:p>
          <a:p>
            <a:pPr>
              <a:buClr>
                <a:srgbClr val="A28448"/>
              </a:buClr>
              <a:buFont typeface="Wingdings" charset="2"/>
              <a:buNone/>
              <a:tabLst>
                <a:tab pos="914400" algn="l"/>
                <a:tab pos="2170113" algn="l"/>
                <a:tab pos="3765550" algn="l"/>
                <a:tab pos="5951538" algn="l"/>
              </a:tabLst>
            </a:pPr>
            <a:r>
              <a:rPr lang="en-US" altLang="en-US" dirty="0"/>
              <a:t>	Thus the </a:t>
            </a:r>
            <a:r>
              <a:rPr lang="en-US" altLang="ja-JP" dirty="0"/>
              <a:t>value must be lower than I thought</a:t>
            </a:r>
          </a:p>
          <a:p>
            <a:pPr>
              <a:buClr>
                <a:srgbClr val="A28448"/>
              </a:buClr>
              <a:tabLst>
                <a:tab pos="914400" algn="l"/>
                <a:tab pos="2170113" algn="l"/>
                <a:tab pos="3765550" algn="l"/>
                <a:tab pos="5951538" algn="l"/>
              </a:tabLst>
            </a:pPr>
            <a:endParaRPr lang="en-US" altLang="en-US" dirty="0"/>
          </a:p>
          <a:p>
            <a:pPr>
              <a:buClr>
                <a:srgbClr val="A28448"/>
              </a:buClr>
              <a:tabLst>
                <a:tab pos="914400" algn="l"/>
                <a:tab pos="2170113" algn="l"/>
                <a:tab pos="3765550" algn="l"/>
                <a:tab pos="5951538" algn="l"/>
              </a:tabLst>
            </a:pPr>
            <a:r>
              <a:rPr lang="en-US" altLang="en-US" dirty="0"/>
              <a:t>Winning the auction is </a:t>
            </a:r>
            <a:r>
              <a:rPr lang="ja-JP" altLang="en-US" dirty="0"/>
              <a:t>“</a:t>
            </a:r>
            <a:r>
              <a:rPr lang="en-US" altLang="ja-JP" dirty="0"/>
              <a:t>bad news</a:t>
            </a:r>
            <a:r>
              <a:rPr lang="ja-JP" altLang="en-US" dirty="0"/>
              <a:t>”</a:t>
            </a:r>
            <a:endParaRPr lang="en-US" altLang="ja-JP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6ABDC53B-BF8E-C746-843C-5050A6AF6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550" y="4767263"/>
            <a:ext cx="3086100" cy="274637"/>
          </a:xfrm>
        </p:spPr>
        <p:txBody>
          <a:bodyPr/>
          <a:lstStyle/>
          <a:p>
            <a:r>
              <a:rPr lang="en-US"/>
              <a:t>Game Theory © Mike Shor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355409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hape 98"/>
          <p:cNvSpPr txBox="1">
            <a:spLocks noGrp="1"/>
          </p:cNvSpPr>
          <p:nvPr>
            <p:ph type="ctrTitle"/>
          </p:nvPr>
        </p:nvSpPr>
        <p:spPr>
          <a:xfrm>
            <a:off x="2022475" y="1693863"/>
            <a:ext cx="3787775" cy="1158875"/>
          </a:xfrm>
        </p:spPr>
        <p:txBody>
          <a:bodyPr/>
          <a:lstStyle/>
          <a:p>
            <a:pPr eaLnBrk="1" hangingPunct="1">
              <a:spcBef>
                <a:spcPct val="0"/>
              </a:spcBef>
              <a:buSzTx/>
              <a:buFont typeface="Lora" charset="0"/>
              <a:buNone/>
            </a:pPr>
            <a:r>
              <a:rPr lang="en-US" altLang="en-US" b="1" dirty="0">
                <a:sym typeface="Lora" charset="0"/>
              </a:rPr>
              <a:t>Winner’s Curse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32</a:t>
            </a:fld>
            <a:endParaRPr lang="en-US"/>
          </a:p>
        </p:txBody>
      </p:sp>
      <p:sp>
        <p:nvSpPr>
          <p:cNvPr id="9" name="Shape 166"/>
          <p:cNvSpPr txBox="1">
            <a:spLocks/>
          </p:cNvSpPr>
          <p:nvPr/>
        </p:nvSpPr>
        <p:spPr bwMode="auto">
          <a:xfrm>
            <a:off x="2036588" y="2828922"/>
            <a:ext cx="6512675" cy="140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indent="-3429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A28448"/>
              </a:buClr>
              <a:buFont typeface="Quattrocento Sans" charset="0"/>
              <a:buChar char="◉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lvl="1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lvl="2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lvl="3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lvl="4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  <a:tabLst>
                <a:tab pos="914400" algn="l"/>
                <a:tab pos="2170113" algn="l"/>
                <a:tab pos="3765550" algn="l"/>
                <a:tab pos="5951538" algn="l"/>
              </a:tabLst>
            </a:pPr>
            <a:r>
              <a:rPr lang="en-US" altLang="en-US" sz="2400" dirty="0">
                <a:ea typeface="ＭＳ Ｐゴシック" charset="-128"/>
              </a:rPr>
              <a:t>To avoid the winner</a:t>
            </a:r>
            <a:r>
              <a:rPr lang="ja-JP" altLang="en-US" sz="2400" dirty="0">
                <a:ea typeface="ＭＳ Ｐゴシック" charset="-128"/>
              </a:rPr>
              <a:t>’</a:t>
            </a:r>
            <a:r>
              <a:rPr lang="en-US" altLang="ja-JP" sz="2400" dirty="0">
                <a:ea typeface="ＭＳ Ｐゴシック" charset="-128"/>
              </a:rPr>
              <a:t>s curse, estimate the value </a:t>
            </a:r>
            <a:r>
              <a:rPr lang="en-US" sz="2400" dirty="0">
                <a:highlight>
                  <a:srgbClr val="FFCD00"/>
                </a:highlight>
              </a:rPr>
              <a:t>conditional</a:t>
            </a:r>
            <a:r>
              <a:rPr lang="en-US" altLang="ja-JP" sz="2400" dirty="0">
                <a:ea typeface="ＭＳ Ｐゴシック" charset="-128"/>
              </a:rPr>
              <a:t> on winning the auction</a:t>
            </a:r>
            <a:endParaRPr lang="en-US" altLang="en-US" sz="2400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4804220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Winner’s Curse</a:t>
            </a:r>
            <a:endParaRPr lang="en" dirty="0">
              <a:highlight>
                <a:srgbClr val="FFCD00"/>
              </a:highligh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33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buClr>
                <a:srgbClr val="A28448"/>
              </a:buClr>
              <a:tabLst>
                <a:tab pos="914400" algn="l"/>
                <a:tab pos="2170113" algn="l"/>
                <a:tab pos="3765550" algn="l"/>
                <a:tab pos="5951538" algn="l"/>
              </a:tabLst>
            </a:pPr>
            <a:endParaRPr lang="en-US" altLang="en-US" dirty="0"/>
          </a:p>
          <a:p>
            <a:pPr>
              <a:buClr>
                <a:srgbClr val="A28448"/>
              </a:buClr>
              <a:tabLst>
                <a:tab pos="914400" algn="l"/>
                <a:tab pos="2170113" algn="l"/>
                <a:tab pos="3765550" algn="l"/>
                <a:tab pos="5951538" algn="l"/>
              </a:tabLst>
            </a:pPr>
            <a:endParaRPr lang="en-US" altLang="en-US" dirty="0"/>
          </a:p>
          <a:p>
            <a:pPr>
              <a:buClr>
                <a:srgbClr val="A28448"/>
              </a:buClr>
              <a:tabLst>
                <a:tab pos="914400" algn="l"/>
                <a:tab pos="2170113" algn="l"/>
                <a:tab pos="3765550" algn="l"/>
                <a:tab pos="5951538" algn="l"/>
              </a:tabLst>
            </a:pPr>
            <a:endParaRPr lang="en-US" altLang="en-US" dirty="0"/>
          </a:p>
          <a:p>
            <a:pPr>
              <a:buClr>
                <a:srgbClr val="A28448"/>
              </a:buClr>
              <a:tabLst>
                <a:tab pos="914400" algn="l"/>
                <a:tab pos="2170113" algn="l"/>
                <a:tab pos="3765550" algn="l"/>
                <a:tab pos="5951538" algn="l"/>
              </a:tabLst>
            </a:pPr>
            <a:r>
              <a:rPr lang="en-US" altLang="en-US" dirty="0"/>
              <a:t>Bidding for a company of uncertain value</a:t>
            </a:r>
            <a:endParaRPr lang="en-US" altLang="ja-JP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549275"/>
            <a:ext cx="1325562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17C7FDAF-9404-064E-BB39-6AE78AB0A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550" y="4767263"/>
            <a:ext cx="3086100" cy="274637"/>
          </a:xfrm>
        </p:spPr>
        <p:txBody>
          <a:bodyPr/>
          <a:lstStyle/>
          <a:p>
            <a:r>
              <a:rPr lang="en-US"/>
              <a:t>Game Theory © Mike Shor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266876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Summary</a:t>
            </a:r>
            <a:endParaRPr lang="en" dirty="0">
              <a:highlight>
                <a:srgbClr val="FFCD00"/>
              </a:highligh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34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buClr>
                <a:srgbClr val="A28448"/>
              </a:buClr>
              <a:tabLst>
                <a:tab pos="914400" algn="l"/>
                <a:tab pos="2170113" algn="l"/>
                <a:tab pos="3765550" algn="l"/>
                <a:tab pos="5951538" algn="l"/>
              </a:tabLst>
            </a:pPr>
            <a:r>
              <a:rPr lang="en-US" altLang="en-US" dirty="0"/>
              <a:t>Since winning means you have the most optimistic estimate, always bid </a:t>
            </a:r>
            <a:r>
              <a:rPr lang="en-US" altLang="en-US" i="1" dirty="0"/>
              <a:t>as if</a:t>
            </a:r>
            <a:r>
              <a:rPr lang="en-US" altLang="en-US" dirty="0"/>
              <a:t>                  you have the highest estimate</a:t>
            </a:r>
          </a:p>
          <a:p>
            <a:pPr>
              <a:buClr>
                <a:srgbClr val="A28448"/>
              </a:buClr>
              <a:tabLst>
                <a:tab pos="914400" algn="l"/>
                <a:tab pos="2170113" algn="l"/>
                <a:tab pos="3765550" algn="l"/>
                <a:tab pos="5951538" algn="l"/>
              </a:tabLst>
            </a:pPr>
            <a:endParaRPr lang="en-US" altLang="en-US" dirty="0"/>
          </a:p>
          <a:p>
            <a:pPr>
              <a:buClr>
                <a:srgbClr val="A28448"/>
              </a:buClr>
              <a:tabLst>
                <a:tab pos="914400" algn="l"/>
                <a:tab pos="2170113" algn="l"/>
                <a:tab pos="3765550" algn="l"/>
                <a:tab pos="5951538" algn="l"/>
              </a:tabLst>
            </a:pPr>
            <a:r>
              <a:rPr lang="en-US" altLang="en-US" dirty="0"/>
              <a:t>Average value of an object is irrelevant</a:t>
            </a:r>
          </a:p>
          <a:p>
            <a:pPr>
              <a:buClr>
                <a:srgbClr val="A28448"/>
              </a:buClr>
              <a:tabLst>
                <a:tab pos="914400" algn="l"/>
                <a:tab pos="2170113" algn="l"/>
                <a:tab pos="3765550" algn="l"/>
                <a:tab pos="5951538" algn="l"/>
              </a:tabLst>
            </a:pPr>
            <a:endParaRPr lang="en-US" altLang="en-US" dirty="0"/>
          </a:p>
          <a:p>
            <a:pPr>
              <a:buClr>
                <a:srgbClr val="A28448"/>
              </a:buClr>
              <a:tabLst>
                <a:tab pos="914400" algn="l"/>
                <a:tab pos="2170113" algn="l"/>
                <a:tab pos="3765550" algn="l"/>
                <a:tab pos="5951538" algn="l"/>
              </a:tabLst>
            </a:pPr>
            <a:r>
              <a:rPr lang="en-US" altLang="en-US" dirty="0"/>
              <a:t>Consider only the </a:t>
            </a:r>
            <a:r>
              <a:rPr lang="en-US" altLang="en-US" i="1" dirty="0"/>
              <a:t>conditional</a:t>
            </a:r>
            <a:r>
              <a:rPr lang="en-US" altLang="en-US" dirty="0"/>
              <a:t> value if you win</a:t>
            </a:r>
          </a:p>
          <a:p>
            <a:pPr>
              <a:buClr>
                <a:srgbClr val="A28448"/>
              </a:buClr>
              <a:tabLst>
                <a:tab pos="914400" algn="l"/>
                <a:tab pos="2170113" algn="l"/>
                <a:tab pos="3765550" algn="l"/>
                <a:tab pos="5951538" algn="l"/>
              </a:tabLst>
            </a:pPr>
            <a:endParaRPr lang="en-US" alt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2DE2FE49-18BC-C049-83C5-94ACB649E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550" y="4767263"/>
            <a:ext cx="3086100" cy="274637"/>
          </a:xfrm>
        </p:spPr>
        <p:txBody>
          <a:bodyPr/>
          <a:lstStyle/>
          <a:p>
            <a:r>
              <a:rPr lang="en-US"/>
              <a:t>Game Theory © Mike Shor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054145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35</a:t>
            </a:fld>
            <a:endParaRPr lang="en-US"/>
          </a:p>
        </p:txBody>
      </p:sp>
      <p:sp>
        <p:nvSpPr>
          <p:cNvPr id="109" name="Rectangle 272"/>
          <p:cNvSpPr>
            <a:spLocks noChangeArrowheads="1"/>
          </p:cNvSpPr>
          <p:nvPr/>
        </p:nvSpPr>
        <p:spPr bwMode="auto">
          <a:xfrm>
            <a:off x="1049338" y="2202415"/>
            <a:ext cx="7235825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3600" i="1" dirty="0"/>
              <a:t>“</a:t>
            </a:r>
            <a:r>
              <a:rPr lang="en-US" altLang="ja-JP" sz="3600" i="1" dirty="0"/>
              <a:t>The greatest auction in history</a:t>
            </a:r>
            <a:r>
              <a:rPr lang="ja-JP" altLang="en-US" sz="3600" i="1" dirty="0"/>
              <a:t>”</a:t>
            </a:r>
            <a:endParaRPr lang="en-US" altLang="ja-JP" sz="3600" i="1" dirty="0"/>
          </a:p>
          <a:p>
            <a:pPr eaLnBrk="1" hangingPunct="1">
              <a:spcBef>
                <a:spcPct val="50000"/>
              </a:spcBef>
              <a:buFont typeface="Wingdings" charset="2"/>
              <a:buNone/>
            </a:pPr>
            <a:r>
              <a:rPr lang="en-US" altLang="en-US" sz="2000" dirty="0"/>
              <a:t> 	- </a:t>
            </a:r>
            <a:r>
              <a:rPr lang="en-US" altLang="en-US" sz="2000" i="1" dirty="0"/>
              <a:t>New York Times</a:t>
            </a:r>
            <a:r>
              <a:rPr lang="en-US" altLang="en-US" sz="2000" dirty="0"/>
              <a:t>, March 16, 1995, p.A17</a:t>
            </a:r>
            <a:endParaRPr lang="en-US" altLang="en-US" sz="2000" i="1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EF7F354-4F98-58C2-2A91-130377C08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Game Theory © Mike Shor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245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381250" y="1358900"/>
            <a:ext cx="6809700" cy="3369770"/>
          </a:xfrm>
        </p:spPr>
        <p:txBody>
          <a:bodyPr/>
          <a:lstStyle/>
          <a:p>
            <a:pPr marL="342900" lvl="1" indent="-342900">
              <a:lnSpc>
                <a:spcPct val="90000"/>
              </a:lnSpc>
              <a:spcBef>
                <a:spcPts val="600"/>
              </a:spcBef>
              <a:buClr>
                <a:srgbClr val="A28448"/>
              </a:buClr>
              <a:buFont typeface="Quattrocento Sans"/>
              <a:buChar char="◉"/>
            </a:pPr>
            <a:r>
              <a:rPr lang="en-US" altLang="en-US" sz="2400" dirty="0">
                <a:latin typeface="Arial" charset="0"/>
                <a:ea typeface="Arial" charset="0"/>
                <a:cs typeface="Arial" charset="0"/>
              </a:rPr>
              <a:t>One third of US GDP moves through auctions</a:t>
            </a:r>
          </a:p>
          <a:p>
            <a:pPr lvl="2">
              <a:lnSpc>
                <a:spcPct val="90000"/>
              </a:lnSpc>
              <a:spcBef>
                <a:spcPts val="600"/>
              </a:spcBef>
              <a:buClr>
                <a:srgbClr val="A28448"/>
              </a:buClr>
            </a:pPr>
            <a:endParaRPr lang="en-US" altLang="en-US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381125" y="922338"/>
            <a:ext cx="3878263" cy="436562"/>
          </a:xfrm>
        </p:spPr>
        <p:txBody>
          <a:bodyPr/>
          <a:lstStyle/>
          <a:p>
            <a:r>
              <a:rPr lang="en-US" sz="2000" b="1" dirty="0">
                <a:latin typeface="Verdana" charset="0"/>
                <a:ea typeface="Verdana" charset="0"/>
                <a:cs typeface="Verdana" charset="0"/>
              </a:rPr>
              <a:t>Auctions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Game Theory © Mike Shor 2024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092700" y="2218777"/>
            <a:ext cx="3414713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800100" lvl="1" indent="-342900" eaLnBrk="1" hangingPunct="1">
              <a:lnSpc>
                <a:spcPct val="90000"/>
              </a:lnSpc>
              <a:spcBef>
                <a:spcPct val="5000"/>
              </a:spcBef>
              <a:buClr>
                <a:srgbClr val="A28448"/>
              </a:buClr>
              <a:buSzPct val="70000"/>
              <a:buFont typeface="Arial" charset="0"/>
              <a:buChar char="•"/>
            </a:pPr>
            <a:r>
              <a:rPr lang="en-US" altLang="en-US" sz="2400" dirty="0"/>
              <a:t>Wine </a:t>
            </a:r>
          </a:p>
          <a:p>
            <a:pPr marL="800100" lvl="1" indent="-342900" eaLnBrk="1" hangingPunct="1">
              <a:lnSpc>
                <a:spcPct val="90000"/>
              </a:lnSpc>
              <a:spcBef>
                <a:spcPct val="5000"/>
              </a:spcBef>
              <a:buClr>
                <a:srgbClr val="A28448"/>
              </a:buClr>
              <a:buSzPct val="70000"/>
              <a:buFont typeface="Arial" charset="0"/>
              <a:buChar char="•"/>
            </a:pPr>
            <a:r>
              <a:rPr lang="en-US" altLang="en-US" sz="2400" dirty="0"/>
              <a:t>Art</a:t>
            </a:r>
          </a:p>
          <a:p>
            <a:pPr marL="800100" lvl="1" indent="-342900" eaLnBrk="1" hangingPunct="1">
              <a:lnSpc>
                <a:spcPct val="90000"/>
              </a:lnSpc>
              <a:spcBef>
                <a:spcPct val="5000"/>
              </a:spcBef>
              <a:buClr>
                <a:srgbClr val="A28448"/>
              </a:buClr>
              <a:buSzPct val="70000"/>
              <a:buFont typeface="Arial" charset="0"/>
              <a:buChar char="•"/>
            </a:pPr>
            <a:r>
              <a:rPr lang="en-US" altLang="en-US" sz="2400" dirty="0"/>
              <a:t>Flowers</a:t>
            </a:r>
          </a:p>
          <a:p>
            <a:pPr marL="800100" lvl="1" indent="-342900" eaLnBrk="1" hangingPunct="1">
              <a:spcBef>
                <a:spcPct val="5000"/>
              </a:spcBef>
              <a:buClr>
                <a:srgbClr val="A28448"/>
              </a:buClr>
              <a:buSzPct val="70000"/>
              <a:buFont typeface="Arial" charset="0"/>
              <a:buChar char="•"/>
            </a:pPr>
            <a:r>
              <a:rPr lang="en-US" altLang="en-US" sz="2400" dirty="0"/>
              <a:t>Fish</a:t>
            </a:r>
          </a:p>
          <a:p>
            <a:pPr marL="800100" lvl="1" indent="-342900" eaLnBrk="1" hangingPunct="1">
              <a:lnSpc>
                <a:spcPct val="90000"/>
              </a:lnSpc>
              <a:spcBef>
                <a:spcPct val="5000"/>
              </a:spcBef>
              <a:buClr>
                <a:srgbClr val="A28448"/>
              </a:buClr>
              <a:buSzPct val="70000"/>
              <a:buFont typeface="Arial" charset="0"/>
              <a:buChar char="•"/>
            </a:pPr>
            <a:r>
              <a:rPr lang="en-US" altLang="en-US" sz="2400" dirty="0"/>
              <a:t>Electric power</a:t>
            </a:r>
          </a:p>
          <a:p>
            <a:pPr marL="800100" lvl="1" indent="-342900" eaLnBrk="1" hangingPunct="1">
              <a:spcBef>
                <a:spcPct val="5000"/>
              </a:spcBef>
              <a:buClr>
                <a:srgbClr val="A28448"/>
              </a:buClr>
              <a:buSzPct val="70000"/>
              <a:buFont typeface="Arial" charset="0"/>
              <a:buChar char="•"/>
            </a:pPr>
            <a:r>
              <a:rPr lang="en-US" altLang="en-US" sz="2400" dirty="0"/>
              <a:t>Treasury bills 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381125" y="2214014"/>
            <a:ext cx="3787775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800100" lvl="1" indent="-342900" eaLnBrk="1" hangingPunct="1">
              <a:lnSpc>
                <a:spcPct val="90000"/>
              </a:lnSpc>
              <a:spcBef>
                <a:spcPct val="5000"/>
              </a:spcBef>
              <a:buClr>
                <a:srgbClr val="A28448"/>
              </a:buClr>
              <a:buSzPct val="70000"/>
              <a:buFont typeface="Arial" charset="0"/>
              <a:buChar char="•"/>
            </a:pPr>
            <a:r>
              <a:rPr lang="en-US" altLang="en-US" sz="2400" dirty="0"/>
              <a:t>Emissions permits</a:t>
            </a:r>
          </a:p>
          <a:p>
            <a:pPr marL="800100" lvl="1" indent="-342900" eaLnBrk="1" hangingPunct="1">
              <a:lnSpc>
                <a:spcPct val="90000"/>
              </a:lnSpc>
              <a:spcBef>
                <a:spcPct val="5000"/>
              </a:spcBef>
              <a:buClr>
                <a:srgbClr val="A28448"/>
              </a:buClr>
              <a:buSzPct val="70000"/>
              <a:buFont typeface="Arial" charset="0"/>
              <a:buChar char="•"/>
            </a:pPr>
            <a:r>
              <a:rPr lang="en-US" altLang="en-US" sz="2400" dirty="0"/>
              <a:t>Import quotas</a:t>
            </a:r>
          </a:p>
          <a:p>
            <a:pPr marL="800100" lvl="1" indent="-342900" eaLnBrk="1" hangingPunct="1">
              <a:spcBef>
                <a:spcPct val="5000"/>
              </a:spcBef>
              <a:buClr>
                <a:srgbClr val="A28448"/>
              </a:buClr>
              <a:buSzPct val="70000"/>
              <a:buFont typeface="Arial" charset="0"/>
              <a:buChar char="•"/>
            </a:pPr>
            <a:r>
              <a:rPr lang="en-US" altLang="en-US" sz="2400" dirty="0"/>
              <a:t>Mineral rights</a:t>
            </a:r>
          </a:p>
          <a:p>
            <a:pPr marL="800100" lvl="1" indent="-342900" eaLnBrk="1" hangingPunct="1">
              <a:spcBef>
                <a:spcPct val="5000"/>
              </a:spcBef>
              <a:buClr>
                <a:srgbClr val="A28448"/>
              </a:buClr>
              <a:buSzPct val="70000"/>
              <a:buFont typeface="Arial" charset="0"/>
              <a:buChar char="•"/>
            </a:pPr>
            <a:r>
              <a:rPr lang="en-US" altLang="en-US" sz="2400" dirty="0"/>
              <a:t>Radio Spectrum</a:t>
            </a:r>
          </a:p>
          <a:p>
            <a:pPr marL="800100" lvl="1" indent="-342900" eaLnBrk="1" hangingPunct="1">
              <a:spcBef>
                <a:spcPct val="5000"/>
              </a:spcBef>
              <a:buClr>
                <a:srgbClr val="A28448"/>
              </a:buClr>
              <a:buSzPct val="70000"/>
              <a:buFont typeface="Arial" charset="0"/>
              <a:buChar char="•"/>
            </a:pPr>
            <a:r>
              <a:rPr lang="en-US" altLang="en-US" sz="2400" dirty="0"/>
              <a:t>Procurement</a:t>
            </a:r>
          </a:p>
          <a:p>
            <a:pPr marL="800100" lvl="1" indent="-342900" eaLnBrk="1" hangingPunct="1">
              <a:spcBef>
                <a:spcPct val="5000"/>
              </a:spcBef>
              <a:buClr>
                <a:srgbClr val="A28448"/>
              </a:buClr>
              <a:buSzPct val="70000"/>
              <a:buFont typeface="Arial" charset="0"/>
              <a:buChar char="•"/>
            </a:pPr>
            <a:r>
              <a:rPr lang="en-US" altLang="en-US" sz="2400" dirty="0"/>
              <a:t>IPOs</a:t>
            </a:r>
          </a:p>
        </p:txBody>
      </p:sp>
    </p:spTree>
    <p:extLst>
      <p:ext uri="{BB962C8B-B14F-4D97-AF65-F5344CB8AC3E}">
        <p14:creationId xmlns:p14="http://schemas.microsoft.com/office/powerpoint/2010/main" val="198149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buClr>
                <a:srgbClr val="FFCD00"/>
              </a:buClr>
              <a:buNone/>
              <a:defRPr/>
            </a:pPr>
            <a:r>
              <a:rPr lang="en-US" dirty="0"/>
              <a:t>Mistakes are the portals </a:t>
            </a:r>
          </a:p>
          <a:p>
            <a:pPr fontAlgn="auto">
              <a:spcAft>
                <a:spcPts val="0"/>
              </a:spcAft>
              <a:buClr>
                <a:srgbClr val="FFCD00"/>
              </a:buClr>
              <a:buNone/>
              <a:defRPr/>
            </a:pPr>
            <a:r>
              <a:rPr lang="en-US" dirty="0"/>
              <a:t>of discovery</a:t>
            </a:r>
            <a:endParaRPr lang="en-US" altLang="ja-JP" dirty="0">
              <a:ea typeface="ＭＳ Ｐゴシック" charset="-128"/>
            </a:endParaRPr>
          </a:p>
          <a:p>
            <a:pPr fontAlgn="auto">
              <a:spcAft>
                <a:spcPts val="0"/>
              </a:spcAft>
              <a:buClr>
                <a:srgbClr val="FFCD00"/>
              </a:buClr>
              <a:buNone/>
              <a:defRPr/>
            </a:pPr>
            <a:endParaRPr lang="en-US" dirty="0"/>
          </a:p>
          <a:p>
            <a:pPr fontAlgn="auto">
              <a:spcAft>
                <a:spcPts val="0"/>
              </a:spcAft>
              <a:buClr>
                <a:srgbClr val="FFCD00"/>
              </a:buClr>
              <a:buNone/>
              <a:defRPr/>
            </a:pPr>
            <a:r>
              <a:rPr lang="en-US" dirty="0"/>
              <a:t>- James Joyce</a:t>
            </a:r>
            <a:endParaRPr lang="en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F59F8D-5D0A-9044-BC00-0D56B2193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Game Theory © Mike Shor 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592A9A-AA1F-3F4A-AD9C-32F784491C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39905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381250" y="1358900"/>
            <a:ext cx="6809700" cy="3369770"/>
          </a:xfrm>
        </p:spPr>
        <p:txBody>
          <a:bodyPr/>
          <a:lstStyle/>
          <a:p>
            <a:r>
              <a:rPr lang="en-US" altLang="en-US" dirty="0"/>
              <a:t>Up for auction: $20</a:t>
            </a:r>
          </a:p>
          <a:p>
            <a:endParaRPr lang="en-US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381125" y="922338"/>
            <a:ext cx="3878263" cy="436562"/>
          </a:xfrm>
        </p:spPr>
        <p:txBody>
          <a:bodyPr/>
          <a:lstStyle/>
          <a:p>
            <a:r>
              <a:rPr lang="en-US" sz="2000" b="1" dirty="0">
                <a:latin typeface="Verdana" charset="0"/>
                <a:ea typeface="Verdana" charset="0"/>
                <a:cs typeface="Verdana" charset="0"/>
              </a:rPr>
              <a:t>Sample Auction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Game Theory © Mike Shor 2024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438" y="581025"/>
            <a:ext cx="1325562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4543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381250" y="1358900"/>
            <a:ext cx="6809700" cy="3369770"/>
          </a:xfrm>
        </p:spPr>
        <p:txBody>
          <a:bodyPr/>
          <a:lstStyle/>
          <a:p>
            <a:pPr marL="0" indent="0" algn="ctr">
              <a:buNone/>
            </a:pPr>
            <a:endParaRPr lang="en-US" altLang="en-US" sz="3600" b="1" dirty="0"/>
          </a:p>
          <a:p>
            <a:pPr marL="0" indent="0" algn="ctr">
              <a:buNone/>
            </a:pPr>
            <a:r>
              <a:rPr lang="en-US" altLang="en-US" sz="3600" b="1" dirty="0"/>
              <a:t>Bidding Starts at $1</a:t>
            </a:r>
          </a:p>
          <a:p>
            <a:pPr marL="0" indent="0" algn="ctr">
              <a:buNone/>
            </a:pPr>
            <a:endParaRPr lang="en-US" altLang="en-US" sz="3600" b="1" dirty="0"/>
          </a:p>
          <a:p>
            <a:pPr marL="0" indent="0" algn="ctr">
              <a:buNone/>
            </a:pPr>
            <a:r>
              <a:rPr lang="en-US" altLang="en-US" sz="3600" b="1" dirty="0"/>
              <a:t>Who will make </a:t>
            </a:r>
          </a:p>
          <a:p>
            <a:pPr marL="0" indent="0" algn="ctr">
              <a:buNone/>
            </a:pPr>
            <a:r>
              <a:rPr lang="en-US" altLang="en-US" sz="3600" b="1" dirty="0"/>
              <a:t>the first bid?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381125" y="922338"/>
            <a:ext cx="3878263" cy="436562"/>
          </a:xfrm>
        </p:spPr>
        <p:txBody>
          <a:bodyPr/>
          <a:lstStyle/>
          <a:p>
            <a:r>
              <a:rPr lang="en-US" sz="2000" b="1" dirty="0">
                <a:latin typeface="Verdana" charset="0"/>
                <a:ea typeface="Verdana" charset="0"/>
                <a:cs typeface="Verdana" charset="0"/>
              </a:rPr>
              <a:t>Going Once</a:t>
            </a:r>
            <a:r>
              <a:rPr lang="mr-IN" sz="2000" b="1" dirty="0">
                <a:latin typeface="Verdana" charset="0"/>
                <a:ea typeface="Verdana" charset="0"/>
                <a:cs typeface="Verdana" charset="0"/>
              </a:rPr>
              <a:t>…</a:t>
            </a:r>
            <a:r>
              <a:rPr lang="en-US" sz="2000" b="1" dirty="0">
                <a:latin typeface="Verdana" charset="0"/>
                <a:ea typeface="Verdana" charset="0"/>
                <a:cs typeface="Verdana" charset="0"/>
              </a:rPr>
              <a:t> </a:t>
            </a:r>
            <a:br>
              <a:rPr lang="en-US" sz="2000" b="1" dirty="0">
                <a:latin typeface="Verdana" charset="0"/>
                <a:ea typeface="Verdana" charset="0"/>
                <a:cs typeface="Verdana" charset="0"/>
              </a:rPr>
            </a:br>
            <a:r>
              <a:rPr lang="en-US" sz="2000" b="1" dirty="0">
                <a:latin typeface="Verdana" charset="0"/>
                <a:ea typeface="Verdana" charset="0"/>
                <a:cs typeface="Verdana" charset="0"/>
              </a:rPr>
              <a:t>Going Twice</a:t>
            </a:r>
            <a:r>
              <a:rPr lang="mr-IN" sz="2000" b="1" dirty="0">
                <a:latin typeface="Verdana" charset="0"/>
                <a:ea typeface="Verdana" charset="0"/>
                <a:cs typeface="Verdana" charset="0"/>
              </a:rPr>
              <a:t>…</a:t>
            </a:r>
            <a:endParaRPr lang="en-US" sz="2000" b="1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Game Theory © Mike Shor 2024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438" y="581025"/>
            <a:ext cx="1325562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7618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381250" y="1358900"/>
            <a:ext cx="6809700" cy="3369770"/>
          </a:xfrm>
        </p:spPr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Auctions are a tricky business</a:t>
            </a:r>
          </a:p>
          <a:p>
            <a:endParaRPr lang="en-US" altLang="en-US" dirty="0">
              <a:solidFill>
                <a:schemeClr val="tx1"/>
              </a:solidFill>
            </a:endParaRPr>
          </a:p>
          <a:p>
            <a:r>
              <a:rPr lang="en-US" altLang="en-US" dirty="0">
                <a:solidFill>
                  <a:schemeClr val="tx1"/>
                </a:solidFill>
              </a:rPr>
              <a:t>Sources of uncertainty</a:t>
            </a:r>
          </a:p>
          <a:p>
            <a:pPr lvl="1"/>
            <a:r>
              <a:rPr lang="en-US" altLang="en-US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private vs. common value auctions</a:t>
            </a:r>
          </a:p>
          <a:p>
            <a:r>
              <a:rPr lang="en-US" altLang="en-US" dirty="0">
                <a:solidFill>
                  <a:schemeClr val="tx1"/>
                </a:solidFill>
              </a:rPr>
              <a:t>Auction mechanisms</a:t>
            </a:r>
          </a:p>
          <a:p>
            <a:pPr lvl="1"/>
            <a:r>
              <a:rPr lang="en-US" alt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	open auctions (ascending &amp; descending)</a:t>
            </a:r>
          </a:p>
          <a:p>
            <a:pPr lvl="1"/>
            <a:r>
              <a:rPr lang="en-US" alt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	sealed auctions (1</a:t>
            </a:r>
            <a:r>
              <a:rPr lang="en-US" altLang="en-US" baseline="30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st</a:t>
            </a:r>
            <a:r>
              <a:rPr lang="en-US" alt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price &amp; 2</a:t>
            </a:r>
            <a:r>
              <a:rPr lang="en-US" altLang="en-US" baseline="30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nd</a:t>
            </a:r>
            <a:r>
              <a:rPr lang="en-US" alt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price)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381125" y="922338"/>
            <a:ext cx="3878263" cy="436562"/>
          </a:xfrm>
        </p:spPr>
        <p:txBody>
          <a:bodyPr/>
          <a:lstStyle/>
          <a:p>
            <a:r>
              <a:rPr lang="en-US" sz="2000" b="1" dirty="0">
                <a:latin typeface="Verdana" charset="0"/>
                <a:ea typeface="Verdana" charset="0"/>
                <a:cs typeface="Verdana" charset="0"/>
              </a:rPr>
              <a:t>Auctions Overview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Game Theory © Mike Shor 2024</a:t>
            </a:r>
          </a:p>
        </p:txBody>
      </p:sp>
    </p:spTree>
    <p:extLst>
      <p:ext uri="{BB962C8B-B14F-4D97-AF65-F5344CB8AC3E}">
        <p14:creationId xmlns:p14="http://schemas.microsoft.com/office/powerpoint/2010/main" val="926172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381125" y="922338"/>
            <a:ext cx="3878263" cy="436562"/>
          </a:xfrm>
        </p:spPr>
        <p:txBody>
          <a:bodyPr/>
          <a:lstStyle/>
          <a:p>
            <a:r>
              <a:rPr lang="en-US" sz="2000" b="1" dirty="0">
                <a:latin typeface="Verdana" charset="0"/>
                <a:ea typeface="Verdana" charset="0"/>
                <a:cs typeface="Verdana" charset="0"/>
              </a:rPr>
              <a:t>Private Value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Game Theory © Mike Shor 2024</a:t>
            </a: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1951" y="1262526"/>
            <a:ext cx="6869699" cy="360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597060"/>
      </p:ext>
    </p:extLst>
  </p:cSld>
  <p:clrMapOvr>
    <a:masterClrMapping/>
  </p:clrMapOvr>
</p:sld>
</file>

<file path=ppt/theme/theme1.xml><?xml version="1.0" encoding="utf-8"?>
<a:theme xmlns:a="http://schemas.openxmlformats.org/drawingml/2006/main" name="Viola templat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ola" id="{623AD44C-EE65-FE4C-87B1-13997D5D3EBA}" vid="{95DEBDB7-D69F-0244-98C4-0DBCB1AE07D2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LEctures</Template>
  <TotalTime>9446</TotalTime>
  <Words>1145</Words>
  <Application>Microsoft Macintosh PowerPoint</Application>
  <PresentationFormat>On-screen Show (16:9)</PresentationFormat>
  <Paragraphs>283</Paragraphs>
  <Slides>35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ＭＳ Ｐゴシック</vt:lpstr>
      <vt:lpstr>Arial</vt:lpstr>
      <vt:lpstr>Lora</vt:lpstr>
      <vt:lpstr>Quattrocento Sans</vt:lpstr>
      <vt:lpstr>Verdana</vt:lpstr>
      <vt:lpstr>Wingdings</vt:lpstr>
      <vt:lpstr>Viola template</vt:lpstr>
      <vt:lpstr>Clip</vt:lpstr>
      <vt:lpstr>Game Theory</vt:lpstr>
      <vt:lpstr>PowerPoint Presentation</vt:lpstr>
      <vt:lpstr>Auctions</vt:lpstr>
      <vt:lpstr>Auctions</vt:lpstr>
      <vt:lpstr>PowerPoint Presentation</vt:lpstr>
      <vt:lpstr>Sample Auction</vt:lpstr>
      <vt:lpstr>Going Once…  Going Twice…</vt:lpstr>
      <vt:lpstr>Auctions Overview</vt:lpstr>
      <vt:lpstr>Private Value</vt:lpstr>
      <vt:lpstr>Common Value</vt:lpstr>
      <vt:lpstr>Sources of Uncertainty</vt:lpstr>
      <vt:lpstr>Ascending Bid</vt:lpstr>
      <vt:lpstr>Descending Bid</vt:lpstr>
      <vt:lpstr>Dutch Auction</vt:lpstr>
      <vt:lpstr>Sealed Bid (1st Price)</vt:lpstr>
      <vt:lpstr>Sealed Bid (2nd Price)</vt:lpstr>
      <vt:lpstr>Why 2nd Price?</vt:lpstr>
      <vt:lpstr>Bidding</vt:lpstr>
      <vt:lpstr>Which is Better?</vt:lpstr>
      <vt:lpstr>Revenue Equivalence</vt:lpstr>
      <vt:lpstr>Revenue Equivalence in the Real World</vt:lpstr>
      <vt:lpstr>Designing Auctions</vt:lpstr>
      <vt:lpstr>PowerPoint Presentation</vt:lpstr>
      <vt:lpstr>PowerPoint Presentation</vt:lpstr>
      <vt:lpstr>Summary</vt:lpstr>
      <vt:lpstr>Sources of Uncertainty</vt:lpstr>
      <vt:lpstr>Oil Field Auction</vt:lpstr>
      <vt:lpstr>Oil Field Auction</vt:lpstr>
      <vt:lpstr>Winner’s Curse</vt:lpstr>
      <vt:lpstr>Winner’s Curse</vt:lpstr>
      <vt:lpstr>Winner’s Curse</vt:lpstr>
      <vt:lpstr>Winner’s Curse</vt:lpstr>
      <vt:lpstr>Winner’s Curse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Managerial Economics</dc:title>
  <dc:creator>Mike S</dc:creator>
  <cp:lastModifiedBy>Shor, Mike</cp:lastModifiedBy>
  <cp:revision>259</cp:revision>
  <dcterms:created xsi:type="dcterms:W3CDTF">2017-10-16T01:28:23Z</dcterms:created>
  <dcterms:modified xsi:type="dcterms:W3CDTF">2024-04-14T22:36:24Z</dcterms:modified>
</cp:coreProperties>
</file>