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7" r:id="rId3"/>
    <p:sldId id="258" r:id="rId4"/>
    <p:sldId id="394" r:id="rId5"/>
    <p:sldId id="395" r:id="rId6"/>
    <p:sldId id="397" r:id="rId7"/>
    <p:sldId id="398" r:id="rId8"/>
    <p:sldId id="263" r:id="rId9"/>
    <p:sldId id="399" r:id="rId10"/>
    <p:sldId id="400" r:id="rId11"/>
    <p:sldId id="402" r:id="rId12"/>
    <p:sldId id="403" r:id="rId13"/>
    <p:sldId id="409" r:id="rId14"/>
    <p:sldId id="410" r:id="rId15"/>
    <p:sldId id="408" r:id="rId16"/>
    <p:sldId id="268" r:id="rId1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8448"/>
    <a:srgbClr val="1A172C"/>
    <a:srgbClr val="53F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8"/>
    <p:restoredTop sz="94837"/>
  </p:normalViewPr>
  <p:slideViewPr>
    <p:cSldViewPr snapToGrid="0" snapToObjects="1">
      <p:cViewPr varScale="1">
        <p:scale>
          <a:sx n="149" d="100"/>
          <a:sy n="149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296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945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474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451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345B8-D262-356D-24C1-FCE9A5B6B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B51A621D-5F5D-FAD8-4836-6A0D5F657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A9D96CE6-A4BA-8546-CACC-D05B0205D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B452C438-9F51-54EC-E539-3C370B1C3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909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012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F2AAFFEA-239A-C94A-BB27-1FB2922C62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ED5A656B-5FA4-704A-881B-EA66C673D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BA04E446-AFBB-DE4E-9AD5-150221FCB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FDF977-CBF5-B840-999F-B587834CE02C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09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81B9BA83-A572-EB47-8FDF-333B015C4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7FD465D6-8101-4848-8231-66FF007FA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8A25F1F7-4850-F845-9E9F-5934FB584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68055D-A678-5C4F-B686-919AD6C58E0E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2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43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65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93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712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79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22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28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435" y="1372580"/>
            <a:ext cx="7772400" cy="34278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36913B-2AA4-4C4B-8C3B-B86735FD8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Mike Shor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91B43F-6D4C-9B46-8FAF-D591F439B8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70EC0C30-93C4-6F4F-9285-1D88E205A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88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Game Theory © Mike Shor 2021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5" r:id="rId3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1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The P-Beauty Contest</a:t>
            </a:r>
            <a:endParaRPr lang="en" sz="2000" b="1" kern="0" dirty="0">
              <a:sym typeface="Lo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One person picked:	100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One person picked:	  74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Furthest</a:t>
            </a:r>
          </a:p>
        </p:txBody>
      </p:sp>
    </p:spTree>
    <p:extLst>
      <p:ext uri="{BB962C8B-B14F-4D97-AF65-F5344CB8AC3E}">
        <p14:creationId xmlns:p14="http://schemas.microsoft.com/office/powerpoint/2010/main" val="206190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Jake		2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7"/>
            <a:ext cx="5076825" cy="47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endParaRPr lang="en-US" sz="2000" b="1" kern="0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I’m Rational</a:t>
            </a:r>
          </a:p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(but the rest of you aren’t)</a:t>
            </a:r>
          </a:p>
        </p:txBody>
      </p:sp>
    </p:spTree>
    <p:extLst>
      <p:ext uri="{BB962C8B-B14F-4D97-AF65-F5344CB8AC3E}">
        <p14:creationId xmlns:p14="http://schemas.microsoft.com/office/powerpoint/2010/main" val="310764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Winning Number:		29.3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Predictability</a:t>
            </a:r>
          </a:p>
        </p:txBody>
      </p:sp>
    </p:spTree>
    <p:extLst>
      <p:ext uri="{BB962C8B-B14F-4D97-AF65-F5344CB8AC3E}">
        <p14:creationId xmlns:p14="http://schemas.microsoft.com/office/powerpoint/2010/main" val="264022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Winning Number:		29.3</a:t>
            </a:r>
          </a:p>
          <a:p>
            <a:endParaRPr lang="en-US" altLang="en-US" sz="12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2024			30.7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Predictability</a:t>
            </a:r>
          </a:p>
        </p:txBody>
      </p:sp>
    </p:spTree>
    <p:extLst>
      <p:ext uri="{BB962C8B-B14F-4D97-AF65-F5344CB8AC3E}">
        <p14:creationId xmlns:p14="http://schemas.microsoft.com/office/powerpoint/2010/main" val="419413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95EF6-B172-538E-082F-EBDE98421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4C1BA6C8-DD00-1EB9-89A0-8E97B90FF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Winning Number:		29.3</a:t>
            </a:r>
          </a:p>
          <a:p>
            <a:endParaRPr lang="en-US" altLang="en-US" sz="12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2024			30.7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2023			30.4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2022			29.8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2019–2021			30.2			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2016–2018			29.7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2013–2015			29.6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15AAE4B9-C880-3C09-3DC2-E375BC48F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0C86E68-601F-C179-F27C-430F2431511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Predictability</a:t>
            </a:r>
          </a:p>
        </p:txBody>
      </p:sp>
    </p:spTree>
    <p:extLst>
      <p:ext uri="{BB962C8B-B14F-4D97-AF65-F5344CB8AC3E}">
        <p14:creationId xmlns:p14="http://schemas.microsoft.com/office/powerpoint/2010/main" val="25558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Common knowledge is bunk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Bounded rationality is not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Understand how far reasoning of other players will go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People generally think two to three steps ahead </a:t>
            </a:r>
          </a:p>
          <a:p>
            <a:pPr marL="0" indent="0">
              <a:buNone/>
              <a:tabLst>
                <a:tab pos="341313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	(The rule of three)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Need to stay one step ahead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Don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 dirty="0">
                <a:ea typeface="ＭＳ Ｐゴシック" panose="020B0600070205080204" pitchFamily="34" charset="-128"/>
              </a:rPr>
              <a:t>t be </a:t>
            </a:r>
            <a:r>
              <a:rPr lang="en-US" altLang="ja-JP" sz="2000" i="1" u="sng" dirty="0">
                <a:ea typeface="ＭＳ Ｐゴシック" panose="020B0600070205080204" pitchFamily="34" charset="-128"/>
              </a:rPr>
              <a:t>too</a:t>
            </a:r>
            <a:r>
              <a:rPr lang="en-US" altLang="ja-JP" sz="2000" dirty="0">
                <a:ea typeface="ＭＳ Ｐゴシック" panose="020B0600070205080204" pitchFamily="34" charset="-128"/>
              </a:rPr>
              <a:t> clever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0399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4">
            <a:extLst>
              <a:ext uri="{FF2B5EF4-FFF2-40B4-BE49-F238E27FC236}">
                <a16:creationId xmlns:a16="http://schemas.microsoft.com/office/drawing/2014/main" id="{133BD2CF-F18C-7648-83DE-12831F108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C44D2905-EEC2-B047-A2BB-76C654D47583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750"/>
          </a:p>
        </p:txBody>
      </p:sp>
      <p:pic>
        <p:nvPicPr>
          <p:cNvPr id="26629" name="Picture 5" descr="C:\Documents and Settings\Mike.Shor\My Documents\Teaching\Courses\GameTheory\Rheingold 1957.jpg">
            <a:extLst>
              <a:ext uri="{FF2B5EF4-FFF2-40B4-BE49-F238E27FC236}">
                <a16:creationId xmlns:a16="http://schemas.microsoft.com/office/drawing/2014/main" id="{FF3ADB79-AAF7-0A48-AA7B-C3FB6B666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09" y="240902"/>
            <a:ext cx="5260181" cy="466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4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CE8EACC2-988C-9341-8B28-E9F98F8D94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A583576D-605D-A746-B85A-339B19F1E9F1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750"/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A12359A3-941E-5F4A-A4E5-5A6E542CF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 t="33208" r="31148" b="33585"/>
          <a:stretch>
            <a:fillRect/>
          </a:stretch>
        </p:blipFill>
        <p:spPr bwMode="auto">
          <a:xfrm>
            <a:off x="4514850" y="1428750"/>
            <a:ext cx="2845594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5">
            <a:extLst>
              <a:ext uri="{FF2B5EF4-FFF2-40B4-BE49-F238E27FC236}">
                <a16:creationId xmlns:a16="http://schemas.microsoft.com/office/drawing/2014/main" id="{4A936EB6-5677-0143-9EC2-F8BFF0C7795E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1428750"/>
            <a:ext cx="2400300" cy="3486150"/>
            <a:chOff x="1141" y="1968"/>
            <a:chExt cx="887" cy="864"/>
          </a:xfrm>
        </p:grpSpPr>
        <p:pic>
          <p:nvPicPr>
            <p:cNvPr id="12293" name="Picture 6">
              <a:extLst>
                <a:ext uri="{FF2B5EF4-FFF2-40B4-BE49-F238E27FC236}">
                  <a16:creationId xmlns:a16="http://schemas.microsoft.com/office/drawing/2014/main" id="{AF359F95-C922-4B4E-BBE0-DE2CBF60E56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909"/>
            <a:stretch>
              <a:fillRect/>
            </a:stretch>
          </p:blipFill>
          <p:spPr bwMode="auto">
            <a:xfrm>
              <a:off x="1141" y="1968"/>
              <a:ext cx="875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7">
              <a:extLst>
                <a:ext uri="{FF2B5EF4-FFF2-40B4-BE49-F238E27FC236}">
                  <a16:creationId xmlns:a16="http://schemas.microsoft.com/office/drawing/2014/main" id="{17745C3F-6905-7A42-8C5F-7CFEF04BB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812"/>
            <a:stretch>
              <a:fillRect/>
            </a:stretch>
          </p:blipFill>
          <p:spPr bwMode="auto">
            <a:xfrm>
              <a:off x="1152" y="2448"/>
              <a:ext cx="87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5">
            <a:extLst>
              <a:ext uri="{FF2B5EF4-FFF2-40B4-BE49-F238E27FC236}">
                <a16:creationId xmlns:a16="http://schemas.microsoft.com/office/drawing/2014/main" id="{B7D220F4-4A36-B943-8A6C-44F4C913E48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P-Beauty Contests</a:t>
            </a:r>
          </a:p>
        </p:txBody>
      </p:sp>
    </p:spTree>
    <p:extLst>
      <p:ext uri="{BB962C8B-B14F-4D97-AF65-F5344CB8AC3E}">
        <p14:creationId xmlns:p14="http://schemas.microsoft.com/office/powerpoint/2010/main" val="351436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750"/>
          </a:p>
        </p:txBody>
      </p:sp>
      <p:pic>
        <p:nvPicPr>
          <p:cNvPr id="14339" name="Picture 8">
            <a:extLst>
              <a:ext uri="{FF2B5EF4-FFF2-40B4-BE49-F238E27FC236}">
                <a16:creationId xmlns:a16="http://schemas.microsoft.com/office/drawing/2014/main" id="{D9F761BD-006C-AA4B-BCEC-9F3372E66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1321594"/>
            <a:ext cx="5993606" cy="35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Levels of Rationality</a:t>
            </a:r>
          </a:p>
        </p:txBody>
      </p:sp>
    </p:spTree>
    <p:extLst>
      <p:ext uri="{BB962C8B-B14F-4D97-AF65-F5344CB8AC3E}">
        <p14:creationId xmlns:p14="http://schemas.microsoft.com/office/powerpoint/2010/main" val="354102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7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Strategies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DEC11-8422-3546-FB68-8AE97D3DE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802" y="1324175"/>
            <a:ext cx="6099048" cy="37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750"/>
          </a:p>
        </p:txBody>
      </p:sp>
      <p:pic>
        <p:nvPicPr>
          <p:cNvPr id="14339" name="Picture 8">
            <a:extLst>
              <a:ext uri="{FF2B5EF4-FFF2-40B4-BE49-F238E27FC236}">
                <a16:creationId xmlns:a16="http://schemas.microsoft.com/office/drawing/2014/main" id="{D9F761BD-006C-AA4B-BCEC-9F3372E66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1509366"/>
            <a:ext cx="5993606" cy="35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Levels of Rationality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F854A32-03B8-E94E-93F9-4CFA84B43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1849885"/>
            <a:ext cx="3056164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altLang="en-US" sz="1650" dirty="0">
                <a:solidFill>
                  <a:srgbClr val="040F76"/>
                </a:solidFill>
              </a:rPr>
              <a:t>Penn (Wharton) Students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altLang="en-US" sz="1650" dirty="0">
                <a:solidFill>
                  <a:srgbClr val="040F76"/>
                </a:solidFill>
              </a:rPr>
              <a:t>Cal-Tech</a:t>
            </a:r>
            <a:r>
              <a:rPr lang="ja-JP" altLang="en-US" sz="1650">
                <a:solidFill>
                  <a:srgbClr val="040F76"/>
                </a:solidFill>
              </a:rPr>
              <a:t>’</a:t>
            </a:r>
            <a:r>
              <a:rPr lang="en-US" altLang="ja-JP" sz="1650" dirty="0">
                <a:solidFill>
                  <a:srgbClr val="040F76"/>
                </a:solidFill>
              </a:rPr>
              <a:t>s Board of Trustees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altLang="en-US" sz="1650" dirty="0">
                <a:solidFill>
                  <a:srgbClr val="040F76"/>
                </a:solidFill>
              </a:rPr>
              <a:t>US High School Students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EBF7846-5893-DE4F-B177-1BAC39FA8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9870" y="2759522"/>
            <a:ext cx="1177189" cy="1200151"/>
          </a:xfrm>
          <a:prstGeom prst="line">
            <a:avLst/>
          </a:prstGeom>
          <a:noFill/>
          <a:ln w="38100">
            <a:solidFill>
              <a:srgbClr val="040F76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1ED06BB-546A-884E-AF67-9862F8747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335" y="1405782"/>
            <a:ext cx="107275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altLang="en-US" sz="2700" b="1" dirty="0">
                <a:solidFill>
                  <a:schemeClr val="bg2"/>
                </a:solidFill>
              </a:rPr>
              <a:t>2-3</a:t>
            </a:r>
          </a:p>
        </p:txBody>
      </p:sp>
    </p:spTree>
    <p:extLst>
      <p:ext uri="{BB962C8B-B14F-4D97-AF65-F5344CB8AC3E}">
        <p14:creationId xmlns:p14="http://schemas.microsoft.com/office/powerpoint/2010/main" val="171692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750"/>
          </a:p>
        </p:txBody>
      </p:sp>
      <p:pic>
        <p:nvPicPr>
          <p:cNvPr id="14339" name="Picture 8">
            <a:extLst>
              <a:ext uri="{FF2B5EF4-FFF2-40B4-BE49-F238E27FC236}">
                <a16:creationId xmlns:a16="http://schemas.microsoft.com/office/drawing/2014/main" id="{D9F761BD-006C-AA4B-BCEC-9F3372E66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1509366"/>
            <a:ext cx="5993606" cy="35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Levels of Rationality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F854A32-03B8-E94E-93F9-4CFA84B43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1849885"/>
            <a:ext cx="30561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altLang="en-US" sz="1650" dirty="0">
                <a:solidFill>
                  <a:srgbClr val="040F76"/>
                </a:solidFill>
              </a:rPr>
              <a:t>Penn (Wharton) Students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altLang="en-US" sz="1650" dirty="0">
                <a:solidFill>
                  <a:srgbClr val="040F76"/>
                </a:solidFill>
              </a:rPr>
              <a:t>Cal-Tech</a:t>
            </a:r>
            <a:r>
              <a:rPr lang="ja-JP" altLang="en-US" sz="1650">
                <a:solidFill>
                  <a:srgbClr val="040F76"/>
                </a:solidFill>
              </a:rPr>
              <a:t>’</a:t>
            </a:r>
            <a:r>
              <a:rPr lang="en-US" altLang="ja-JP" sz="1650" dirty="0">
                <a:solidFill>
                  <a:srgbClr val="040F76"/>
                </a:solidFill>
              </a:rPr>
              <a:t>s Board of Trustees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altLang="en-US" sz="1650" dirty="0">
                <a:solidFill>
                  <a:srgbClr val="040F76"/>
                </a:solidFill>
              </a:rPr>
              <a:t>US High School Students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Tx/>
              <a:buNone/>
            </a:pPr>
            <a:r>
              <a:rPr lang="en-US" altLang="en-US" sz="1650" b="1" dirty="0">
                <a:solidFill>
                  <a:srgbClr val="040F76"/>
                </a:solidFill>
              </a:rPr>
              <a:t>UConn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EBF7846-5893-DE4F-B177-1BAC39FA8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9870" y="2759522"/>
            <a:ext cx="1177189" cy="1200151"/>
          </a:xfrm>
          <a:prstGeom prst="line">
            <a:avLst/>
          </a:prstGeom>
          <a:noFill/>
          <a:ln w="38100">
            <a:solidFill>
              <a:srgbClr val="040F76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1ED06BB-546A-884E-AF67-9862F8747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335" y="1405782"/>
            <a:ext cx="107275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altLang="en-US" sz="2700" b="1">
                <a:solidFill>
                  <a:schemeClr val="bg2"/>
                </a:solidFill>
              </a:rPr>
              <a:t>2-3</a:t>
            </a:r>
          </a:p>
        </p:txBody>
      </p:sp>
    </p:spTree>
    <p:extLst>
      <p:ext uri="{BB962C8B-B14F-4D97-AF65-F5344CB8AC3E}">
        <p14:creationId xmlns:p14="http://schemas.microsoft.com/office/powerpoint/2010/main" val="394642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/>
          </a:p>
        </p:txBody>
      </p:sp>
      <p:pic>
        <p:nvPicPr>
          <p:cNvPr id="14339" name="Picture 8">
            <a:extLst>
              <a:ext uri="{FF2B5EF4-FFF2-40B4-BE49-F238E27FC236}">
                <a16:creationId xmlns:a16="http://schemas.microsoft.com/office/drawing/2014/main" id="{D9F761BD-006C-AA4B-BCEC-9F3372E66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1509366"/>
            <a:ext cx="5993606" cy="35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Levels of Rationality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F854A32-03B8-E94E-93F9-4CFA84B43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1849885"/>
            <a:ext cx="30561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altLang="en-US" sz="1650" dirty="0">
                <a:solidFill>
                  <a:srgbClr val="040F76"/>
                </a:solidFill>
              </a:rPr>
              <a:t>Penn (Wharton) Students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altLang="en-US" sz="1650" dirty="0">
                <a:solidFill>
                  <a:srgbClr val="040F76"/>
                </a:solidFill>
              </a:rPr>
              <a:t>Cal-Tech</a:t>
            </a:r>
            <a:r>
              <a:rPr lang="ja-JP" altLang="en-US" sz="1650">
                <a:solidFill>
                  <a:srgbClr val="040F76"/>
                </a:solidFill>
              </a:rPr>
              <a:t>’</a:t>
            </a:r>
            <a:r>
              <a:rPr lang="en-US" altLang="ja-JP" sz="1650" dirty="0">
                <a:solidFill>
                  <a:srgbClr val="040F76"/>
                </a:solidFill>
              </a:rPr>
              <a:t>s Board of Trustees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altLang="en-US" sz="1650" dirty="0">
                <a:solidFill>
                  <a:srgbClr val="040F76"/>
                </a:solidFill>
              </a:rPr>
              <a:t>US High School Students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Tx/>
              <a:buNone/>
            </a:pPr>
            <a:r>
              <a:rPr lang="en-US" altLang="en-US" sz="1650" b="1" dirty="0">
                <a:solidFill>
                  <a:srgbClr val="040F76"/>
                </a:solidFill>
              </a:rPr>
              <a:t>UConn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EBF7846-5893-DE4F-B177-1BAC39FA8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9870" y="2759522"/>
            <a:ext cx="1177189" cy="1200151"/>
          </a:xfrm>
          <a:prstGeom prst="line">
            <a:avLst/>
          </a:prstGeom>
          <a:noFill/>
          <a:ln w="38100">
            <a:solidFill>
              <a:srgbClr val="040F76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1ED06BB-546A-884E-AF67-9862F8747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335" y="1405782"/>
            <a:ext cx="107275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altLang="en-US" sz="2700" b="1">
                <a:solidFill>
                  <a:schemeClr val="bg2"/>
                </a:solidFill>
              </a:rPr>
              <a:t>2-3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36D9D3F4-37A0-5B4B-9DCE-B483B78EE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654" y="1880841"/>
            <a:ext cx="227290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altLang="en-US" sz="1650" dirty="0">
                <a:solidFill>
                  <a:srgbClr val="040F76"/>
                </a:solidFill>
              </a:rPr>
              <a:t>Cal-Tech      undergrads</a:t>
            </a: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F87AB186-AD52-BC45-9A6F-B577C3E4C5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578" y="2698801"/>
            <a:ext cx="420631" cy="1260872"/>
          </a:xfrm>
          <a:prstGeom prst="line">
            <a:avLst/>
          </a:prstGeom>
          <a:noFill/>
          <a:ln w="38100">
            <a:solidFill>
              <a:srgbClr val="040F76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12C70F2E-5E59-0A45-9DA0-B87910828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1" y="1410545"/>
            <a:ext cx="93702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altLang="en-US" sz="2700" b="1">
                <a:solidFill>
                  <a:schemeClr val="bg2"/>
                </a:solidFill>
              </a:rPr>
              <a:t>   3</a:t>
            </a:r>
          </a:p>
        </p:txBody>
      </p:sp>
    </p:spTree>
    <p:extLst>
      <p:ext uri="{BB962C8B-B14F-4D97-AF65-F5344CB8AC3E}">
        <p14:creationId xmlns:p14="http://schemas.microsoft.com/office/powerpoint/2010/main" val="50096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Average Number:	  39.1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¾ of Average: 	  29.3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73768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Ayesha		30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Carter		30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Closest</a:t>
            </a:r>
          </a:p>
        </p:txBody>
      </p:sp>
    </p:spTree>
    <p:extLst>
      <p:ext uri="{BB962C8B-B14F-4D97-AF65-F5344CB8AC3E}">
        <p14:creationId xmlns:p14="http://schemas.microsoft.com/office/powerpoint/2010/main" val="1006451381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7184</TotalTime>
  <Words>260</Words>
  <Application>Microsoft Macintosh PowerPoint</Application>
  <PresentationFormat>On-screen Show (16:9)</PresentationFormat>
  <Paragraphs>114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Lora</vt:lpstr>
      <vt:lpstr>Quattrocento Sans</vt:lpstr>
      <vt:lpstr>Verdana</vt:lpstr>
      <vt:lpstr>Wingdings</vt:lpstr>
      <vt:lpstr>Viola template</vt:lpstr>
      <vt:lpstr>Game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129</cp:revision>
  <dcterms:created xsi:type="dcterms:W3CDTF">2017-10-16T01:28:23Z</dcterms:created>
  <dcterms:modified xsi:type="dcterms:W3CDTF">2025-01-27T17:07:41Z</dcterms:modified>
</cp:coreProperties>
</file>