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332" r:id="rId3"/>
    <p:sldId id="257" r:id="rId4"/>
    <p:sldId id="259" r:id="rId5"/>
    <p:sldId id="333" r:id="rId6"/>
    <p:sldId id="334" r:id="rId7"/>
    <p:sldId id="335" r:id="rId8"/>
    <p:sldId id="263" r:id="rId9"/>
    <p:sldId id="336" r:id="rId10"/>
    <p:sldId id="337" r:id="rId11"/>
    <p:sldId id="264" r:id="rId12"/>
    <p:sldId id="338" r:id="rId13"/>
    <p:sldId id="339" r:id="rId14"/>
    <p:sldId id="340" r:id="rId15"/>
    <p:sldId id="341" r:id="rId16"/>
    <p:sldId id="342" r:id="rId17"/>
    <p:sldId id="26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506"/>
    <p:restoredTop sz="94767"/>
  </p:normalViewPr>
  <p:slideViewPr>
    <p:cSldViewPr snapToGrid="0" snapToObjects="1">
      <p:cViewPr varScale="1">
        <p:scale>
          <a:sx n="82" d="100"/>
          <a:sy n="82" d="100"/>
        </p:scale>
        <p:origin x="168" y="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15481-CC13-7148-B2E3-3A00A445EA71}" type="datetimeFigureOut">
              <a:rPr lang="en-US" smtClean="0"/>
              <a:t>9/3/26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0EB013-C5E6-1F41-A6D1-141A76ED43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54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0EB013-C5E6-1F41-A6D1-141A76ED43B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435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ver block"/>
          <p:cNvSpPr/>
          <p:nvPr/>
        </p:nvSpPr>
        <p:spPr>
          <a:xfrm>
            <a:off x="0" y="0"/>
            <a:ext cx="3718560" cy="6858000"/>
          </a:xfrm>
          <a:prstGeom prst="rect">
            <a:avLst/>
          </a:prstGeom>
          <a:solidFill>
            <a:srgbClr val="041E7A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Accent rule"/>
          <p:cNvSpPr/>
          <p:nvPr/>
        </p:nvSpPr>
        <p:spPr>
          <a:xfrm>
            <a:off x="755904" y="2377440"/>
            <a:ext cx="1097280" cy="4876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Course"/>
          <p:cNvSpPr>
            <a:spLocks noGrp="1"/>
          </p:cNvSpPr>
          <p:nvPr>
            <p:ph type="body" idx="3"/>
          </p:nvPr>
        </p:nvSpPr>
        <p:spPr>
          <a:xfrm>
            <a:off x="755904" y="2560320"/>
            <a:ext cx="2804160" cy="195072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0"/>
              </a:spcBef>
              <a:buNone/>
              <a:defRPr sz="4000" b="1" i="0">
                <a:solidFill>
                  <a:srgbClr val="FFFFFF"/>
                </a:solidFill>
                <a:latin typeface="Arial"/>
              </a:defRPr>
            </a:lvl1pPr>
            <a:lvl2pPr marL="0" indent="0">
              <a:spcBef>
                <a:spcPts val="800"/>
              </a:spcBef>
              <a:buNone/>
              <a:defRPr sz="1600" b="0" i="0">
                <a:solidFill>
                  <a:srgbClr val="A9B8DC"/>
                </a:solidFill>
                <a:latin typeface="Arial"/>
              </a:defRPr>
            </a:lvl2pPr>
          </a:lstStyle>
          <a:p>
            <a:endParaRPr lang="en-US"/>
          </a:p>
        </p:txBody>
      </p:sp>
      <p:sp>
        <p:nvSpPr>
          <p:cNvPr id="5" name="Topic line"/>
          <p:cNvSpPr>
            <a:spLocks noGrp="1"/>
          </p:cNvSpPr>
          <p:nvPr>
            <p:ph type="body" idx="1"/>
          </p:nvPr>
        </p:nvSpPr>
        <p:spPr>
          <a:xfrm>
            <a:off x="4389120" y="2560320"/>
            <a:ext cx="7010400" cy="414528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0"/>
              </a:spcBef>
              <a:buNone/>
              <a:defRPr sz="2000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6" name="Title"/>
          <p:cNvSpPr>
            <a:spLocks noGrp="1"/>
          </p:cNvSpPr>
          <p:nvPr>
            <p:ph type="title"/>
          </p:nvPr>
        </p:nvSpPr>
        <p:spPr>
          <a:xfrm>
            <a:off x="4389120" y="2968752"/>
            <a:ext cx="7010400" cy="109728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0"/>
              </a:spcBef>
              <a:buNone/>
              <a:defRPr sz="5333" b="1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" name="Term line"/>
          <p:cNvSpPr>
            <a:spLocks noGrp="1"/>
          </p:cNvSpPr>
          <p:nvPr>
            <p:ph type="body" idx="2"/>
          </p:nvPr>
        </p:nvSpPr>
        <p:spPr>
          <a:xfrm>
            <a:off x="4389120" y="4024579"/>
            <a:ext cx="7010400" cy="48768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0"/>
              </a:spcBef>
              <a:buNone/>
              <a:defRPr sz="1867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am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0" name="Chip"/>
          <p:cNvSpPr/>
          <p:nvPr/>
        </p:nvSpPr>
        <p:spPr>
          <a:xfrm>
            <a:off x="755885" y="1115568"/>
            <a:ext cx="630936" cy="2743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45720" tIns="18288" rIns="45720" bIns="18288" anchor="ctr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</a:rPr>
              <a:t>GAME</a:t>
            </a:r>
          </a:p>
        </p:txBody>
      </p:sp>
      <p:sp>
        <p:nvSpPr>
          <p:cNvPr id="61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2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63" name="Picture"/>
          <p:cNvSpPr>
            <a:spLocks noGrp="1"/>
          </p:cNvSpPr>
          <p:nvPr>
            <p:ph type="pic" idx="2"/>
          </p:nvPr>
        </p:nvSpPr>
        <p:spPr>
          <a:xfrm>
            <a:off x="4389010" y="1402080"/>
            <a:ext cx="4389120" cy="408432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64" name="Content"/>
          <p:cNvSpPr>
            <a:spLocks noGrp="1"/>
          </p:cNvSpPr>
          <p:nvPr>
            <p:ph type="body" idx="1"/>
          </p:nvPr>
        </p:nvSpPr>
        <p:spPr>
          <a:xfrm>
            <a:off x="9119506" y="1645879"/>
            <a:ext cx="2279729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65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66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mage +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68" name="Mark"/>
          <p:cNvSpPr>
            <a:spLocks noGrp="1"/>
          </p:cNvSpPr>
          <p:nvPr>
            <p:ph type="pic" idx="4"/>
          </p:nvPr>
        </p:nvSpPr>
        <p:spPr>
          <a:xfrm>
            <a:off x="755885" y="1627591"/>
            <a:ext cx="755904" cy="755904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69" name="Accent rule"/>
          <p:cNvSpPr/>
          <p:nvPr/>
        </p:nvSpPr>
        <p:spPr>
          <a:xfrm>
            <a:off x="755885" y="2441407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0" name="Title / kicker"/>
          <p:cNvSpPr>
            <a:spLocks noGrp="1"/>
          </p:cNvSpPr>
          <p:nvPr>
            <p:ph type="title"/>
          </p:nvPr>
        </p:nvSpPr>
        <p:spPr>
          <a:xfrm>
            <a:off x="755885" y="2596855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71" name="Picture"/>
          <p:cNvSpPr>
            <a:spLocks noGrp="1"/>
          </p:cNvSpPr>
          <p:nvPr>
            <p:ph type="pic" idx="2"/>
          </p:nvPr>
        </p:nvSpPr>
        <p:spPr>
          <a:xfrm>
            <a:off x="4389010" y="1402080"/>
            <a:ext cx="4389120" cy="408432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72" name="Content"/>
          <p:cNvSpPr>
            <a:spLocks noGrp="1"/>
          </p:cNvSpPr>
          <p:nvPr>
            <p:ph type="body" idx="1"/>
          </p:nvPr>
        </p:nvSpPr>
        <p:spPr>
          <a:xfrm>
            <a:off x="9119506" y="1645879"/>
            <a:ext cx="2279729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73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74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"/>
          <p:cNvSpPr>
            <a:spLocks noGrp="1"/>
          </p:cNvSpPr>
          <p:nvPr>
            <p:ph type="title"/>
          </p:nvPr>
        </p:nvSpPr>
        <p:spPr>
          <a:xfrm>
            <a:off x="667512" y="411480"/>
            <a:ext cx="10789920" cy="64008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3333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76" name="Picture"/>
          <p:cNvSpPr>
            <a:spLocks noGrp="1"/>
          </p:cNvSpPr>
          <p:nvPr>
            <p:ph type="pic" idx="1"/>
          </p:nvPr>
        </p:nvSpPr>
        <p:spPr>
          <a:xfrm>
            <a:off x="667512" y="1325880"/>
            <a:ext cx="10789920" cy="420624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77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78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ection (sideba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0" name="Accent rule"/>
          <p:cNvSpPr/>
          <p:nvPr/>
        </p:nvSpPr>
        <p:spPr>
          <a:xfrm>
            <a:off x="755885" y="1975104"/>
            <a:ext cx="1097280" cy="3657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1" name="Title"/>
          <p:cNvSpPr>
            <a:spLocks noGrp="1"/>
          </p:cNvSpPr>
          <p:nvPr>
            <p:ph type="title"/>
          </p:nvPr>
        </p:nvSpPr>
        <p:spPr>
          <a:xfrm>
            <a:off x="755885" y="2167128"/>
            <a:ext cx="2798064" cy="146304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3733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82" name="Statement"/>
          <p:cNvSpPr>
            <a:spLocks noGrp="1"/>
          </p:cNvSpPr>
          <p:nvPr>
            <p:ph type="body" idx="1"/>
          </p:nvPr>
        </p:nvSpPr>
        <p:spPr>
          <a:xfrm>
            <a:off x="4389010" y="2167128"/>
            <a:ext cx="7010225" cy="219456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933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83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84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ection (full ble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Field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6" name="Accent rule"/>
          <p:cNvSpPr/>
          <p:nvPr/>
        </p:nvSpPr>
        <p:spPr>
          <a:xfrm>
            <a:off x="1161288" y="1892808"/>
            <a:ext cx="1463040" cy="3657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87" name="Title"/>
          <p:cNvSpPr>
            <a:spLocks noGrp="1"/>
          </p:cNvSpPr>
          <p:nvPr>
            <p:ph type="title"/>
          </p:nvPr>
        </p:nvSpPr>
        <p:spPr>
          <a:xfrm>
            <a:off x="1161288" y="2258568"/>
            <a:ext cx="9875520" cy="91440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4533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88" name="Statement"/>
          <p:cNvSpPr>
            <a:spLocks noGrp="1"/>
          </p:cNvSpPr>
          <p:nvPr>
            <p:ph type="body" idx="1"/>
          </p:nvPr>
        </p:nvSpPr>
        <p:spPr>
          <a:xfrm>
            <a:off x="1161288" y="3593592"/>
            <a:ext cx="9052560" cy="146304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667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8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9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ote (full ble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Quote"/>
          <p:cNvSpPr>
            <a:spLocks noGrp="1"/>
          </p:cNvSpPr>
          <p:nvPr>
            <p:ph type="body" idx="1"/>
          </p:nvPr>
        </p:nvSpPr>
        <p:spPr>
          <a:xfrm>
            <a:off x="1399032" y="1645920"/>
            <a:ext cx="9418320" cy="2834640"/>
          </a:xfrm>
        </p:spPr>
        <p:txBody>
          <a:bodyPr wrap="square" lIns="0" tIns="0" rIns="0" bIns="0" anchor="ctr">
            <a:normAutofit/>
          </a:bodyPr>
          <a:lstStyle>
            <a:lvl1pPr marL="0" indent="0">
              <a:spcBef>
                <a:spcPts val="1400"/>
              </a:spcBef>
              <a:buNone/>
              <a:defRPr sz="4000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92" name="Accent rule"/>
          <p:cNvSpPr/>
          <p:nvPr/>
        </p:nvSpPr>
        <p:spPr>
          <a:xfrm>
            <a:off x="1399032" y="4818888"/>
            <a:ext cx="978408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3" name="Attribution"/>
          <p:cNvSpPr>
            <a:spLocks noGrp="1"/>
          </p:cNvSpPr>
          <p:nvPr>
            <p:ph type="body" idx="2"/>
          </p:nvPr>
        </p:nvSpPr>
        <p:spPr>
          <a:xfrm>
            <a:off x="1399032" y="5020056"/>
            <a:ext cx="8503920" cy="45720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000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94" name="Role"/>
          <p:cNvSpPr>
            <a:spLocks noGrp="1"/>
          </p:cNvSpPr>
          <p:nvPr>
            <p:ph type="body" idx="3"/>
          </p:nvPr>
        </p:nvSpPr>
        <p:spPr>
          <a:xfrm>
            <a:off x="1399032" y="5440680"/>
            <a:ext cx="8503920" cy="36576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1600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95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96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ote (sideba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8" name="Accent rule"/>
          <p:cNvSpPr/>
          <p:nvPr/>
        </p:nvSpPr>
        <p:spPr>
          <a:xfrm>
            <a:off x="755885" y="2295144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9" name="Attribution"/>
          <p:cNvSpPr>
            <a:spLocks noGrp="1"/>
          </p:cNvSpPr>
          <p:nvPr>
            <p:ph type="body" idx="1"/>
          </p:nvPr>
        </p:nvSpPr>
        <p:spPr>
          <a:xfrm>
            <a:off x="755885" y="2496312"/>
            <a:ext cx="2798064" cy="54864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267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100" name="Role"/>
          <p:cNvSpPr>
            <a:spLocks noGrp="1"/>
          </p:cNvSpPr>
          <p:nvPr>
            <p:ph type="body" idx="2"/>
          </p:nvPr>
        </p:nvSpPr>
        <p:spPr>
          <a:xfrm>
            <a:off x="755885" y="3017520"/>
            <a:ext cx="2798064" cy="45720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1467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101" name="Quote"/>
          <p:cNvSpPr>
            <a:spLocks noGrp="1"/>
          </p:cNvSpPr>
          <p:nvPr>
            <p:ph type="body" idx="3"/>
          </p:nvPr>
        </p:nvSpPr>
        <p:spPr>
          <a:xfrm>
            <a:off x="4389010" y="1645879"/>
            <a:ext cx="7010225" cy="3108960"/>
          </a:xfrm>
        </p:spPr>
        <p:txBody>
          <a:bodyPr wrap="square" lIns="0" tIns="0" rIns="0" bIns="0" anchor="ctr">
            <a:normAutofit/>
          </a:bodyPr>
          <a:lstStyle>
            <a:lvl1pPr marL="0" indent="0">
              <a:spcBef>
                <a:spcPts val="1400"/>
              </a:spcBef>
              <a:buNone/>
              <a:defRPr sz="3467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0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0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debar Content (ic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idebar band"/>
          <p:cNvSpPr/>
          <p:nvPr userDrawn="1"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dirty="0"/>
          </a:p>
        </p:txBody>
      </p:sp>
      <p:sp>
        <p:nvSpPr>
          <p:cNvPr id="39" name="Accent rule"/>
          <p:cNvSpPr/>
          <p:nvPr/>
        </p:nvSpPr>
        <p:spPr>
          <a:xfrm>
            <a:off x="755885" y="2441407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" name="Title / kicker"/>
          <p:cNvSpPr>
            <a:spLocks noGrp="1"/>
          </p:cNvSpPr>
          <p:nvPr>
            <p:ph type="title" hasCustomPrompt="1"/>
          </p:nvPr>
        </p:nvSpPr>
        <p:spPr>
          <a:xfrm>
            <a:off x="755885" y="2596855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r>
              <a:rPr lang="en-US" dirty="0"/>
              <a:t>Game</a:t>
            </a:r>
          </a:p>
        </p:txBody>
      </p:sp>
      <p:sp>
        <p:nvSpPr>
          <p:cNvPr id="4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  <a:endParaRPr lang="en-US" dirty="0"/>
          </a:p>
        </p:txBody>
      </p:sp>
      <p:sp>
        <p:nvSpPr>
          <p:cNvPr id="4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  <p:pic>
        <p:nvPicPr>
          <p:cNvPr id="2" name="Picture 1" descr="icon_testtube.png">
            <a:extLst>
              <a:ext uri="{FF2B5EF4-FFF2-40B4-BE49-F238E27FC236}">
                <a16:creationId xmlns:a16="http://schemas.microsoft.com/office/drawing/2014/main" id="{EC153143-95A2-BF21-BA5C-3B56B9F262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3201" y="1145933"/>
            <a:ext cx="889498" cy="1237562"/>
          </a:xfrm>
          <a:prstGeom prst="rect">
            <a:avLst/>
          </a:prstGeom>
        </p:spPr>
      </p:pic>
      <p:sp>
        <p:nvSpPr>
          <p:cNvPr id="3" name="Content">
            <a:extLst>
              <a:ext uri="{FF2B5EF4-FFF2-40B4-BE49-F238E27FC236}">
                <a16:creationId xmlns:a16="http://schemas.microsoft.com/office/drawing/2014/main" id="{18888BE0-6FCB-FE8F-09F9-73A4037BD1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944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Quote (sideba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8" name="Accent rule"/>
          <p:cNvSpPr/>
          <p:nvPr/>
        </p:nvSpPr>
        <p:spPr>
          <a:xfrm>
            <a:off x="755885" y="2295144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9" name="Attribution"/>
          <p:cNvSpPr>
            <a:spLocks noGrp="1"/>
          </p:cNvSpPr>
          <p:nvPr>
            <p:ph type="body" idx="1" hasCustomPrompt="1"/>
          </p:nvPr>
        </p:nvSpPr>
        <p:spPr>
          <a:xfrm>
            <a:off x="755885" y="2496312"/>
            <a:ext cx="2798064" cy="54864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267" b="1" i="0">
                <a:solidFill>
                  <a:srgbClr val="041E7A"/>
                </a:solidFill>
                <a:latin typeface="Arial"/>
              </a:defRPr>
            </a:lvl1pPr>
          </a:lstStyle>
          <a:p>
            <a:r>
              <a:rPr lang="en-US" dirty="0"/>
              <a:t>Game</a:t>
            </a:r>
          </a:p>
        </p:txBody>
      </p:sp>
      <p:sp>
        <p:nvSpPr>
          <p:cNvPr id="100" name="Role"/>
          <p:cNvSpPr>
            <a:spLocks noGrp="1"/>
          </p:cNvSpPr>
          <p:nvPr>
            <p:ph type="body" idx="2"/>
          </p:nvPr>
        </p:nvSpPr>
        <p:spPr>
          <a:xfrm>
            <a:off x="755885" y="3017520"/>
            <a:ext cx="2798064" cy="45720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1467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101" name="Quote"/>
          <p:cNvSpPr>
            <a:spLocks noGrp="1"/>
          </p:cNvSpPr>
          <p:nvPr>
            <p:ph type="body" idx="3"/>
          </p:nvPr>
        </p:nvSpPr>
        <p:spPr>
          <a:xfrm>
            <a:off x="4389010" y="1645879"/>
            <a:ext cx="7010225" cy="3108960"/>
          </a:xfrm>
        </p:spPr>
        <p:txBody>
          <a:bodyPr wrap="square" lIns="0" tIns="0" rIns="0" bIns="0" anchor="ctr">
            <a:normAutofit/>
          </a:bodyPr>
          <a:lstStyle>
            <a:lvl1pPr marL="0" indent="0">
              <a:spcBef>
                <a:spcPts val="1400"/>
              </a:spcBef>
              <a:buNone/>
              <a:defRPr sz="3467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0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0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  <p:pic>
        <p:nvPicPr>
          <p:cNvPr id="2" name="Picture 1" descr="Generated image: Glowing Sci-Fi Silhouette Test Tube">
            <a:extLst>
              <a:ext uri="{FF2B5EF4-FFF2-40B4-BE49-F238E27FC236}">
                <a16:creationId xmlns:a16="http://schemas.microsoft.com/office/drawing/2014/main" id="{80AFD2F8-A297-3A85-6A9A-7D192BC478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04525" y="3772557"/>
            <a:ext cx="1309664" cy="1964495"/>
          </a:xfrm>
          <a:prstGeom prst="rect">
            <a:avLst/>
          </a:prstGeom>
        </p:spPr>
      </p:pic>
      <p:pic>
        <p:nvPicPr>
          <p:cNvPr id="3" name="Picture 2" descr="icon_testtube.png">
            <a:extLst>
              <a:ext uri="{FF2B5EF4-FFF2-40B4-BE49-F238E27FC236}">
                <a16:creationId xmlns:a16="http://schemas.microsoft.com/office/drawing/2014/main" id="{D13051DB-AC85-EDB6-B8D3-FFFA3FDA65B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3201" y="1145933"/>
            <a:ext cx="889498" cy="123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796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5" name="Chip"/>
          <p:cNvSpPr/>
          <p:nvPr/>
        </p:nvSpPr>
        <p:spPr>
          <a:xfrm>
            <a:off x="755885" y="1115568"/>
            <a:ext cx="630936" cy="2743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45720" tIns="18288" rIns="45720" bIns="18288" anchor="ctr"/>
          <a:lstStyle/>
          <a:p>
            <a:pPr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/>
              </a:rPr>
              <a:t>GAME</a:t>
            </a:r>
          </a:p>
        </p:txBody>
      </p:sp>
      <p:sp>
        <p:nvSpPr>
          <p:cNvPr id="106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7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 dirty="0"/>
          </a:p>
        </p:txBody>
      </p:sp>
      <p:sp>
        <p:nvSpPr>
          <p:cNvPr id="108" name="Content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 dirty="0"/>
          </a:p>
        </p:txBody>
      </p:sp>
      <p:sp>
        <p:nvSpPr>
          <p:cNvPr id="10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1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  <p:pic>
        <p:nvPicPr>
          <p:cNvPr id="2" name="Picture 1" descr="Generated image: Glowing Sci-Fi Silhouette Test Tube">
            <a:extLst>
              <a:ext uri="{FF2B5EF4-FFF2-40B4-BE49-F238E27FC236}">
                <a16:creationId xmlns:a16="http://schemas.microsoft.com/office/drawing/2014/main" id="{E1CEF38A-2CAF-6AB6-74A2-66F64881B1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8325" y="3485398"/>
            <a:ext cx="1151149" cy="172672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deba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1" name="Content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 dirty="0"/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xa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2" name="Chip"/>
          <p:cNvSpPr/>
          <p:nvPr/>
        </p:nvSpPr>
        <p:spPr>
          <a:xfrm>
            <a:off x="755885" y="1115568"/>
            <a:ext cx="1069848" cy="2743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45720" tIns="18288" rIns="45720" bIns="18288" anchor="ctr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</a:rPr>
              <a:t>EXAMPLE</a:t>
            </a:r>
          </a:p>
        </p:txBody>
      </p:sp>
      <p:sp>
        <p:nvSpPr>
          <p:cNvPr id="113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4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15" name="Content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16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17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r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19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0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21" name="Top rule"/>
          <p:cNvSpPr/>
          <p:nvPr/>
        </p:nvSpPr>
        <p:spPr>
          <a:xfrm>
            <a:off x="4389010" y="1645879"/>
            <a:ext cx="7010225" cy="10973"/>
          </a:xfrm>
          <a:prstGeom prst="rect">
            <a:avLst/>
          </a:prstGeom>
          <a:solidFill>
            <a:srgbClr val="D6D9E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2" name="Bottom rule"/>
          <p:cNvSpPr/>
          <p:nvPr/>
        </p:nvSpPr>
        <p:spPr>
          <a:xfrm>
            <a:off x="4389010" y="5541264"/>
            <a:ext cx="7010225" cy="10973"/>
          </a:xfrm>
          <a:prstGeom prst="rect">
            <a:avLst/>
          </a:prstGeom>
          <a:solidFill>
            <a:srgbClr val="D6D9E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3" name="Artwork"/>
          <p:cNvSpPr>
            <a:spLocks noGrp="1"/>
          </p:cNvSpPr>
          <p:nvPr>
            <p:ph type="pic" idx="1"/>
          </p:nvPr>
        </p:nvSpPr>
        <p:spPr>
          <a:xfrm>
            <a:off x="4389010" y="1874479"/>
            <a:ext cx="7010225" cy="393192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24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25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27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bar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7" name="Left column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3474633" cy="410860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8" name="Right column"/>
          <p:cNvSpPr>
            <a:spLocks noGrp="1"/>
          </p:cNvSpPr>
          <p:nvPr>
            <p:ph type="body" idx="2"/>
          </p:nvPr>
        </p:nvSpPr>
        <p:spPr>
          <a:xfrm>
            <a:off x="8046519" y="1645879"/>
            <a:ext cx="3352716" cy="410860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2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debar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6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7" name="Left column"/>
          <p:cNvSpPr>
            <a:spLocks noGrp="1"/>
          </p:cNvSpPr>
          <p:nvPr>
            <p:ph type="body" idx="1"/>
          </p:nvPr>
        </p:nvSpPr>
        <p:spPr>
          <a:xfrm>
            <a:off x="4389011" y="1645879"/>
            <a:ext cx="2369284" cy="410860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8" name="Right column"/>
          <p:cNvSpPr>
            <a:spLocks noGrp="1"/>
          </p:cNvSpPr>
          <p:nvPr>
            <p:ph type="body" idx="2"/>
          </p:nvPr>
        </p:nvSpPr>
        <p:spPr>
          <a:xfrm>
            <a:off x="9727317" y="1645879"/>
            <a:ext cx="1791434" cy="410860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1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20" name="Slide number"/>
          <p:cNvSpPr>
            <a:spLocks noGrp="1"/>
          </p:cNvSpPr>
          <p:nvPr>
            <p:ph type="sldNum" idx="12"/>
          </p:nvPr>
        </p:nvSpPr>
        <p:spPr>
          <a:xfrm>
            <a:off x="10650071" y="6372198"/>
            <a:ext cx="868680" cy="274320"/>
          </a:xfrm>
        </p:spPr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  <p:sp>
        <p:nvSpPr>
          <p:cNvPr id="2" name="Left column">
            <a:extLst>
              <a:ext uri="{FF2B5EF4-FFF2-40B4-BE49-F238E27FC236}">
                <a16:creationId xmlns:a16="http://schemas.microsoft.com/office/drawing/2014/main" id="{D2DF41B7-E1E9-E209-647A-D532E3AEAAB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7058164" y="1645879"/>
            <a:ext cx="2369284" cy="410860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14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tement +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2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3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24" name="Statement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86868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2933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25" name="Divider"/>
          <p:cNvSpPr/>
          <p:nvPr/>
        </p:nvSpPr>
        <p:spPr>
          <a:xfrm>
            <a:off x="4389010" y="2605999"/>
            <a:ext cx="7010225" cy="13716"/>
          </a:xfrm>
          <a:prstGeom prst="rect">
            <a:avLst/>
          </a:prstGeom>
          <a:solidFill>
            <a:srgbClr val="D6D9E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26" name="Left column"/>
          <p:cNvSpPr>
            <a:spLocks noGrp="1"/>
          </p:cNvSpPr>
          <p:nvPr>
            <p:ph type="body" idx="2"/>
          </p:nvPr>
        </p:nvSpPr>
        <p:spPr>
          <a:xfrm>
            <a:off x="4389010" y="2834599"/>
            <a:ext cx="3474633" cy="291988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10192B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27" name="Right column"/>
          <p:cNvSpPr>
            <a:spLocks noGrp="1"/>
          </p:cNvSpPr>
          <p:nvPr>
            <p:ph type="body" idx="3"/>
          </p:nvPr>
        </p:nvSpPr>
        <p:spPr>
          <a:xfrm>
            <a:off x="8046519" y="2834599"/>
            <a:ext cx="3352716" cy="2919881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600"/>
              </a:spcBef>
              <a:buNone/>
              <a:defRPr sz="2400" b="0" i="0">
                <a:solidFill>
                  <a:srgbClr val="6E7684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28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29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nner +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nner"/>
          <p:cNvSpPr/>
          <p:nvPr/>
        </p:nvSpPr>
        <p:spPr>
          <a:xfrm>
            <a:off x="0" y="0"/>
            <a:ext cx="12191695" cy="1600200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" name="Accent rule"/>
          <p:cNvSpPr/>
          <p:nvPr/>
        </p:nvSpPr>
        <p:spPr>
          <a:xfrm>
            <a:off x="667512" y="1572768"/>
            <a:ext cx="10856671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" name="Title"/>
          <p:cNvSpPr>
            <a:spLocks noGrp="1"/>
          </p:cNvSpPr>
          <p:nvPr>
            <p:ph type="title"/>
          </p:nvPr>
        </p:nvSpPr>
        <p:spPr>
          <a:xfrm>
            <a:off x="667512" y="502920"/>
            <a:ext cx="10789920" cy="822960"/>
          </a:xfrm>
        </p:spPr>
        <p:txBody>
          <a:bodyPr wrap="square" lIns="0" tIns="0" rIns="0" bIns="0" anchor="t">
            <a:normAutofit/>
          </a:bodyPr>
          <a:lstStyle>
            <a:lvl1pPr marL="0" indent="0">
              <a:spcBef>
                <a:spcPts val="1400"/>
              </a:spcBef>
              <a:buNone/>
              <a:defRPr sz="4000" b="1" i="0">
                <a:solidFill>
                  <a:srgbClr val="041E7A"/>
                </a:solidFill>
                <a:latin typeface="Arial"/>
              </a:defRPr>
            </a:lvl1pPr>
          </a:lstStyle>
          <a:p>
            <a:endParaRPr lang="en-US"/>
          </a:p>
        </p:txBody>
      </p:sp>
      <p:sp>
        <p:nvSpPr>
          <p:cNvPr id="33" name="Left column"/>
          <p:cNvSpPr>
            <a:spLocks noGrp="1"/>
          </p:cNvSpPr>
          <p:nvPr>
            <p:ph type="body" idx="1"/>
          </p:nvPr>
        </p:nvSpPr>
        <p:spPr>
          <a:xfrm>
            <a:off x="667512" y="1965960"/>
            <a:ext cx="5120640" cy="38404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34" name="Right column"/>
          <p:cNvSpPr>
            <a:spLocks noGrp="1"/>
          </p:cNvSpPr>
          <p:nvPr>
            <p:ph type="body" idx="2"/>
          </p:nvPr>
        </p:nvSpPr>
        <p:spPr>
          <a:xfrm>
            <a:off x="6355080" y="1965960"/>
            <a:ext cx="5120640" cy="38404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35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36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debar Content (ic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 dirty="0"/>
          </a:p>
        </p:txBody>
      </p:sp>
      <p:sp>
        <p:nvSpPr>
          <p:cNvPr id="38" name="Mark"/>
          <p:cNvSpPr>
            <a:spLocks noGrp="1"/>
          </p:cNvSpPr>
          <p:nvPr>
            <p:ph type="pic" idx="4"/>
          </p:nvPr>
        </p:nvSpPr>
        <p:spPr>
          <a:xfrm>
            <a:off x="755885" y="1627591"/>
            <a:ext cx="755904" cy="755904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39" name="Accent rule"/>
          <p:cNvSpPr/>
          <p:nvPr/>
        </p:nvSpPr>
        <p:spPr>
          <a:xfrm>
            <a:off x="755885" y="2441407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0" name="Title / kicker"/>
          <p:cNvSpPr>
            <a:spLocks noGrp="1"/>
          </p:cNvSpPr>
          <p:nvPr>
            <p:ph type="title"/>
          </p:nvPr>
        </p:nvSpPr>
        <p:spPr>
          <a:xfrm>
            <a:off x="755885" y="2596855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41" name="Content"/>
          <p:cNvSpPr>
            <a:spLocks noGrp="1"/>
          </p:cNvSpPr>
          <p:nvPr>
            <p:ph type="body" idx="1"/>
          </p:nvPr>
        </p:nvSpPr>
        <p:spPr>
          <a:xfrm>
            <a:off x="4389010" y="2596855"/>
            <a:ext cx="7010225" cy="3157625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4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4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debar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5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6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47" name="Picture"/>
          <p:cNvSpPr>
            <a:spLocks noGrp="1"/>
          </p:cNvSpPr>
          <p:nvPr>
            <p:ph type="pic" idx="2"/>
          </p:nvPr>
        </p:nvSpPr>
        <p:spPr>
          <a:xfrm>
            <a:off x="4389010" y="1402080"/>
            <a:ext cx="4389120" cy="408432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48" name="Content"/>
          <p:cNvSpPr>
            <a:spLocks noGrp="1"/>
          </p:cNvSpPr>
          <p:nvPr>
            <p:ph type="body" idx="1"/>
          </p:nvPr>
        </p:nvSpPr>
        <p:spPr>
          <a:xfrm>
            <a:off x="9119506" y="1645879"/>
            <a:ext cx="2279729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4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5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xampl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idebar band"/>
          <p:cNvSpPr/>
          <p:nvPr/>
        </p:nvSpPr>
        <p:spPr>
          <a:xfrm>
            <a:off x="0" y="670543"/>
            <a:ext cx="3718467" cy="5364346"/>
          </a:xfrm>
          <a:prstGeom prst="rect">
            <a:avLst/>
          </a:prstGeom>
          <a:solidFill>
            <a:srgbClr val="F4F6F9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2" name="Chip"/>
          <p:cNvSpPr/>
          <p:nvPr/>
        </p:nvSpPr>
        <p:spPr>
          <a:xfrm>
            <a:off x="755885" y="1115568"/>
            <a:ext cx="1069848" cy="2743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lIns="45720" tIns="18288" rIns="45720" bIns="18288" anchor="ctr"/>
          <a:lstStyle/>
          <a:p>
            <a:pPr algn="ctr"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</a:rPr>
              <a:t>EXAMPLE</a:t>
            </a:r>
          </a:p>
        </p:txBody>
      </p:sp>
      <p:sp>
        <p:nvSpPr>
          <p:cNvPr id="53" name="Accent rule"/>
          <p:cNvSpPr/>
          <p:nvPr/>
        </p:nvSpPr>
        <p:spPr>
          <a:xfrm>
            <a:off x="755885" y="1490431"/>
            <a:ext cx="1097280" cy="3200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54" name="Title / kicker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55" name="Picture"/>
          <p:cNvSpPr>
            <a:spLocks noGrp="1"/>
          </p:cNvSpPr>
          <p:nvPr>
            <p:ph type="pic" idx="2"/>
          </p:nvPr>
        </p:nvSpPr>
        <p:spPr>
          <a:xfrm>
            <a:off x="4389010" y="1402080"/>
            <a:ext cx="4389120" cy="408432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56" name="Content"/>
          <p:cNvSpPr>
            <a:spLocks noGrp="1"/>
          </p:cNvSpPr>
          <p:nvPr>
            <p:ph type="body" idx="1"/>
          </p:nvPr>
        </p:nvSpPr>
        <p:spPr>
          <a:xfrm>
            <a:off x="9119506" y="1645879"/>
            <a:ext cx="2279729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57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58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itle"/>
          <p:cNvSpPr>
            <a:spLocks noGrp="1"/>
          </p:cNvSpPr>
          <p:nvPr>
            <p:ph type="title"/>
          </p:nvPr>
        </p:nvSpPr>
        <p:spPr>
          <a:xfrm>
            <a:off x="755885" y="1645879"/>
            <a:ext cx="2743200" cy="1783080"/>
          </a:xfrm>
        </p:spPr>
        <p:txBody>
          <a:bodyPr wrap="square" lIns="0" tIns="0" rIns="0" bIns="0" anchor="t">
            <a:normAutofit/>
          </a:bodyPr>
          <a:lstStyle/>
          <a:p>
            <a:endParaRPr lang="en-US"/>
          </a:p>
        </p:txBody>
      </p:sp>
      <p:sp>
        <p:nvSpPr>
          <p:cNvPr id="129" name="Content"/>
          <p:cNvSpPr>
            <a:spLocks noGrp="1"/>
          </p:cNvSpPr>
          <p:nvPr>
            <p:ph type="body" idx="1"/>
          </p:nvPr>
        </p:nvSpPr>
        <p:spPr>
          <a:xfrm>
            <a:off x="4389010" y="1645879"/>
            <a:ext cx="7010225" cy="4108601"/>
          </a:xfrm>
        </p:spPr>
        <p:txBody>
          <a:bodyPr wrap="square" lIns="0" tIns="0" rIns="0" bIns="0" anchor="t">
            <a:normAutofit/>
          </a:bodyPr>
          <a:lstStyle/>
          <a:p>
            <a:endParaRPr lang="en-US" dirty="0"/>
          </a:p>
        </p:txBody>
      </p:sp>
      <p:sp>
        <p:nvSpPr>
          <p:cNvPr id="130" name="Copyright"/>
          <p:cNvSpPr txBox="1"/>
          <p:nvPr/>
        </p:nvSpPr>
        <p:spPr>
          <a:xfrm>
            <a:off x="667512" y="6372198"/>
            <a:ext cx="5120640" cy="27432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>
              <a:buNone/>
            </a:pPr>
            <a:r>
              <a:rPr lang="en-US" sz="1200" dirty="0">
                <a:solidFill>
                  <a:srgbClr val="6E7684"/>
                </a:solidFill>
                <a:latin typeface="Arial"/>
              </a:rPr>
              <a:t>Game Theory © Mike Shor</a:t>
            </a:r>
          </a:p>
        </p:txBody>
      </p:sp>
      <p:sp>
        <p:nvSpPr>
          <p:cNvPr id="131" name="Topic label"/>
          <p:cNvSpPr>
            <a:spLocks noGrp="1"/>
          </p:cNvSpPr>
          <p:nvPr>
            <p:ph type="ftr" idx="10"/>
          </p:nvPr>
        </p:nvSpPr>
        <p:spPr>
          <a:xfrm>
            <a:off x="5760720" y="6372198"/>
            <a:ext cx="4480560" cy="274320"/>
          </a:xfrm>
        </p:spPr>
        <p:txBody>
          <a:bodyPr wrap="square" lIns="0" tIns="0" rIns="0" bIns="0" anchor="t">
            <a:normAutofit/>
          </a:bodyPr>
          <a:lstStyle>
            <a:lvl1pPr marL="0" indent="0" algn="r">
              <a:spcBef>
                <a:spcPts val="1400"/>
              </a:spcBef>
              <a:buNone/>
              <a:defRPr sz="1200" b="0" i="0">
                <a:solidFill>
                  <a:srgbClr val="D6D9E0"/>
                </a:solidFill>
                <a:latin typeface="Arial"/>
              </a:defRPr>
            </a:lvl1pPr>
          </a:lstStyle>
          <a:p>
            <a:r>
              <a:rPr lang="en-US"/>
              <a:t>Game 1 – p-Beauty Contest</a:t>
            </a:r>
          </a:p>
        </p:txBody>
      </p:sp>
      <p:sp>
        <p:nvSpPr>
          <p:cNvPr id="132" name="Slide number"/>
          <p:cNvSpPr>
            <a:spLocks noGrp="1"/>
          </p:cNvSpPr>
          <p:nvPr>
            <p:ph type="sldNum" idx="12"/>
          </p:nvPr>
        </p:nvSpPr>
        <p:spPr>
          <a:xfrm>
            <a:off x="10607040" y="6372198"/>
            <a:ext cx="868680" cy="274320"/>
          </a:xfrm>
        </p:spPr>
        <p:txBody>
          <a:bodyPr wrap="square" lIns="0" tIns="0" rIns="0" bIns="0" anchor="t">
            <a:normAutofit/>
          </a:bodyPr>
          <a:lstStyle>
            <a:lvl1pPr marL="0" indent="0" algn="r">
              <a:spcBef>
                <a:spcPts val="1400"/>
              </a:spcBef>
              <a:buNone/>
              <a:defRPr sz="1200" b="0" i="0">
                <a:solidFill>
                  <a:srgbClr val="6E7684"/>
                </a:solidFill>
                <a:latin typeface="Arial"/>
              </a:defRPr>
            </a:lvl1pPr>
          </a:lstStyle>
          <a:p>
            <a:fld id="{B4D2A5C1-1E7A-4F2B-9C3D-5A6E7F801234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8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81" r:id="rId17"/>
    <p:sldLayoutId id="2147483680" r:id="rId18"/>
    <p:sldLayoutId id="2147483675" r:id="rId19"/>
    <p:sldLayoutId id="2147483676" r:id="rId20"/>
    <p:sldLayoutId id="2147483677" r:id="rId21"/>
    <p:sldLayoutId id="2147483678" r:id="rId22"/>
  </p:sldLayoutIdLst>
  <p:hf hdr="0" dt="0"/>
  <p:txStyles>
    <p:titleStyle>
      <a:lvl1pPr marL="0" indent="0">
        <a:spcBef>
          <a:spcPts val="1400"/>
        </a:spcBef>
        <a:buNone/>
        <a:defRPr sz="3333" b="1" i="0">
          <a:solidFill>
            <a:srgbClr val="041E7A"/>
          </a:solidFill>
          <a:latin typeface="Arial"/>
        </a:defRPr>
      </a:lvl1pPr>
      <a:lvl2pPr marL="0" indent="0">
        <a:spcBef>
          <a:spcPts val="600"/>
        </a:spcBef>
        <a:buNone/>
        <a:defRPr sz="1867" b="0" i="0">
          <a:solidFill>
            <a:srgbClr val="6E7684"/>
          </a:solidFill>
          <a:latin typeface="Arial"/>
        </a:defRPr>
      </a:lvl2pPr>
    </p:titleStyle>
    <p:bodyStyle>
      <a:lvl1pPr marL="253993" indent="-253993">
        <a:spcBef>
          <a:spcPts val="1400"/>
        </a:spcBef>
        <a:buClr>
          <a:srgbClr val="A9B1BF"/>
        </a:buClr>
        <a:buSzPct val="68000"/>
        <a:buFont typeface="Arial"/>
        <a:buChar char="•"/>
        <a:defRPr sz="2667" b="0" i="0">
          <a:solidFill>
            <a:srgbClr val="10192B"/>
          </a:solidFill>
          <a:latin typeface="Arial"/>
        </a:defRPr>
      </a:lvl1pPr>
      <a:lvl2pPr marL="253993" indent="0">
        <a:spcBef>
          <a:spcPts val="200"/>
        </a:spcBef>
        <a:buNone/>
        <a:defRPr sz="2400" b="0" i="0">
          <a:solidFill>
            <a:srgbClr val="6E7684"/>
          </a:solidFill>
          <a:latin typeface="Arial"/>
        </a:defRPr>
      </a:lvl2pPr>
      <a:lvl3pPr marL="253993" indent="0">
        <a:spcBef>
          <a:spcPts val="200"/>
        </a:spcBef>
        <a:buNone/>
        <a:defRPr sz="2133" b="0" i="0">
          <a:solidFill>
            <a:srgbClr val="6E7684"/>
          </a:solidFill>
          <a:latin typeface="Arial"/>
        </a:defRPr>
      </a:lvl3pPr>
      <a:lvl4pPr marL="253993" indent="0">
        <a:spcBef>
          <a:spcPts val="200"/>
        </a:spcBef>
        <a:buNone/>
        <a:defRPr sz="2133" b="0" i="0">
          <a:solidFill>
            <a:srgbClr val="6E7684"/>
          </a:solidFill>
          <a:latin typeface="Arial"/>
        </a:defRPr>
      </a:lvl4pPr>
      <a:lvl5pPr marL="253993" indent="0">
        <a:spcBef>
          <a:spcPts val="200"/>
        </a:spcBef>
        <a:buNone/>
        <a:defRPr sz="2133" b="0" i="0">
          <a:solidFill>
            <a:srgbClr val="6E7684"/>
          </a:solidFill>
          <a:latin typeface="Arial"/>
        </a:defRPr>
      </a:lvl5pPr>
    </p:bodyStyle>
    <p:otherStyle>
      <a:lvl1pPr marL="0" indent="0">
        <a:spcBef>
          <a:spcPts val="1400"/>
        </a:spcBef>
        <a:buNone/>
        <a:defRPr sz="2667" b="0" i="0">
          <a:solidFill>
            <a:srgbClr val="10192B"/>
          </a:solidFill>
          <a:latin typeface="Arial"/>
        </a:defRPr>
      </a:lvl1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dirty="0"/>
              <a:t>Game</a:t>
            </a:r>
            <a:r>
              <a:rPr lang="en-US" dirty="0"/>
              <a:t> 1</a:t>
            </a:r>
            <a:endParaRPr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p-Beauty Contest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F9F04-A4E8-B374-045F-8CFDAEB05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60995-3B7B-B4FA-0380-44DFB63BD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Farthest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09EC5D-1889-42B9-682E-45FC12A9C7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One person		91</a:t>
            </a:r>
          </a:p>
          <a:p>
            <a:r>
              <a:rPr lang="en-US" sz="2800" dirty="0"/>
              <a:t>One person		85</a:t>
            </a:r>
          </a:p>
          <a:p>
            <a:endParaRPr lang="en-US" sz="2800" dirty="0"/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493DB0A6-4BDD-9830-B363-3B2E75FFD792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F6A7789C-E109-614D-9EBA-A3491021ED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994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Farthest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Kevin		4</a:t>
            </a:r>
          </a:p>
          <a:p>
            <a:endParaRPr lang="en-US" sz="2800" dirty="0"/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E4B0E-D5BE-DAD5-E8DD-58073B285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4C223-6F27-DA7E-22A9-0B9131B6C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Predictability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A9AC75-8B8F-B31A-090B-F8F1D4F51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Winning Number:	30.4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54D818A6-4441-4D05-F1CD-BA841B219C5F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47ACF014-D444-F73C-4786-5B4E5E807F8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661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473BA-A912-48AB-B2B5-4AF5B8665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A8578-FD31-1F9B-75C5-10BEC86FE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Predictability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92D11-7A99-14EC-36B8-F77D803C35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Winning Number:	30.4</a:t>
            </a:r>
          </a:p>
          <a:p>
            <a:r>
              <a:rPr lang="en-US" sz="2800" dirty="0"/>
              <a:t>Other Section:		30.7</a:t>
            </a:r>
          </a:p>
          <a:p>
            <a:endParaRPr lang="en-US" sz="2800" dirty="0"/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CE7E1803-D9F8-F3D8-C56F-2F1D15864D17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EBB5D1C1-AABA-06F3-5440-54FFF2C9650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588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0365-0400-9C6F-815E-BA48A7CB8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9F4CC-B50E-CF33-6C07-9F3115FDB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Predictability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FD75E-BC8A-24AF-477E-BFEFF41051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Winning Number:	30.4</a:t>
            </a:r>
          </a:p>
          <a:p>
            <a:r>
              <a:rPr lang="en-US" sz="2800" dirty="0"/>
              <a:t>Other Section:		30.7</a:t>
            </a:r>
          </a:p>
          <a:p>
            <a:r>
              <a:rPr lang="en-US" sz="2800" dirty="0"/>
              <a:t>2025–2026:		30.6</a:t>
            </a:r>
          </a:p>
          <a:p>
            <a:endParaRPr lang="en-US" sz="2800" dirty="0"/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228589C3-F1B2-8FB6-AC9C-BE0C922A3147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37ABB7D4-2977-2EDB-E187-F6C38BEAC84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038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709686-B5FE-60E0-1FE3-BCC852391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5EAD0-84A1-81F0-90E7-96A13E80D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Predictability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9D0CF-5D9F-866E-1D33-F905950185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Winning Number:	30.4</a:t>
            </a:r>
          </a:p>
          <a:p>
            <a:r>
              <a:rPr lang="en-US" sz="2800" dirty="0"/>
              <a:t>Other Section:		30.7</a:t>
            </a:r>
          </a:p>
          <a:p>
            <a:r>
              <a:rPr lang="en-US" sz="2800" dirty="0"/>
              <a:t>2025–2026:		30.6</a:t>
            </a:r>
          </a:p>
          <a:p>
            <a:r>
              <a:rPr lang="en-US" sz="2800" dirty="0"/>
              <a:t>2022–2025:		30.4</a:t>
            </a:r>
          </a:p>
          <a:p>
            <a:r>
              <a:rPr lang="en-US" sz="2800" dirty="0"/>
              <a:t>2019–2022:		30.2</a:t>
            </a:r>
          </a:p>
          <a:p>
            <a:r>
              <a:rPr lang="en-US" sz="2800" dirty="0"/>
              <a:t>2016–2019:		29.7</a:t>
            </a:r>
          </a:p>
          <a:p>
            <a:r>
              <a:rPr lang="en-US" sz="2800" dirty="0"/>
              <a:t>2013–2016:		29.6		</a:t>
            </a:r>
          </a:p>
          <a:p>
            <a:endParaRPr lang="en-US" sz="2800" dirty="0"/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A56E3400-E827-B56F-047C-E5774DC7C8F7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C81714C7-43F2-53D6-F2F0-FAFBC49DD15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82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30E1C-0F00-F77E-F15F-BB8EDEAF9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A1FD3-BD07-D7FE-E17E-5E77ECE02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3672-CBB0-C337-AE32-8D19BD43BE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Common Knowledge: </a:t>
            </a:r>
          </a:p>
          <a:p>
            <a:pPr lvl="1"/>
            <a:r>
              <a:rPr lang="en-US" sz="2533" dirty="0"/>
              <a:t>an infinite number of steps</a:t>
            </a:r>
          </a:p>
          <a:p>
            <a:pPr lvl="1"/>
            <a:endParaRPr lang="en-US" sz="2533" dirty="0"/>
          </a:p>
          <a:p>
            <a:r>
              <a:rPr lang="en-US" sz="2800" dirty="0"/>
              <a:t>Bounded Rationality</a:t>
            </a:r>
            <a:r>
              <a:rPr lang="en-US" sz="2800" b="1" dirty="0"/>
              <a:t>: </a:t>
            </a:r>
          </a:p>
          <a:p>
            <a:pPr lvl="1"/>
            <a:r>
              <a:rPr lang="en-US" sz="2533" dirty="0"/>
              <a:t>People generally think 2–3 steps ahead</a:t>
            </a:r>
          </a:p>
          <a:p>
            <a:pPr lvl="1"/>
            <a:r>
              <a:rPr lang="en-US" sz="2533" dirty="0"/>
              <a:t>Need to stay one step ahead of </a:t>
            </a:r>
            <a:r>
              <a:rPr lang="en-US" sz="2533" i="1" dirty="0"/>
              <a:t>that</a:t>
            </a:r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4DB08036-7074-E8CE-CDF0-46702B512DC6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1320AAE5-4642-B0FF-483E-68A87411A99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909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Miss Rheingold</a:t>
            </a:r>
            <a:br>
              <a:rPr lang="en-US" dirty="0"/>
            </a:br>
            <a:r>
              <a:rPr lang="en-US" dirty="0"/>
              <a:t>1957</a:t>
            </a:r>
            <a:endParaRPr dirty="0"/>
          </a:p>
        </p:txBody>
      </p:sp>
      <p:sp>
        <p:nvSpPr>
          <p:cNvPr id="19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20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17</a:t>
            </a:fld>
            <a:endParaRPr lang="en-US"/>
          </a:p>
        </p:txBody>
      </p:sp>
      <p:pic>
        <p:nvPicPr>
          <p:cNvPr id="13" name="Picture 5" descr="C:\Documents and Settings\Mike.Shor\My Documents\Teaching\Courses\GameTheory\Rheingold 1957.jpg">
            <a:extLst>
              <a:ext uri="{FF2B5EF4-FFF2-40B4-BE49-F238E27FC236}">
                <a16:creationId xmlns:a16="http://schemas.microsoft.com/office/drawing/2014/main" id="{71A51405-E739-6E65-4E02-1D3EB8060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909" y="1097119"/>
            <a:ext cx="5260181" cy="4663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7A7FB-1C7E-D2C6-802D-590DCA85A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P-Beauty Contests Historically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7B17F1-292F-196B-DC27-47C1582F4C4C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rPr lang="en-US"/>
              <a:t>Game 1 – p-Beauty Contest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2E5A8D-229C-5194-D275-939D09D600F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4D2A5C1-1E7A-4F2B-9C3D-5A6E7F801234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6B56042A-9B3C-FF50-D19A-0C8F8E872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07" t="33208" r="31148" b="33585"/>
          <a:stretch>
            <a:fillRect/>
          </a:stretch>
        </p:blipFill>
        <p:spPr bwMode="auto">
          <a:xfrm>
            <a:off x="7522033" y="903133"/>
            <a:ext cx="3909060" cy="4789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5">
            <a:extLst>
              <a:ext uri="{FF2B5EF4-FFF2-40B4-BE49-F238E27FC236}">
                <a16:creationId xmlns:a16="http://schemas.microsoft.com/office/drawing/2014/main" id="{318276A5-4736-68BD-449C-F531BBAC5521}"/>
              </a:ext>
            </a:extLst>
          </p:cNvPr>
          <p:cNvGrpSpPr>
            <a:grpSpLocks/>
          </p:cNvGrpSpPr>
          <p:nvPr/>
        </p:nvGrpSpPr>
        <p:grpSpPr bwMode="auto">
          <a:xfrm>
            <a:off x="4126229" y="903133"/>
            <a:ext cx="3297349" cy="4789007"/>
            <a:chOff x="1141" y="1968"/>
            <a:chExt cx="887" cy="864"/>
          </a:xfrm>
        </p:grpSpPr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78AD5683-38A3-DE4F-93CB-720CE90110C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909"/>
            <a:stretch>
              <a:fillRect/>
            </a:stretch>
          </p:blipFill>
          <p:spPr bwMode="auto">
            <a:xfrm>
              <a:off x="1141" y="1968"/>
              <a:ext cx="875" cy="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878B29D-6C97-C880-C8E5-07A10F54BD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812"/>
            <a:stretch>
              <a:fillRect/>
            </a:stretch>
          </p:blipFill>
          <p:spPr bwMode="auto">
            <a:xfrm>
              <a:off x="1152" y="2448"/>
              <a:ext cx="876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74504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rtl="0"/>
            <a:r>
              <a:rPr lang="en-US" dirty="0"/>
              <a:t>“We have reached the third degree where we devote our intelligences to anticipating what average opinion expects the average opinion to be. And there are some, I believe, who practice the fourth, fifth and higher degrees.”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399032" y="5020056"/>
            <a:ext cx="8503920" cy="457200"/>
          </a:xfrm>
        </p:spPr>
        <p:txBody>
          <a:bodyPr/>
          <a:lstStyle/>
          <a:p>
            <a:r>
              <a:rPr lang="en-US" dirty="0"/>
              <a:t>John Maynard Keynes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3"/>
          </p:nvPr>
        </p:nvSpPr>
        <p:spPr>
          <a:xfrm>
            <a:off x="1399032" y="5440680"/>
            <a:ext cx="8503920" cy="365760"/>
          </a:xfrm>
        </p:spPr>
        <p:txBody>
          <a:bodyPr/>
          <a:lstStyle/>
          <a:p>
            <a:r>
              <a:rPr lang="en-US" dirty="0"/>
              <a:t> </a:t>
            </a:r>
            <a:endParaRPr dirty="0"/>
          </a:p>
        </p:txBody>
      </p:sp>
      <p:sp>
        <p:nvSpPr>
          <p:cNvPr id="95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  <a:endParaRPr lang="en-US" dirty="0"/>
          </a:p>
        </p:txBody>
      </p:sp>
      <p:sp>
        <p:nvSpPr>
          <p:cNvPr id="96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Levels of Rationality</a:t>
            </a:r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  <a:endParaRPr lang="en-US" dirty="0"/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4</a:t>
            </a:fld>
            <a:endParaRPr lang="en-US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A6F1F916-7129-2ECA-5117-D0EAA431E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899" y="704374"/>
            <a:ext cx="7976382" cy="4782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4B756D-7F37-9A60-AF42-091AC34BC331}"/>
              </a:ext>
            </a:extLst>
          </p:cNvPr>
          <p:cNvSpPr txBox="1"/>
          <p:nvPr/>
        </p:nvSpPr>
        <p:spPr>
          <a:xfrm>
            <a:off x="4640580" y="5225534"/>
            <a:ext cx="6911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Number Chosen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5570A-BEFF-D8E1-A060-63ED0E89D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5B99D-B9E4-E557-3092-B3E030590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Class Strategies</a:t>
            </a:r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B184B347-13E1-DAE6-435C-6DC29F822532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  <a:endParaRPr lang="en-US" dirty="0"/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8E739360-952E-B8C3-BF4F-52520D640CA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5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8A8887-E75F-C83F-FC3A-E142B73A0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030" y="881702"/>
            <a:ext cx="8229600" cy="509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1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D3325-DE33-3221-B992-67DC06098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DDC54-B0D6-6823-7AD1-2D940F1A1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Levels of Rationality</a:t>
            </a:r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6E68D867-43A4-B070-245B-5CBE3DEB3F14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  <a:endParaRPr lang="en-US" dirty="0"/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2AD736E9-28D5-0D79-DB08-AB24033F0A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6</a:t>
            </a:fld>
            <a:endParaRPr lang="en-US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A242007A-414E-A716-C796-C67A7E715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899" y="704374"/>
            <a:ext cx="7976382" cy="4782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0DA3661-8605-D9B4-001D-C2AFDB342052}"/>
              </a:ext>
            </a:extLst>
          </p:cNvPr>
          <p:cNvSpPr txBox="1"/>
          <p:nvPr/>
        </p:nvSpPr>
        <p:spPr>
          <a:xfrm>
            <a:off x="4640580" y="5225534"/>
            <a:ext cx="6911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Number Chosen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A4B03763-B6DE-E0CF-3C7A-5474AB3BD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6820" y="1995446"/>
            <a:ext cx="3056164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q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bg1"/>
              </a:buClr>
              <a:buSzTx/>
              <a:buNone/>
            </a:pPr>
            <a:r>
              <a:rPr lang="en-US" altLang="en-US" sz="1650" dirty="0">
                <a:solidFill>
                  <a:srgbClr val="040F76"/>
                </a:solidFill>
              </a:rPr>
              <a:t>US High School Students</a:t>
            </a:r>
          </a:p>
          <a:p>
            <a:pPr eaLnBrk="1" hangingPunct="1">
              <a:spcBef>
                <a:spcPct val="0"/>
              </a:spcBef>
              <a:buClr>
                <a:schemeClr val="bg1"/>
              </a:buClr>
              <a:buSzTx/>
              <a:buFont typeface="Wingdings" pitchFamily="2" charset="2"/>
              <a:buNone/>
            </a:pPr>
            <a:r>
              <a:rPr lang="en-US" altLang="en-US" sz="1650" dirty="0">
                <a:solidFill>
                  <a:srgbClr val="040F76"/>
                </a:solidFill>
              </a:rPr>
              <a:t>Penn (Wharton) Students</a:t>
            </a:r>
          </a:p>
          <a:p>
            <a:pPr eaLnBrk="1" hangingPunct="1">
              <a:spcBef>
                <a:spcPct val="0"/>
              </a:spcBef>
              <a:buClr>
                <a:schemeClr val="bg1"/>
              </a:buClr>
              <a:buSzTx/>
              <a:buFont typeface="Wingdings" pitchFamily="2" charset="2"/>
              <a:buNone/>
            </a:pPr>
            <a:r>
              <a:rPr lang="en-US" altLang="en-US" sz="1650" dirty="0">
                <a:solidFill>
                  <a:srgbClr val="040F76"/>
                </a:solidFill>
              </a:rPr>
              <a:t>Corporate CEOs</a:t>
            </a:r>
            <a:endParaRPr lang="en-US" altLang="ja-JP" sz="1650" dirty="0">
              <a:solidFill>
                <a:srgbClr val="040F76"/>
              </a:solidFill>
            </a:endParaRPr>
          </a:p>
        </p:txBody>
      </p:sp>
      <p:sp>
        <p:nvSpPr>
          <p:cNvPr id="9" name="Line 5">
            <a:extLst>
              <a:ext uri="{FF2B5EF4-FFF2-40B4-BE49-F238E27FC236}">
                <a16:creationId xmlns:a16="http://schemas.microsoft.com/office/drawing/2014/main" id="{4C9AD64F-9FCF-79D8-8A41-B6E85C988EE8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2590" y="2905083"/>
            <a:ext cx="1177189" cy="1200151"/>
          </a:xfrm>
          <a:prstGeom prst="line">
            <a:avLst/>
          </a:prstGeom>
          <a:noFill/>
          <a:ln w="38100">
            <a:solidFill>
              <a:srgbClr val="040F76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/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FC0CEE54-6810-2716-95A8-043AF5835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9055" y="1551343"/>
            <a:ext cx="107275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q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pitchFamily="2" charset="2"/>
              <a:buNone/>
            </a:pPr>
            <a:r>
              <a:rPr lang="en-US" altLang="en-US" sz="2700" b="1" dirty="0">
                <a:solidFill>
                  <a:schemeClr val="accent1"/>
                </a:solidFill>
              </a:rPr>
              <a:t>2-3</a:t>
            </a:r>
          </a:p>
        </p:txBody>
      </p:sp>
    </p:spTree>
    <p:extLst>
      <p:ext uri="{BB962C8B-B14F-4D97-AF65-F5344CB8AC3E}">
        <p14:creationId xmlns:p14="http://schemas.microsoft.com/office/powerpoint/2010/main" val="562617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7F7B0-EA07-237B-FD55-20C7033B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F2A99-E72B-11E5-83B6-C5D523273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Levels of Rationality</a:t>
            </a:r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9E6B722B-68AA-06F1-06AF-7531A8F1CD20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  <a:endParaRPr lang="en-US" dirty="0"/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04A7A669-27CF-0392-4728-EF680FE446B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7</a:t>
            </a:fld>
            <a:endParaRPr lang="en-US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5372965F-4C35-9439-262A-108B52E38B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899" y="704374"/>
            <a:ext cx="7976382" cy="4782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FBE56C-1BC5-860C-3440-889D3B90009F}"/>
              </a:ext>
            </a:extLst>
          </p:cNvPr>
          <p:cNvSpPr txBox="1"/>
          <p:nvPr/>
        </p:nvSpPr>
        <p:spPr>
          <a:xfrm>
            <a:off x="4640580" y="5225534"/>
            <a:ext cx="69113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Number Chosen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CE3C8E54-3A48-6517-4365-25515DC58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6820" y="1995446"/>
            <a:ext cx="3056164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q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bg1"/>
              </a:buClr>
              <a:buSzTx/>
              <a:buNone/>
            </a:pPr>
            <a:r>
              <a:rPr lang="en-US" altLang="en-US" sz="1650" dirty="0">
                <a:solidFill>
                  <a:srgbClr val="040F76"/>
                </a:solidFill>
              </a:rPr>
              <a:t>US High School Students</a:t>
            </a:r>
          </a:p>
          <a:p>
            <a:pPr eaLnBrk="1" hangingPunct="1">
              <a:spcBef>
                <a:spcPct val="0"/>
              </a:spcBef>
              <a:buClr>
                <a:schemeClr val="bg1"/>
              </a:buClr>
              <a:buSzTx/>
              <a:buFont typeface="Wingdings" pitchFamily="2" charset="2"/>
              <a:buNone/>
            </a:pPr>
            <a:r>
              <a:rPr lang="en-US" altLang="en-US" sz="1650" dirty="0">
                <a:solidFill>
                  <a:srgbClr val="040F76"/>
                </a:solidFill>
              </a:rPr>
              <a:t>Penn (Wharton) Students</a:t>
            </a:r>
          </a:p>
          <a:p>
            <a:pPr>
              <a:spcBef>
                <a:spcPct val="0"/>
              </a:spcBef>
              <a:buClr>
                <a:schemeClr val="bg1"/>
              </a:buClr>
              <a:buSzTx/>
              <a:buNone/>
            </a:pPr>
            <a:r>
              <a:rPr lang="en-US" altLang="en-US" sz="1650" dirty="0">
                <a:solidFill>
                  <a:srgbClr val="040F76"/>
                </a:solidFill>
              </a:rPr>
              <a:t>Corporate CEOs</a:t>
            </a:r>
            <a:endParaRPr lang="en-US" altLang="ja-JP" sz="1650" dirty="0">
              <a:solidFill>
                <a:srgbClr val="040F76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bg1"/>
              </a:buClr>
              <a:buSzTx/>
              <a:buFont typeface="Wingdings" pitchFamily="2" charset="2"/>
              <a:buNone/>
            </a:pPr>
            <a:r>
              <a:rPr lang="en-US" altLang="ja-JP" sz="1650" b="1" dirty="0">
                <a:solidFill>
                  <a:schemeClr val="accent1"/>
                </a:solidFill>
              </a:rPr>
              <a:t>UConn</a:t>
            </a:r>
          </a:p>
        </p:txBody>
      </p:sp>
      <p:sp>
        <p:nvSpPr>
          <p:cNvPr id="9" name="Line 5">
            <a:extLst>
              <a:ext uri="{FF2B5EF4-FFF2-40B4-BE49-F238E27FC236}">
                <a16:creationId xmlns:a16="http://schemas.microsoft.com/office/drawing/2014/main" id="{12AE3E85-B2C1-5835-2268-5308D5D0048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2590" y="2905083"/>
            <a:ext cx="1177189" cy="1200151"/>
          </a:xfrm>
          <a:prstGeom prst="line">
            <a:avLst/>
          </a:prstGeom>
          <a:noFill/>
          <a:ln w="38100">
            <a:solidFill>
              <a:srgbClr val="040F76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050"/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4F639E1B-B3B4-983D-B06E-8EFC1DD05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9055" y="1551343"/>
            <a:ext cx="1072753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40F76"/>
              </a:buClr>
              <a:buSzPct val="70000"/>
              <a:buFont typeface="Wingdings" pitchFamily="2" charset="2"/>
              <a:buChar char="q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q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40F76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40F76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bg1"/>
              </a:buClr>
              <a:buSzTx/>
              <a:buFont typeface="Wingdings" pitchFamily="2" charset="2"/>
              <a:buNone/>
            </a:pPr>
            <a:r>
              <a:rPr lang="en-US" altLang="en-US" sz="2700" b="1" dirty="0">
                <a:solidFill>
                  <a:schemeClr val="accent1"/>
                </a:solidFill>
              </a:rPr>
              <a:t>2-3</a:t>
            </a:r>
          </a:p>
        </p:txBody>
      </p:sp>
    </p:spTree>
    <p:extLst>
      <p:ext uri="{BB962C8B-B14F-4D97-AF65-F5344CB8AC3E}">
        <p14:creationId xmlns:p14="http://schemas.microsoft.com/office/powerpoint/2010/main" val="691785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Results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Average Number:		40.6</a:t>
            </a:r>
          </a:p>
          <a:p>
            <a:endParaRPr lang="en-US" sz="2800" dirty="0"/>
          </a:p>
          <a:p>
            <a:r>
              <a:rPr lang="en-US" sz="2800" dirty="0"/>
              <a:t>Winning Number:		30.4</a:t>
            </a:r>
          </a:p>
        </p:txBody>
      </p:sp>
      <p:sp>
        <p:nvSpPr>
          <p:cNvPr id="12" name="Topic label"/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/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F68D9-2BCD-C851-58F8-8473BFC72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C1FF1-EF9F-004C-A025-26F77866C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Closest</a:t>
            </a:r>
            <a:endParaRPr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AFEA2-18D2-D74D-5A67-1791E0E51D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  <a:p>
            <a:endParaRPr lang="en-US" sz="2800" dirty="0"/>
          </a:p>
          <a:p>
            <a:r>
              <a:rPr lang="en-US" sz="2800" dirty="0"/>
              <a:t>Kishan		30</a:t>
            </a:r>
          </a:p>
          <a:p>
            <a:r>
              <a:rPr lang="en-US" sz="2800" dirty="0"/>
              <a:t>Joseph		31</a:t>
            </a:r>
          </a:p>
          <a:p>
            <a:r>
              <a:rPr lang="en-US" sz="2800" dirty="0"/>
              <a:t>Evan		29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dirty="0"/>
              <a:t>Top ten gave answers between 23 and 37.5</a:t>
            </a:r>
            <a:endParaRPr sz="2600" dirty="0"/>
          </a:p>
        </p:txBody>
      </p:sp>
      <p:sp>
        <p:nvSpPr>
          <p:cNvPr id="12" name="Topic label">
            <a:extLst>
              <a:ext uri="{FF2B5EF4-FFF2-40B4-BE49-F238E27FC236}">
                <a16:creationId xmlns:a16="http://schemas.microsoft.com/office/drawing/2014/main" id="{986D51B6-54D9-2C85-09CE-BFF65B093DFA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 wrap="square" lIns="0" tIns="0" rIns="0" bIns="0" anchor="t">
            <a:normAutofit/>
          </a:bodyPr>
          <a:lstStyle/>
          <a:p>
            <a:r>
              <a:rPr lang="en-US"/>
              <a:t>Game 1 – p-Beauty Contest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8E3807B0-B85C-313D-1D56-82DC2E296B1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 wrap="square" lIns="0" tIns="0" rIns="0" bIns="0" anchor="t">
            <a:normAutofit/>
          </a:bodyPr>
          <a:lstStyle/>
          <a:p>
            <a:fld id="{B4D2A5C1-1E7A-4F2B-9C3D-5A6E7F801234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565559"/>
      </p:ext>
    </p:extLst>
  </p:cSld>
  <p:clrMapOvr>
    <a:masterClrMapping/>
  </p:clrMapOvr>
</p:sld>
</file>

<file path=ppt/theme/theme1.xml><?xml version="1.0" encoding="utf-8"?>
<a:theme xmlns:a="http://schemas.openxmlformats.org/drawingml/2006/main" name="Game Theory">
  <a:themeElements>
    <a:clrScheme name="Game Theory">
      <a:dk1>
        <a:sysClr val="windowText" lastClr="10192B"/>
      </a:dk1>
      <a:lt1>
        <a:sysClr val="window" lastClr="FFFFFF"/>
      </a:lt1>
      <a:dk2>
        <a:srgbClr val="041E7A"/>
      </a:dk2>
      <a:lt2>
        <a:srgbClr val="F4F6F9"/>
      </a:lt2>
      <a:accent1>
        <a:srgbClr val="041E7A"/>
      </a:accent1>
      <a:accent2>
        <a:srgbClr val="FFCD00"/>
      </a:accent2>
      <a:accent3>
        <a:srgbClr val="C00000"/>
      </a:accent3>
      <a:accent4>
        <a:srgbClr val="6E7684"/>
      </a:accent4>
      <a:accent5>
        <a:srgbClr val="D6D9E0"/>
      </a:accent5>
      <a:accent6>
        <a:srgbClr val="A9B1BF"/>
      </a:accent6>
      <a:hlink>
        <a:srgbClr val="041E7A"/>
      </a:hlink>
      <a:folHlink>
        <a:srgbClr val="6E7684"/>
      </a:folHlink>
    </a:clrScheme>
    <a:fontScheme name="Game Theor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ame Theory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348</Words>
  <Application>Microsoft Macintosh PowerPoint</Application>
  <PresentationFormat>Widescreen</PresentationFormat>
  <Paragraphs>103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Arial</vt:lpstr>
      <vt:lpstr>Wingdings</vt:lpstr>
      <vt:lpstr>Game Theory</vt:lpstr>
      <vt:lpstr>The p-Beauty Contest</vt:lpstr>
      <vt:lpstr>P-Beauty Contests Historically</vt:lpstr>
      <vt:lpstr>PowerPoint Presentation</vt:lpstr>
      <vt:lpstr>Levels of Rationality</vt:lpstr>
      <vt:lpstr>Class Strategies</vt:lpstr>
      <vt:lpstr>Levels of Rationality</vt:lpstr>
      <vt:lpstr>Levels of Rationality</vt:lpstr>
      <vt:lpstr>Class Results</vt:lpstr>
      <vt:lpstr>Closest</vt:lpstr>
      <vt:lpstr>Farthest</vt:lpstr>
      <vt:lpstr>Farthest</vt:lpstr>
      <vt:lpstr>Predictability</vt:lpstr>
      <vt:lpstr>Predictability</vt:lpstr>
      <vt:lpstr>Predictability</vt:lpstr>
      <vt:lpstr>Predictability</vt:lpstr>
      <vt:lpstr>Summary</vt:lpstr>
      <vt:lpstr>Miss Rheingold 1957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Mike Shor</dc:creator>
  <cp:keywords/>
  <dc:description/>
  <cp:lastModifiedBy>Mike S</cp:lastModifiedBy>
  <cp:revision>139</cp:revision>
  <dcterms:created xsi:type="dcterms:W3CDTF">2013-01-27T09:14:16Z</dcterms:created>
  <dcterms:modified xsi:type="dcterms:W3CDTF">2026-09-03T14:29:58Z</dcterms:modified>
  <cp:category/>
</cp:coreProperties>
</file>