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63" r:id="rId3"/>
    <p:sldId id="428" r:id="rId4"/>
    <p:sldId id="418" r:id="rId5"/>
    <p:sldId id="417" r:id="rId6"/>
    <p:sldId id="419" r:id="rId7"/>
    <p:sldId id="420" r:id="rId8"/>
    <p:sldId id="421" r:id="rId9"/>
    <p:sldId id="422" r:id="rId10"/>
    <p:sldId id="424" r:id="rId11"/>
    <p:sldId id="425" r:id="rId12"/>
    <p:sldId id="426" r:id="rId13"/>
    <p:sldId id="427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A01"/>
    <a:srgbClr val="000099"/>
    <a:srgbClr val="D2FAC6"/>
    <a:srgbClr val="53F022"/>
    <a:srgbClr val="EEEEFF"/>
    <a:srgbClr val="FFEEEE"/>
    <a:srgbClr val="C5D6FF"/>
    <a:srgbClr val="A28448"/>
    <a:srgbClr val="1A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00"/>
    <p:restoredTop sz="94767"/>
  </p:normalViewPr>
  <p:slideViewPr>
    <p:cSldViewPr snapToGrid="0" snapToObjects="1">
      <p:cViewPr varScale="1">
        <p:scale>
          <a:sx n="106" d="100"/>
          <a:sy n="106" d="100"/>
        </p:scale>
        <p:origin x="18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8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93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213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2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246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519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60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04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530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90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22932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Game Theory © Mike Shor 2021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2" r:id="rId3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3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Your Value to a Game</a:t>
            </a:r>
            <a:endParaRPr lang="en" sz="2000" b="1" kern="0" dirty="0">
              <a:sym typeface="Lo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48">
            <a:extLst>
              <a:ext uri="{FF2B5EF4-FFF2-40B4-BE49-F238E27FC236}">
                <a16:creationId xmlns:a16="http://schemas.microsoft.com/office/drawing/2014/main" id="{EB855384-8E39-9B4F-806A-961FD7129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57977"/>
              </p:ext>
            </p:extLst>
          </p:nvPr>
        </p:nvGraphicFramePr>
        <p:xfrm>
          <a:off x="1730392" y="1335003"/>
          <a:ext cx="5975747" cy="3481388"/>
        </p:xfrm>
        <a:graphic>
          <a:graphicData uri="http://schemas.openxmlformats.org/drawingml/2006/table">
            <a:tbl>
              <a:tblPr/>
              <a:tblGrid>
                <a:gridCol w="263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38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 = 20</a:t>
                      </a: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91</a:t>
                      </a: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31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x 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=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(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+81%)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oup 2">
            <a:extLst>
              <a:ext uri="{FF2B5EF4-FFF2-40B4-BE49-F238E27FC236}">
                <a16:creationId xmlns:a16="http://schemas.microsoft.com/office/drawing/2014/main" id="{6AF74134-3D65-0E4B-9ADB-9792537F1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08715"/>
              </p:ext>
            </p:extLst>
          </p:nvPr>
        </p:nvGraphicFramePr>
        <p:xfrm>
          <a:off x="1733965" y="1327859"/>
          <a:ext cx="5975748" cy="3439715"/>
        </p:xfrm>
        <a:graphic>
          <a:graphicData uri="http://schemas.openxmlformats.org/drawingml/2006/table">
            <a:tbl>
              <a:tblPr/>
              <a:tblGrid>
                <a:gridCol w="263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38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 = 50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Average offer: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Accept offers below: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Average accepted offer: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My profit per channel: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28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64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My profit: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x 36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= 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1008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Group 94">
            <a:extLst>
              <a:ext uri="{FF2B5EF4-FFF2-40B4-BE49-F238E27FC236}">
                <a16:creationId xmlns:a16="http://schemas.microsoft.com/office/drawing/2014/main" id="{3D32521C-67A4-6B4A-9022-D437777C4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46801"/>
              </p:ext>
            </p:extLst>
          </p:nvPr>
        </p:nvGraphicFramePr>
        <p:xfrm>
          <a:off x="1739917" y="1333811"/>
          <a:ext cx="5975747" cy="3489722"/>
        </p:xfrm>
        <a:graphic>
          <a:graphicData uri="http://schemas.openxmlformats.org/drawingml/2006/table">
            <a:tbl>
              <a:tblPr/>
              <a:tblGrid>
                <a:gridCol w="263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38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 = 30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69.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999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43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57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649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x 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=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(+70%)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Payoff Summary</a:t>
            </a:r>
          </a:p>
        </p:txBody>
      </p:sp>
    </p:spTree>
    <p:extLst>
      <p:ext uri="{BB962C8B-B14F-4D97-AF65-F5344CB8AC3E}">
        <p14:creationId xmlns:p14="http://schemas.microsoft.com/office/powerpoint/2010/main" val="38783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reducing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capacity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lower your added value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I gain bargaining power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I get a better price </a:t>
            </a:r>
            <a:r>
              <a:rPr lang="en-US" altLang="en-US" sz="2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 channel</a:t>
            </a:r>
            <a:endParaRPr lang="en-US" altLang="en-US" sz="2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I gain higher profits overall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But: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The value of the game is smaller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Intuition</a:t>
            </a:r>
          </a:p>
        </p:txBody>
      </p:sp>
    </p:spTree>
    <p:extLst>
      <p:ext uri="{BB962C8B-B14F-4D97-AF65-F5344CB8AC3E}">
        <p14:creationId xmlns:p14="http://schemas.microsoft.com/office/powerpoint/2010/main" val="347558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 	      </a:t>
            </a:r>
            <a:r>
              <a:rPr lang="en-US" altLang="en-US" dirty="0">
                <a:solidFill>
                  <a:schemeClr val="bg2"/>
                </a:solidFill>
                <a:ea typeface="ＭＳ Ｐゴシック" panose="020B0600070205080204" pitchFamily="34" charset="-128"/>
              </a:rPr>
              <a:t>maximum profit = 100 + 69</a:t>
            </a:r>
            <a:r>
              <a:rPr lang="en-US" altLang="en-US" sz="1800" dirty="0">
                <a:solidFill>
                  <a:schemeClr val="bg2"/>
                </a:solidFill>
                <a:ea typeface="ＭＳ Ｐゴシック" panose="020B0600070205080204" pitchFamily="34" charset="-128"/>
              </a:rPr>
              <a:t>.999</a:t>
            </a:r>
            <a:r>
              <a:rPr lang="en-US" altLang="en-US" dirty="0">
                <a:solidFill>
                  <a:schemeClr val="bg2"/>
                </a:solidFill>
                <a:ea typeface="ＭＳ Ｐゴシック" panose="020B0600070205080204" pitchFamily="34" charset="-128"/>
              </a:rPr>
              <a:t> + 20 = 190</a:t>
            </a: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281238" algn="l"/>
                <a:tab pos="3140075" algn="l"/>
                <a:tab pos="4392613" algn="l"/>
                <a:tab pos="4684713" algn="l"/>
              </a:tabLst>
            </a:pPr>
            <a:r>
              <a:rPr lang="en-US" altLang="en-US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Yuanyu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dirty="0">
                <a:ea typeface="ＭＳ Ｐゴシック" panose="020B0600070205080204" pitchFamily="34" charset="-128"/>
              </a:rPr>
              <a:t>	  	  100	+   69</a:t>
            </a:r>
            <a:r>
              <a:rPr lang="en-US" altLang="en-US" sz="1600" dirty="0">
                <a:ea typeface="ＭＳ Ｐゴシック" panose="020B0600070205080204" pitchFamily="34" charset="-128"/>
              </a:rPr>
              <a:t>.999	</a:t>
            </a:r>
            <a:r>
              <a:rPr lang="en-US" altLang="en-US" dirty="0">
                <a:ea typeface="ＭＳ Ｐゴシック" panose="020B0600070205080204" pitchFamily="34" charset="-128"/>
              </a:rPr>
              <a:t>+	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39</a:t>
            </a:r>
            <a:r>
              <a:rPr lang="en-US" altLang="en-US" sz="1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.999</a:t>
            </a:r>
            <a:r>
              <a:rPr lang="en-US" altLang="en-US" dirty="0">
                <a:ea typeface="ＭＳ Ｐゴシック" panose="020B0600070205080204" pitchFamily="34" charset="-128"/>
              </a:rPr>
              <a:t>	= 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170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281238" algn="l"/>
                <a:tab pos="3140075" algn="l"/>
                <a:tab pos="3589338" algn="l"/>
                <a:tab pos="4392613" algn="l"/>
                <a:tab pos="4684713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Jake: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 			  </a:t>
            </a:r>
            <a:r>
              <a:rPr lang="en-US" altLang="en-US" dirty="0">
                <a:ea typeface="ＭＳ Ｐゴシック" panose="020B0600070205080204" pitchFamily="34" charset="-128"/>
              </a:rPr>
              <a:t>100	+   40	+	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20</a:t>
            </a:r>
            <a:r>
              <a:rPr lang="en-US" altLang="en-US" dirty="0">
                <a:ea typeface="ＭＳ Ｐゴシック" panose="020B0600070205080204" pitchFamily="34" charset="-128"/>
              </a:rPr>
              <a:t>	= 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160</a:t>
            </a:r>
          </a:p>
          <a:p>
            <a:pPr>
              <a:tabLst>
                <a:tab pos="1647825" algn="l"/>
                <a:tab pos="1770063" algn="l"/>
                <a:tab pos="2281238" algn="l"/>
                <a:tab pos="3140075" algn="l"/>
                <a:tab pos="3589338" algn="l"/>
                <a:tab pos="4392613" algn="l"/>
                <a:tab pos="4684713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Abhinav: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 			  </a:t>
            </a:r>
            <a:r>
              <a:rPr lang="en-US" altLang="en-US" dirty="0">
                <a:ea typeface="ＭＳ Ｐゴシック" panose="020B0600070205080204" pitchFamily="34" charset="-128"/>
              </a:rPr>
              <a:t>100	+   45	+	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15</a:t>
            </a:r>
            <a:r>
              <a:rPr lang="en-US" altLang="en-US" dirty="0">
                <a:ea typeface="ＭＳ Ｐゴシック" panose="020B0600070205080204" pitchFamily="34" charset="-128"/>
              </a:rPr>
              <a:t>	= 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160</a:t>
            </a:r>
          </a:p>
          <a:p>
            <a:pPr>
              <a:tabLst>
                <a:tab pos="1647825" algn="l"/>
                <a:tab pos="1770063" algn="l"/>
                <a:tab pos="2281238" algn="l"/>
                <a:tab pos="3140075" algn="l"/>
                <a:tab pos="3589338" algn="l"/>
                <a:tab pos="4392613" algn="l"/>
                <a:tab pos="4684713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Giana: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 			  </a:t>
            </a:r>
            <a:r>
              <a:rPr lang="en-US" altLang="en-US" dirty="0">
                <a:ea typeface="ＭＳ Ｐゴシック" panose="020B0600070205080204" pitchFamily="34" charset="-128"/>
              </a:rPr>
              <a:t>100	+   60	+	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35</a:t>
            </a:r>
            <a:r>
              <a:rPr lang="en-US" altLang="en-US" dirty="0">
                <a:ea typeface="ＭＳ Ｐゴシック" panose="020B0600070205080204" pitchFamily="34" charset="-128"/>
              </a:rPr>
              <a:t>	= 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160</a:t>
            </a:r>
          </a:p>
          <a:p>
            <a:pPr>
              <a:tabLst>
                <a:tab pos="1647825" algn="l"/>
                <a:tab pos="1770063" algn="l"/>
                <a:tab pos="2281238" algn="l"/>
                <a:tab pos="3140075" algn="l"/>
                <a:tab pos="3589338" algn="l"/>
                <a:tab pos="4392613" algn="l"/>
                <a:tab pos="4684713" algn="l"/>
              </a:tabLst>
            </a:pPr>
            <a:endParaRPr lang="en-US" altLang="en-US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281238" algn="l"/>
                <a:tab pos="3140075" algn="l"/>
                <a:tab pos="3589338" algn="l"/>
                <a:tab pos="4392613" algn="l"/>
                <a:tab pos="4684713" algn="l"/>
              </a:tabLst>
            </a:pPr>
            <a:endParaRPr lang="en-US" altLang="en-US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281238" algn="l"/>
                <a:tab pos="3140075" algn="l"/>
                <a:tab pos="3589338" algn="l"/>
                <a:tab pos="4392613" algn="l"/>
                <a:tab pos="4684713" algn="l"/>
              </a:tabLst>
            </a:pPr>
            <a:endParaRPr lang="en-US" altLang="en-US" dirty="0">
              <a:solidFill>
                <a:srgbClr val="040F76"/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None/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Best Scores</a:t>
            </a:r>
          </a:p>
        </p:txBody>
      </p:sp>
    </p:spTree>
    <p:extLst>
      <p:ext uri="{BB962C8B-B14F-4D97-AF65-F5344CB8AC3E}">
        <p14:creationId xmlns:p14="http://schemas.microsoft.com/office/powerpoint/2010/main" val="164414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Swinging for the fences</a:t>
            </a:r>
          </a:p>
          <a:p>
            <a:pPr marL="635000"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Atharva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	      </a:t>
            </a:r>
            <a:r>
              <a:rPr lang="en-US" altLang="en-US" dirty="0">
                <a:ea typeface="ＭＳ Ｐゴシック" panose="020B0600070205080204" pitchFamily="34" charset="-128"/>
              </a:rPr>
              <a:t>100  + 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80</a:t>
            </a:r>
            <a:r>
              <a:rPr lang="en-US" altLang="en-US" sz="1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+ 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60</a:t>
            </a:r>
            <a:r>
              <a:rPr lang="en-US" altLang="en-US" sz="1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		</a:t>
            </a:r>
            <a:r>
              <a:rPr lang="en-US" altLang="en-US" dirty="0">
                <a:ea typeface="ＭＳ Ｐゴシック" panose="020B0600070205080204" pitchFamily="34" charset="-128"/>
              </a:rPr>
              <a:t>= 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100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Playing it safe</a:t>
            </a:r>
          </a:p>
          <a:p>
            <a:pPr marL="635000"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David   	     </a:t>
            </a:r>
            <a:r>
              <a:rPr lang="en-US" altLang="en-US" dirty="0">
                <a:ea typeface="ＭＳ Ｐゴシック" panose="020B0600070205080204" pitchFamily="34" charset="-128"/>
              </a:rPr>
              <a:t> 100  +  0.5 + 0.1   	= 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101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Playing it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very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safe</a:t>
            </a:r>
          </a:p>
          <a:p>
            <a:pPr marL="635000"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Grace</a:t>
            </a:r>
            <a:r>
              <a:rPr lang="en-US" altLang="en-US" dirty="0">
                <a:ea typeface="ＭＳ Ｐゴシック" panose="020B0600070205080204" pitchFamily="34" charset="-128"/>
              </a:rPr>
              <a:t>	        10  +    5   +  5	  	=   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20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None/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199016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You: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Director of a commercial-free music video channel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Streaming services pay to carry you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You make a take-it-or-leave-it offer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Streaming Services: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Each channel has $100K in value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Streaming services have varying capacities (k)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Select the </a:t>
            </a:r>
            <a:r>
              <a:rPr lang="en-US" altLang="en-US" sz="2000" i="1" dirty="0">
                <a:ea typeface="Arial" panose="020B0604020202020204" pitchFamily="34" charset="0"/>
              </a:rPr>
              <a:t>k </a:t>
            </a:r>
            <a:r>
              <a:rPr lang="en-US" altLang="en-US" sz="2000" dirty="0">
                <a:ea typeface="Arial" panose="020B0604020202020204" pitchFamily="34" charset="0"/>
              </a:rPr>
              <a:t>lowest price requests</a:t>
            </a:r>
          </a:p>
          <a:p>
            <a:pPr marL="461963" lvl="1" indent="-504825">
              <a:spcBef>
                <a:spcPts val="400"/>
              </a:spcBef>
              <a:tabLst>
                <a:tab pos="795338" algn="l"/>
                <a:tab pos="796925" algn="l"/>
                <a:tab pos="2625725" algn="l"/>
                <a:tab pos="4454525" algn="l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Market 1: 50	Market 2: 30	Market 3: 20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Your Value to a Game</a:t>
            </a:r>
          </a:p>
        </p:txBody>
      </p:sp>
    </p:spTree>
    <p:extLst>
      <p:ext uri="{BB962C8B-B14F-4D97-AF65-F5344CB8AC3E}">
        <p14:creationId xmlns:p14="http://schemas.microsoft.com/office/powerpoint/2010/main" val="273768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7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ECF271-209A-A966-4AB5-B8186ED5BEBF}"/>
              </a:ext>
            </a:extLst>
          </p:cNvPr>
          <p:cNvGrpSpPr/>
          <p:nvPr/>
        </p:nvGrpSpPr>
        <p:grpSpPr>
          <a:xfrm>
            <a:off x="1601038" y="0"/>
            <a:ext cx="5803901" cy="5143499"/>
            <a:chOff x="1601038" y="0"/>
            <a:chExt cx="5803901" cy="5143499"/>
          </a:xfrm>
        </p:grpSpPr>
        <p:pic>
          <p:nvPicPr>
            <p:cNvPr id="4" name="Picture 3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A9ECAA13-8606-C8B7-A506-A50C94855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35461"/>
            <a:stretch/>
          </p:blipFill>
          <p:spPr>
            <a:xfrm>
              <a:off x="1601039" y="0"/>
              <a:ext cx="5803900" cy="1311442"/>
            </a:xfrm>
            <a:prstGeom prst="rect">
              <a:avLst/>
            </a:prstGeom>
          </p:spPr>
        </p:pic>
        <p:pic>
          <p:nvPicPr>
            <p:cNvPr id="6" name="Picture 5" descr="A close up of a text&#10;&#10;Description automatically generated">
              <a:extLst>
                <a:ext uri="{FF2B5EF4-FFF2-40B4-BE49-F238E27FC236}">
                  <a16:creationId xmlns:a16="http://schemas.microsoft.com/office/drawing/2014/main" id="{ACAF063C-B843-A317-59C8-CC6D0B2B4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58449"/>
            <a:stretch/>
          </p:blipFill>
          <p:spPr>
            <a:xfrm>
              <a:off x="1601038" y="1183552"/>
              <a:ext cx="1714500" cy="401053"/>
            </a:xfrm>
            <a:prstGeom prst="rect">
              <a:avLst/>
            </a:prstGeom>
          </p:spPr>
        </p:pic>
        <p:pic>
          <p:nvPicPr>
            <p:cNvPr id="7" name="Picture 6" descr="A close up of a text&#10;&#10;Description automatically generated">
              <a:extLst>
                <a:ext uri="{FF2B5EF4-FFF2-40B4-BE49-F238E27FC236}">
                  <a16:creationId xmlns:a16="http://schemas.microsoft.com/office/drawing/2014/main" id="{BCE5DCC8-8005-88D1-E0FF-9765702DE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8596"/>
            <a:stretch/>
          </p:blipFill>
          <p:spPr>
            <a:xfrm>
              <a:off x="3529121" y="1183552"/>
              <a:ext cx="1714500" cy="592668"/>
            </a:xfrm>
            <a:prstGeom prst="rect">
              <a:avLst/>
            </a:prstGeom>
          </p:spPr>
        </p:pic>
        <p:pic>
          <p:nvPicPr>
            <p:cNvPr id="3" name="Picture 2" descr="A satellite dish attached to a pole&#10;&#10;Description automatically generated">
              <a:extLst>
                <a:ext uri="{FF2B5EF4-FFF2-40B4-BE49-F238E27FC236}">
                  <a16:creationId xmlns:a16="http://schemas.microsoft.com/office/drawing/2014/main" id="{24EB2847-7CD3-D5BB-696D-28A5F7089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30808"/>
            <a:stretch/>
          </p:blipFill>
          <p:spPr>
            <a:xfrm>
              <a:off x="1972296" y="1584604"/>
              <a:ext cx="5199408" cy="3558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088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750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6070E3D-D363-024D-9C8A-14590708B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576" y="0"/>
            <a:ext cx="3867671" cy="51435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DA3B7CF-25DE-AC40-95B4-9197359D0EF0}"/>
              </a:ext>
            </a:extLst>
          </p:cNvPr>
          <p:cNvSpPr txBox="1">
            <a:spLocks noChangeArrowheads="1"/>
          </p:cNvSpPr>
          <p:nvPr/>
        </p:nvSpPr>
        <p:spPr>
          <a:xfrm>
            <a:off x="89163" y="1015650"/>
            <a:ext cx="3150994" cy="3112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00038" indent="0" algn="ctr">
              <a:spcBef>
                <a:spcPts val="400"/>
              </a:spcBef>
              <a:buNone/>
            </a:pPr>
            <a:endParaRPr lang="en-US" altLang="en-US" sz="2000" kern="0" dirty="0">
              <a:ea typeface="Arial" panose="020B0604020202020204" pitchFamily="34" charset="0"/>
            </a:endParaRPr>
          </a:p>
          <a:p>
            <a:pPr marL="300038" indent="0" algn="ctr">
              <a:spcBef>
                <a:spcPts val="400"/>
              </a:spcBef>
              <a:buNone/>
            </a:pPr>
            <a:endParaRPr lang="en-US" altLang="en-US" sz="2000" kern="0" dirty="0">
              <a:ea typeface="Arial" panose="020B0604020202020204" pitchFamily="34" charset="0"/>
            </a:endParaRPr>
          </a:p>
          <a:p>
            <a:pPr marL="300038" indent="0" algn="ctr">
              <a:spcBef>
                <a:spcPts val="400"/>
              </a:spcBef>
              <a:buNone/>
            </a:pPr>
            <a:endParaRPr lang="en-US" altLang="en-US" sz="2000" kern="0" dirty="0">
              <a:ea typeface="Arial" panose="020B0604020202020204" pitchFamily="34" charset="0"/>
            </a:endParaRPr>
          </a:p>
          <a:p>
            <a:pPr marL="300038" indent="0" algn="ctr">
              <a:spcBef>
                <a:spcPts val="400"/>
              </a:spcBef>
              <a:buNone/>
            </a:pPr>
            <a:r>
              <a:rPr lang="en-US" altLang="en-US" sz="2000" kern="0" dirty="0">
                <a:ea typeface="Arial" panose="020B0604020202020204" pitchFamily="34" charset="0"/>
              </a:rPr>
              <a:t>Full page ad in </a:t>
            </a:r>
          </a:p>
          <a:p>
            <a:pPr marL="300038" indent="0" algn="ctr">
              <a:spcBef>
                <a:spcPts val="400"/>
              </a:spcBef>
              <a:buNone/>
            </a:pPr>
            <a:r>
              <a:rPr lang="en-US" altLang="en-US" sz="2000" kern="0" dirty="0">
                <a:ea typeface="Arial" panose="020B0604020202020204" pitchFamily="34" charset="0"/>
              </a:rPr>
              <a:t>The New York Times</a:t>
            </a:r>
          </a:p>
        </p:txBody>
      </p:sp>
    </p:spTree>
    <p:extLst>
      <p:ext uri="{BB962C8B-B14F-4D97-AF65-F5344CB8AC3E}">
        <p14:creationId xmlns:p14="http://schemas.microsoft.com/office/powerpoint/2010/main" val="291459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Your added value =</a:t>
            </a:r>
          </a:p>
          <a:p>
            <a:pPr marL="0" indent="0" algn="ctr">
              <a:buNone/>
            </a:pPr>
            <a:endParaRPr lang="en-US" altLang="en-US" sz="700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the size of the pie</a:t>
            </a:r>
          </a:p>
          <a:p>
            <a:pPr marL="0" indent="0" algn="ctr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when you are in the game</a:t>
            </a:r>
          </a:p>
          <a:p>
            <a:pPr marL="0" indent="0" algn="ctr">
              <a:buNone/>
            </a:pPr>
            <a:endParaRPr lang="en-US" altLang="en-US" sz="700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minus</a:t>
            </a:r>
          </a:p>
          <a:p>
            <a:pPr marL="0" indent="0" algn="ctr">
              <a:buNone/>
            </a:pPr>
            <a:endParaRPr lang="en-US" altLang="en-US" sz="700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the size of the pie</a:t>
            </a:r>
          </a:p>
          <a:p>
            <a:pPr marL="0" indent="0" algn="ctr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when you are not</a:t>
            </a:r>
            <a:endParaRPr lang="en-US" altLang="en-US" sz="2000" dirty="0">
              <a:ea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Your Value to a Game</a:t>
            </a:r>
          </a:p>
        </p:txBody>
      </p:sp>
    </p:spTree>
    <p:extLst>
      <p:ext uri="{BB962C8B-B14F-4D97-AF65-F5344CB8AC3E}">
        <p14:creationId xmlns:p14="http://schemas.microsoft.com/office/powerpoint/2010/main" val="392613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your value to the game?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the total value of the game?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much should you be paid to play?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Unlimited Capacity (k=50)</a:t>
            </a:r>
          </a:p>
        </p:txBody>
      </p:sp>
    </p:spTree>
    <p:extLst>
      <p:ext uri="{BB962C8B-B14F-4D97-AF65-F5344CB8AC3E}">
        <p14:creationId xmlns:p14="http://schemas.microsoft.com/office/powerpoint/2010/main" val="22703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Most requested $100,000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Or $99,000</a:t>
            </a:r>
          </a:p>
          <a:p>
            <a:pPr marL="804863" indent="-504825">
              <a:spcBef>
                <a:spcPts val="400"/>
              </a:spcBef>
            </a:pPr>
            <a:endParaRPr lang="en-US" altLang="en-US" sz="2000" dirty="0">
              <a:ea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But some LOVE the streaming services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Several requested less than $50,000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One requested $10,000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One requested $1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Results</a:t>
            </a:r>
          </a:p>
        </p:txBody>
      </p:sp>
    </p:spTree>
    <p:extLst>
      <p:ext uri="{BB962C8B-B14F-4D97-AF65-F5344CB8AC3E}">
        <p14:creationId xmlns:p14="http://schemas.microsoft.com/office/powerpoint/2010/main" val="351052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your value to the game?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the total value of the game?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much should you be paid to play?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Slightly Limited Capacity (k=30)</a:t>
            </a:r>
          </a:p>
        </p:txBody>
      </p:sp>
    </p:spTree>
    <p:extLst>
      <p:ext uri="{BB962C8B-B14F-4D97-AF65-F5344CB8AC3E}">
        <p14:creationId xmlns:p14="http://schemas.microsoft.com/office/powerpoint/2010/main" val="100211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your value to the game?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the total value of the game?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much should you be paid to play?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Limited Capacity </a:t>
            </a:r>
          </a:p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(k=20)</a:t>
            </a:r>
          </a:p>
        </p:txBody>
      </p:sp>
    </p:spTree>
    <p:extLst>
      <p:ext uri="{BB962C8B-B14F-4D97-AF65-F5344CB8AC3E}">
        <p14:creationId xmlns:p14="http://schemas.microsoft.com/office/powerpoint/2010/main" val="563645771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7309</TotalTime>
  <Words>501</Words>
  <Application>Microsoft Macintosh PowerPoint</Application>
  <PresentationFormat>On-screen Show (16:9)</PresentationFormat>
  <Paragraphs>153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Lora</vt:lpstr>
      <vt:lpstr>Quattrocento Sans</vt:lpstr>
      <vt:lpstr>Verdana</vt:lpstr>
      <vt:lpstr>Wingdings</vt:lpstr>
      <vt:lpstr>Viola template</vt:lpstr>
      <vt:lpstr>Game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170</cp:revision>
  <dcterms:created xsi:type="dcterms:W3CDTF">2017-10-16T01:28:23Z</dcterms:created>
  <dcterms:modified xsi:type="dcterms:W3CDTF">2025-02-05T18:32:49Z</dcterms:modified>
</cp:coreProperties>
</file>