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429" r:id="rId3"/>
    <p:sldId id="263" r:id="rId4"/>
    <p:sldId id="418" r:id="rId5"/>
    <p:sldId id="417" r:id="rId6"/>
    <p:sldId id="419" r:id="rId7"/>
    <p:sldId id="431" r:id="rId8"/>
    <p:sldId id="420" r:id="rId9"/>
    <p:sldId id="430" r:id="rId10"/>
    <p:sldId id="432" r:id="rId11"/>
    <p:sldId id="421" r:id="rId12"/>
    <p:sldId id="422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01"/>
    <a:srgbClr val="000099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/>
    <p:restoredTop sz="94767"/>
  </p:normalViewPr>
  <p:slideViewPr>
    <p:cSldViewPr snapToGrid="0" snapToObjects="1">
      <p:cViewPr varScale="1">
        <p:scale>
          <a:sx n="148" d="100"/>
          <a:sy n="148" d="100"/>
        </p:scale>
        <p:origin x="19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B7E4A-8D47-567E-20D6-36D56CC83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1DC5ACA-1EA1-C28A-C353-446BCDD2B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B2B03A0B-9310-A908-1184-A84547149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EB801BF1-A414-2547-6C5E-F9DB1CB7E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4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53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90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60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51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0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2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4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8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4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Sequential Games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9AD71-2436-C5E8-F42C-B77FC3C54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783E53B-880C-B105-F55B-184E7C007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75000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Enter/Fight vs. Out/Fight	   </a:t>
            </a:r>
            <a:r>
              <a:rPr 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points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</a:t>
            </a: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SzPct val="75000"/>
              <a:defRPr/>
            </a:pPr>
            <a:endParaRPr lang="en-US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Out/Fight vs. Enter/Fight	</a:t>
            </a:r>
            <a:r>
              <a:rPr 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–50 points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Tyler</a:t>
            </a: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F3384C1C-1035-80CE-F5D7-6392B164C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AEBA4DF4-EFD0-F8C9-2C3B-6CEDE3A986B3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Selfish vs. Mean</a:t>
            </a:r>
          </a:p>
        </p:txBody>
      </p:sp>
    </p:spTree>
    <p:extLst>
      <p:ext uri="{BB962C8B-B14F-4D97-AF65-F5344CB8AC3E}">
        <p14:creationId xmlns:p14="http://schemas.microsoft.com/office/powerpoint/2010/main" val="170497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		31 students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4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		 5 students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Expected Payoff:	   </a:t>
            </a:r>
            <a:r>
              <a:rPr lang="en-US" altLang="en-US" dirty="0">
                <a:ea typeface="Arial" panose="020B0604020202020204" pitchFamily="34" charset="0"/>
              </a:rPr>
              <a:t>50(31/36) - 50(5/36) = 36</a:t>
            </a:r>
          </a:p>
          <a:p>
            <a:r>
              <a:rPr lang="en-US" altLang="en-US" dirty="0">
                <a:ea typeface="Arial" panose="020B0604020202020204" pitchFamily="34" charset="0"/>
              </a:rPr>
              <a:t>Entry is profitable!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Optimal Strategies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CE20D2-E5A9-7D40-A10C-C3934F12503A}"/>
              </a:ext>
            </a:extLst>
          </p:cNvPr>
          <p:cNvGrpSpPr/>
          <p:nvPr/>
        </p:nvGrpSpPr>
        <p:grpSpPr>
          <a:xfrm>
            <a:off x="1763289" y="1660383"/>
            <a:ext cx="5583238" cy="2015515"/>
            <a:chOff x="3245485" y="1406050"/>
            <a:chExt cx="5583238" cy="2015515"/>
          </a:xfrm>
        </p:grpSpPr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E1CBC130-6D11-024E-A57A-DF5C22B9F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5485" y="2424312"/>
              <a:ext cx="542925" cy="49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rgbClr val="C00000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1" name="Text Box 29">
              <a:extLst>
                <a:ext uri="{FF2B5EF4-FFF2-40B4-BE49-F238E27FC236}">
                  <a16:creationId xmlns:a16="http://schemas.microsoft.com/office/drawing/2014/main" id="{5CEAA8BC-2DDE-FE41-80FF-A746B5492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510" y="2959355"/>
              <a:ext cx="3516313" cy="46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Verdana" charset="0"/>
                </a:rPr>
                <a:t>–50</a:t>
              </a:r>
              <a:r>
                <a:rPr lang="en-US" altLang="en-US" sz="2400" dirty="0">
                  <a:latin typeface="Verdana" charset="0"/>
                </a:rPr>
                <a:t>,  </a:t>
              </a:r>
              <a:r>
                <a:rPr lang="en-US" altLang="en-US" sz="2400" dirty="0">
                  <a:solidFill>
                    <a:srgbClr val="C00000"/>
                  </a:solidFill>
                  <a:latin typeface="Verdana" charset="0"/>
                </a:rPr>
                <a:t>–50</a:t>
              </a:r>
            </a:p>
          </p:txBody>
        </p:sp>
        <p:sp>
          <p:nvSpPr>
            <p:cNvPr id="12" name="Text Box 30">
              <a:extLst>
                <a:ext uri="{FF2B5EF4-FFF2-40B4-BE49-F238E27FC236}">
                  <a16:creationId xmlns:a16="http://schemas.microsoft.com/office/drawing/2014/main" id="{A23185CC-9E99-0A4D-B350-8C99A5D42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510" y="1406050"/>
              <a:ext cx="3605213" cy="46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Verdana" charset="0"/>
                </a:rPr>
                <a:t>  50</a:t>
              </a:r>
              <a:r>
                <a:rPr lang="en-US" altLang="en-US" sz="2400" dirty="0">
                  <a:latin typeface="Verdana" charset="0"/>
                </a:rPr>
                <a:t>,   </a:t>
              </a:r>
              <a:r>
                <a:rPr lang="en-US" altLang="en-US" sz="1200" dirty="0">
                  <a:latin typeface="Verdana" charset="0"/>
                </a:rPr>
                <a:t> </a:t>
              </a:r>
              <a:r>
                <a:rPr lang="en-US" altLang="en-US" sz="2400" dirty="0">
                  <a:solidFill>
                    <a:srgbClr val="C00000"/>
                  </a:solidFill>
                  <a:latin typeface="Verdana" charset="0"/>
                </a:rPr>
                <a:t>50</a:t>
              </a:r>
            </a:p>
          </p:txBody>
        </p:sp>
        <p:grpSp>
          <p:nvGrpSpPr>
            <p:cNvPr id="14" name="Group 37">
              <a:extLst>
                <a:ext uri="{FF2B5EF4-FFF2-40B4-BE49-F238E27FC236}">
                  <a16:creationId xmlns:a16="http://schemas.microsoft.com/office/drawing/2014/main" id="{2B6C63B6-97A8-0F44-929A-9A6F368CB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9310" y="1513899"/>
              <a:ext cx="1762125" cy="1746593"/>
              <a:chOff x="1564" y="1603"/>
              <a:chExt cx="1110" cy="1247"/>
            </a:xfrm>
          </p:grpSpPr>
          <p:sp>
            <p:nvSpPr>
              <p:cNvPr id="17" name="Line 38">
                <a:extLst>
                  <a:ext uri="{FF2B5EF4-FFF2-40B4-BE49-F238E27FC236}">
                    <a16:creationId xmlns:a16="http://schemas.microsoft.com/office/drawing/2014/main" id="{61073CEA-6DFD-3E49-8102-B8B6A2FC3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670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39">
                <a:extLst>
                  <a:ext uri="{FF2B5EF4-FFF2-40B4-BE49-F238E27FC236}">
                    <a16:creationId xmlns:a16="http://schemas.microsoft.com/office/drawing/2014/main" id="{0F7E27D6-1E15-544D-A82C-F3D7C8192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236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Oval 40">
                <a:extLst>
                  <a:ext uri="{FF2B5EF4-FFF2-40B4-BE49-F238E27FC236}">
                    <a16:creationId xmlns:a16="http://schemas.microsoft.com/office/drawing/2014/main" id="{718A3991-7478-4E4C-92CC-78DAE79FA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2160"/>
                <a:ext cx="144" cy="144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  <p:sp>
            <p:nvSpPr>
              <p:cNvPr id="20" name="Oval 41">
                <a:extLst>
                  <a:ext uri="{FF2B5EF4-FFF2-40B4-BE49-F238E27FC236}">
                    <a16:creationId xmlns:a16="http://schemas.microsoft.com/office/drawing/2014/main" id="{CA3EEA27-19EB-E343-8396-02978B04A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1603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  <p:sp>
            <p:nvSpPr>
              <p:cNvPr id="21" name="Oval 42">
                <a:extLst>
                  <a:ext uri="{FF2B5EF4-FFF2-40B4-BE49-F238E27FC236}">
                    <a16:creationId xmlns:a16="http://schemas.microsoft.com/office/drawing/2014/main" id="{7962BE63-86A4-DD4E-9A62-356A6E471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270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</p:grp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35AD6F6B-30CF-7B40-9FEC-26B5EEABF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50821">
              <a:off x="3977322" y="1466278"/>
              <a:ext cx="915988" cy="49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 err="1">
                  <a:solidFill>
                    <a:srgbClr val="C00000"/>
                  </a:solidFill>
                </a:rPr>
                <a:t>acc</a:t>
              </a:r>
              <a:endParaRPr lang="en-US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185061EB-A969-FA43-91FD-027D21CAE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89507">
              <a:off x="4069397" y="2530761"/>
              <a:ext cx="1054100" cy="49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>
                  <a:solidFill>
                    <a:srgbClr val="C00000"/>
                  </a:solidFill>
                </a:rPr>
                <a:t>fight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11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Thinking ahead is critical!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People DO make the right decision         </a:t>
            </a:r>
          </a:p>
          <a:p>
            <a:pPr marL="0" indent="0">
              <a:buNone/>
              <a:tabLst>
                <a:tab pos="3397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in the present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You must anticipate that decision</a:t>
            </a:r>
          </a:p>
          <a:p>
            <a:pPr marL="0" indent="0">
              <a:buNone/>
              <a:tabLst>
                <a:tab pos="3397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in the future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6364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The Game</a:t>
            </a:r>
          </a:p>
        </p:txBody>
      </p:sp>
      <p:grpSp>
        <p:nvGrpSpPr>
          <p:cNvPr id="27" name="Group 45">
            <a:extLst>
              <a:ext uri="{FF2B5EF4-FFF2-40B4-BE49-F238E27FC236}">
                <a16:creationId xmlns:a16="http://schemas.microsoft.com/office/drawing/2014/main" id="{7B619853-3DCE-6743-AB46-968BE62B12E1}"/>
              </a:ext>
            </a:extLst>
          </p:cNvPr>
          <p:cNvGrpSpPr>
            <a:grpSpLocks/>
          </p:cNvGrpSpPr>
          <p:nvPr/>
        </p:nvGrpSpPr>
        <p:grpSpPr bwMode="auto">
          <a:xfrm>
            <a:off x="1770062" y="1922448"/>
            <a:ext cx="6978651" cy="2652804"/>
            <a:chOff x="1114" y="1397"/>
            <a:chExt cx="4396" cy="1894"/>
          </a:xfrm>
        </p:grpSpPr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79C9234D-67AD-3B4C-B8D0-4D93006CE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146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2B28AFA1-7FB0-4E4C-BC99-728CF341E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" y="1661"/>
              <a:ext cx="3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99"/>
                  </a:solidFill>
                  <a:latin typeface="Verdana" charset="0"/>
                </a:rPr>
                <a:t>E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2906DA74-4DF2-4942-853D-0F2D68A30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2579"/>
              <a:ext cx="34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rgbClr val="C00000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31" name="Text Box 28">
              <a:extLst>
                <a:ext uri="{FF2B5EF4-FFF2-40B4-BE49-F238E27FC236}">
                  <a16:creationId xmlns:a16="http://schemas.microsoft.com/office/drawing/2014/main" id="{F65B1F49-BB5D-C745-BB32-56E3AA137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" y="1397"/>
              <a:ext cx="237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Verdana" charset="0"/>
                </a:rPr>
                <a:t>0</a:t>
              </a:r>
              <a:r>
                <a:rPr lang="en-US" altLang="en-US" sz="2400" dirty="0">
                  <a:latin typeface="Verdana" charset="0"/>
                </a:rPr>
                <a:t>, </a:t>
              </a:r>
              <a:r>
                <a:rPr lang="en-US" altLang="en-US" sz="2400" dirty="0">
                  <a:solidFill>
                    <a:srgbClr val="C00000"/>
                  </a:solidFill>
                  <a:latin typeface="Verdana" charset="0"/>
                </a:rPr>
                <a:t>100</a:t>
              </a:r>
            </a:p>
          </p:txBody>
        </p:sp>
        <p:sp>
          <p:nvSpPr>
            <p:cNvPr id="32" name="Text Box 29">
              <a:extLst>
                <a:ext uri="{FF2B5EF4-FFF2-40B4-BE49-F238E27FC236}">
                  <a16:creationId xmlns:a16="http://schemas.microsoft.com/office/drawing/2014/main" id="{7F3F6130-58CE-BB44-B7EC-ED0D98BB5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" y="2961"/>
              <a:ext cx="2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Verdana" charset="0"/>
                </a:rPr>
                <a:t>–50</a:t>
              </a:r>
              <a:r>
                <a:rPr lang="en-US" altLang="en-US" sz="2400" dirty="0">
                  <a:latin typeface="Verdana" charset="0"/>
                </a:rPr>
                <a:t>,  </a:t>
              </a:r>
              <a:r>
                <a:rPr lang="en-US" altLang="en-US" sz="2400" dirty="0">
                  <a:solidFill>
                    <a:srgbClr val="C00000"/>
                  </a:solidFill>
                  <a:latin typeface="Verdana" charset="0"/>
                </a:rPr>
                <a:t>–50</a:t>
              </a:r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id="{4E34C190-2A3D-6B48-8AF5-CF6C8B325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" y="1852"/>
              <a:ext cx="22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Verdana" charset="0"/>
                </a:rPr>
                <a:t>  50</a:t>
              </a:r>
              <a:r>
                <a:rPr lang="en-US" altLang="en-US" sz="2400" dirty="0">
                  <a:latin typeface="Verdana" charset="0"/>
                </a:rPr>
                <a:t>,   </a:t>
              </a:r>
              <a:r>
                <a:rPr lang="en-US" altLang="en-US" sz="1200" dirty="0">
                  <a:latin typeface="Verdana" charset="0"/>
                </a:rPr>
                <a:t> </a:t>
              </a:r>
              <a:r>
                <a:rPr lang="en-US" altLang="en-US" sz="2400" dirty="0">
                  <a:solidFill>
                    <a:srgbClr val="C00000"/>
                  </a:solidFill>
                  <a:latin typeface="Verdana" charset="0"/>
                </a:rPr>
                <a:t>50</a:t>
              </a:r>
            </a:p>
          </p:txBody>
        </p:sp>
        <p:grpSp>
          <p:nvGrpSpPr>
            <p:cNvPr id="34" name="Group 31">
              <a:extLst>
                <a:ext uri="{FF2B5EF4-FFF2-40B4-BE49-F238E27FC236}">
                  <a16:creationId xmlns:a16="http://schemas.microsoft.com/office/drawing/2014/main" id="{64A3EF45-843E-D645-AC78-F073AE1FD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9" y="1428"/>
              <a:ext cx="900" cy="1113"/>
              <a:chOff x="3686" y="1019"/>
              <a:chExt cx="900" cy="1113"/>
            </a:xfrm>
          </p:grpSpPr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290E0D01-8055-964C-BA24-4F6270DE1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4" y="1133"/>
                <a:ext cx="817" cy="48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6760217D-FA50-4240-B469-47FE01072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1" y="1650"/>
                <a:ext cx="825" cy="4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34">
                <a:extLst>
                  <a:ext uri="{FF2B5EF4-FFF2-40B4-BE49-F238E27FC236}">
                    <a16:creationId xmlns:a16="http://schemas.microsoft.com/office/drawing/2014/main" id="{4ACF13AB-A6AD-4147-B49C-008704131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1555"/>
                <a:ext cx="144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  <p:sp>
            <p:nvSpPr>
              <p:cNvPr id="46" name="Text Box 35">
                <a:extLst>
                  <a:ext uri="{FF2B5EF4-FFF2-40B4-BE49-F238E27FC236}">
                    <a16:creationId xmlns:a16="http://schemas.microsoft.com/office/drawing/2014/main" id="{D4AFED02-A59F-CB43-91A7-E614F2CDDC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925865">
                <a:off x="3952" y="1019"/>
                <a:ext cx="58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>
                    <a:schemeClr val="bg1"/>
                  </a:buClr>
                  <a:buSzTx/>
                  <a:buFont typeface="Wingdings" charset="2"/>
                  <a:buNone/>
                </a:pPr>
                <a:r>
                  <a:rPr lang="en-US" altLang="en-US" sz="2800" dirty="0">
                    <a:solidFill>
                      <a:srgbClr val="000099"/>
                    </a:solidFill>
                  </a:rPr>
                  <a:t>out</a:t>
                </a:r>
              </a:p>
            </p:txBody>
          </p:sp>
          <p:sp>
            <p:nvSpPr>
              <p:cNvPr id="47" name="Text Box 36">
                <a:extLst>
                  <a:ext uri="{FF2B5EF4-FFF2-40B4-BE49-F238E27FC236}">
                    <a16:creationId xmlns:a16="http://schemas.microsoft.com/office/drawing/2014/main" id="{407C2A5B-8569-B646-9332-02DF60E3D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36820">
                <a:off x="4096" y="1623"/>
                <a:ext cx="3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>
                    <a:schemeClr val="bg1"/>
                  </a:buClr>
                  <a:buSzTx/>
                  <a:buFont typeface="Wingdings" charset="2"/>
                  <a:buNone/>
                </a:pPr>
                <a:r>
                  <a:rPr lang="en-US" altLang="en-US" sz="2800">
                    <a:solidFill>
                      <a:srgbClr val="000099"/>
                    </a:solidFill>
                  </a:rPr>
                  <a:t>in</a:t>
                </a:r>
              </a:p>
            </p:txBody>
          </p:sp>
        </p:grpSp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97BC3A19-4C3E-DF40-A550-755FF07E8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" y="1929"/>
              <a:ext cx="1110" cy="1247"/>
              <a:chOff x="1564" y="1603"/>
              <a:chExt cx="1110" cy="1247"/>
            </a:xfrm>
          </p:grpSpPr>
          <p:sp>
            <p:nvSpPr>
              <p:cNvPr id="38" name="Line 38">
                <a:extLst>
                  <a:ext uri="{FF2B5EF4-FFF2-40B4-BE49-F238E27FC236}">
                    <a16:creationId xmlns:a16="http://schemas.microsoft.com/office/drawing/2014/main" id="{90B3A3FD-B064-9B44-8535-61E8D314D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670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9">
                <a:extLst>
                  <a:ext uri="{FF2B5EF4-FFF2-40B4-BE49-F238E27FC236}">
                    <a16:creationId xmlns:a16="http://schemas.microsoft.com/office/drawing/2014/main" id="{9A544D3C-1420-B64D-8BB7-983756583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236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Oval 40">
                <a:extLst>
                  <a:ext uri="{FF2B5EF4-FFF2-40B4-BE49-F238E27FC236}">
                    <a16:creationId xmlns:a16="http://schemas.microsoft.com/office/drawing/2014/main" id="{7DD336F2-DB15-264A-A17D-D991B5B7B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2160"/>
                <a:ext cx="144" cy="144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  <p:sp>
            <p:nvSpPr>
              <p:cNvPr id="41" name="Oval 41">
                <a:extLst>
                  <a:ext uri="{FF2B5EF4-FFF2-40B4-BE49-F238E27FC236}">
                    <a16:creationId xmlns:a16="http://schemas.microsoft.com/office/drawing/2014/main" id="{76BDBADF-4754-6848-ABBE-E62D6AD36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1603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  <p:sp>
            <p:nvSpPr>
              <p:cNvPr id="42" name="Oval 42">
                <a:extLst>
                  <a:ext uri="{FF2B5EF4-FFF2-40B4-BE49-F238E27FC236}">
                    <a16:creationId xmlns:a16="http://schemas.microsoft.com/office/drawing/2014/main" id="{18702D36-CD2E-FF4B-8A1B-94A7486E2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270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</p:grpSp>
        <p:sp>
          <p:nvSpPr>
            <p:cNvPr id="36" name="Text Box 43">
              <a:extLst>
                <a:ext uri="{FF2B5EF4-FFF2-40B4-BE49-F238E27FC236}">
                  <a16:creationId xmlns:a16="http://schemas.microsoft.com/office/drawing/2014/main" id="{F0EB0B04-3805-9343-AB4E-9C461F927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50821">
              <a:off x="2454" y="1895"/>
              <a:ext cx="57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 err="1">
                  <a:solidFill>
                    <a:srgbClr val="C00000"/>
                  </a:solidFill>
                </a:rPr>
                <a:t>acc</a:t>
              </a:r>
              <a:endParaRPr lang="en-US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 Box 44">
              <a:extLst>
                <a:ext uri="{FF2B5EF4-FFF2-40B4-BE49-F238E27FC236}">
                  <a16:creationId xmlns:a16="http://schemas.microsoft.com/office/drawing/2014/main" id="{0F29D8F5-3239-FA47-A957-B14480936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89507">
              <a:off x="2512" y="2655"/>
              <a:ext cx="6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>
                  <a:solidFill>
                    <a:srgbClr val="C00000"/>
                  </a:solidFill>
                </a:rPr>
                <a:t>fight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03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227850"/>
            <a:ext cx="6809700" cy="3112200"/>
          </a:xfrm>
        </p:spPr>
        <p:txBody>
          <a:bodyPr/>
          <a:lstStyle/>
          <a:p>
            <a:pPr marL="804863" indent="-500063">
              <a:spcBef>
                <a:spcPts val="0"/>
              </a:spcBef>
              <a:spcAft>
                <a:spcPts val="600"/>
              </a:spcAft>
              <a:tabLst>
                <a:tab pos="2108200" algn="l"/>
                <a:tab pos="4341813" algn="l"/>
              </a:tabLst>
            </a:pPr>
            <a:endParaRPr lang="en-US" altLang="en-US" dirty="0">
              <a:ea typeface="Arial" panose="020B0604020202020204" pitchFamily="34" charset="0"/>
            </a:endParaRPr>
          </a:p>
          <a:p>
            <a:pPr marL="804863" indent="-500063">
              <a:spcBef>
                <a:spcPts val="0"/>
              </a:spcBef>
              <a:spcAft>
                <a:spcPts val="600"/>
              </a:spcAft>
              <a:tabLst>
                <a:tab pos="2108200" algn="l"/>
                <a:tab pos="4341813" algn="l"/>
              </a:tabLst>
            </a:pPr>
            <a:r>
              <a:rPr lang="en-US" altLang="en-US" dirty="0">
                <a:ea typeface="Arial" panose="020B0604020202020204" pitchFamily="34" charset="0"/>
              </a:rPr>
              <a:t>Enter	Accommodate	“Nice”</a:t>
            </a:r>
          </a:p>
          <a:p>
            <a:pPr marL="804863" indent="-500063">
              <a:spcBef>
                <a:spcPts val="0"/>
              </a:spcBef>
              <a:spcAft>
                <a:spcPts val="600"/>
              </a:spcAft>
              <a:tabLst>
                <a:tab pos="2108200" algn="l"/>
                <a:tab pos="4341813" algn="l"/>
              </a:tabLst>
            </a:pPr>
            <a:endParaRPr lang="en-US" altLang="en-US" sz="1600" dirty="0">
              <a:ea typeface="Arial" panose="020B0604020202020204" pitchFamily="34" charset="0"/>
            </a:endParaRPr>
          </a:p>
          <a:p>
            <a:pPr marL="804863" indent="-500063">
              <a:spcBef>
                <a:spcPts val="0"/>
              </a:spcBef>
              <a:spcAft>
                <a:spcPts val="600"/>
              </a:spcAft>
              <a:tabLst>
                <a:tab pos="2108200" algn="l"/>
                <a:tab pos="4341813" algn="l"/>
              </a:tabLst>
            </a:pPr>
            <a:r>
              <a:rPr lang="en-US" altLang="en-US" dirty="0">
                <a:ea typeface="Arial" panose="020B0604020202020204" pitchFamily="34" charset="0"/>
              </a:rPr>
              <a:t>Enter	Fight	“Selfish”</a:t>
            </a:r>
          </a:p>
          <a:p>
            <a:pPr marL="804863" indent="-500063">
              <a:spcBef>
                <a:spcPts val="0"/>
              </a:spcBef>
              <a:spcAft>
                <a:spcPts val="600"/>
              </a:spcAft>
              <a:tabLst>
                <a:tab pos="2108200" algn="l"/>
                <a:tab pos="4341813" algn="l"/>
              </a:tabLst>
            </a:pPr>
            <a:endParaRPr lang="en-US" altLang="en-US" sz="1600" dirty="0">
              <a:ea typeface="Arial" panose="020B0604020202020204" pitchFamily="34" charset="0"/>
            </a:endParaRPr>
          </a:p>
          <a:p>
            <a:pPr marL="804863" indent="-500063">
              <a:spcBef>
                <a:spcPts val="0"/>
              </a:spcBef>
              <a:spcAft>
                <a:spcPts val="600"/>
              </a:spcAft>
              <a:tabLst>
                <a:tab pos="2108200" algn="l"/>
                <a:tab pos="4341813" algn="l"/>
              </a:tabLst>
            </a:pPr>
            <a:r>
              <a:rPr lang="en-US" altLang="en-US" dirty="0">
                <a:ea typeface="Arial" panose="020B0604020202020204" pitchFamily="34" charset="0"/>
              </a:rPr>
              <a:t>Stay Out	Accommodate	“Too Nice”</a:t>
            </a:r>
          </a:p>
          <a:p>
            <a:pPr marL="804863" indent="-500063">
              <a:spcBef>
                <a:spcPts val="0"/>
              </a:spcBef>
              <a:spcAft>
                <a:spcPts val="600"/>
              </a:spcAft>
              <a:tabLst>
                <a:tab pos="2108200" algn="l"/>
                <a:tab pos="4341813" algn="l"/>
              </a:tabLst>
            </a:pPr>
            <a:endParaRPr lang="en-US" altLang="en-US" sz="1600" dirty="0">
              <a:ea typeface="Arial" panose="020B0604020202020204" pitchFamily="34" charset="0"/>
            </a:endParaRPr>
          </a:p>
          <a:p>
            <a:pPr marL="804863" indent="-500063">
              <a:spcBef>
                <a:spcPts val="0"/>
              </a:spcBef>
              <a:spcAft>
                <a:spcPts val="600"/>
              </a:spcAft>
              <a:tabLst>
                <a:tab pos="2108200" algn="l"/>
                <a:tab pos="4341813" algn="l"/>
              </a:tabLst>
            </a:pPr>
            <a:r>
              <a:rPr lang="en-US" altLang="en-US" dirty="0">
                <a:ea typeface="Arial" panose="020B0604020202020204" pitchFamily="34" charset="0"/>
              </a:rPr>
              <a:t>Stay Out	Fight	“Mean”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Four Personalities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pic>
        <p:nvPicPr>
          <p:cNvPr id="5" name="Picture 4" descr="front_pre_sz500_qt80">
            <a:extLst>
              <a:ext uri="{FF2B5EF4-FFF2-40B4-BE49-F238E27FC236}">
                <a16:creationId xmlns:a16="http://schemas.microsoft.com/office/drawing/2014/main" id="{52B38AF8-D11F-1C43-9A2F-BD4722D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6995" r="8124" b="16237"/>
          <a:stretch>
            <a:fillRect/>
          </a:stretch>
        </p:blipFill>
        <p:spPr bwMode="auto">
          <a:xfrm>
            <a:off x="1257300" y="326826"/>
            <a:ext cx="6629400" cy="44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59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tabLst>
                <a:tab pos="2051050" algn="l"/>
                <a:tab pos="3254375" algn="l"/>
                <a:tab pos="3263900" algn="l"/>
                <a:tab pos="6515100" algn="r"/>
              </a:tabLst>
            </a:pPr>
            <a:r>
              <a:rPr lang="ja-JP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ja-JP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	  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Enter,Accommodate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altLang="ja-JP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67%</a:t>
            </a:r>
          </a:p>
          <a:p>
            <a:pPr lvl="1">
              <a:spcBef>
                <a:spcPts val="0"/>
              </a:spcBef>
              <a:tabLst>
                <a:tab pos="2051050" algn="l"/>
                <a:tab pos="3254375" algn="l"/>
                <a:tab pos="3263900" algn="l"/>
                <a:tab pos="6515100" algn="r"/>
              </a:tabLst>
            </a:pPr>
            <a:r>
              <a:rPr lang="ja-JP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Selfish</a:t>
            </a:r>
            <a:r>
              <a:rPr lang="ja-JP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	  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Enter,Fight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11%</a:t>
            </a:r>
            <a:endParaRPr lang="en-US" altLang="ja-JP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tabLst>
                <a:tab pos="2051050" algn="l"/>
                <a:tab pos="3254375" algn="l"/>
                <a:tab pos="3263900" algn="l"/>
                <a:tab pos="6515100" algn="r"/>
              </a:tabLst>
            </a:pPr>
            <a:r>
              <a:rPr lang="ja-JP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Too Nice</a:t>
            </a:r>
            <a:r>
              <a:rPr lang="ja-JP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	  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(Stay </a:t>
            </a:r>
            <a:r>
              <a:rPr lang="en-US" altLang="ja-JP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Out,Accommodate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en-US" altLang="ja-JP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tabLst>
                <a:tab pos="2051050" algn="l"/>
                <a:tab pos="3254375" algn="l"/>
                <a:tab pos="3263900" algn="l"/>
                <a:tab pos="6515100" algn="r"/>
              </a:tabLst>
            </a:pPr>
            <a:r>
              <a:rPr lang="ja-JP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ja-JP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	  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(Stay </a:t>
            </a:r>
            <a:r>
              <a:rPr lang="en-US" altLang="ja-JP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Out,Fight</a:t>
            </a:r>
            <a:r>
              <a:rPr lang="en-US" altLang="ja-JP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en-US" altLang="ja-JP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743200" algn="l"/>
                <a:tab pos="3263900" algn="l"/>
                <a:tab pos="6515100" algn="r"/>
              </a:tabLst>
            </a:pPr>
            <a:endParaRPr lang="en-US" alt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Enter:    	 	28	Out: 8</a:t>
            </a:r>
          </a:p>
          <a:p>
            <a:pPr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Accommodate:		31	Fight: 5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Division</a:t>
            </a:r>
          </a:p>
        </p:txBody>
      </p:sp>
    </p:spTree>
    <p:extLst>
      <p:ext uri="{BB962C8B-B14F-4D97-AF65-F5344CB8AC3E}">
        <p14:creationId xmlns:p14="http://schemas.microsoft.com/office/powerpoint/2010/main" val="392613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490663" algn="l"/>
                <a:tab pos="1776413" algn="l"/>
                <a:tab pos="2338388" algn="l"/>
                <a:tab pos="3376613" algn="l"/>
                <a:tab pos="4911725" algn="r"/>
                <a:tab pos="5199063" algn="l"/>
                <a:tab pos="6113463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Nice   v. Nice	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(both share)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100</a:t>
            </a:r>
          </a:p>
          <a:p>
            <a:pPr>
              <a:tabLst>
                <a:tab pos="1490663" algn="l"/>
                <a:tab pos="1776413" algn="l"/>
                <a:tab pos="2338388" algn="l"/>
                <a:tab pos="3376613" algn="l"/>
                <a:tab pos="4911725" algn="r"/>
                <a:tab pos="5199063" algn="l"/>
                <a:tab pos="6113463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Mean v. Mean	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(both monopoly)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100</a:t>
            </a:r>
          </a:p>
          <a:p>
            <a:pPr>
              <a:buFont typeface="Wingdings" pitchFamily="2" charset="2"/>
              <a:buNone/>
              <a:tabLst>
                <a:tab pos="1490663" algn="l"/>
                <a:tab pos="1776413" algn="l"/>
                <a:tab pos="2338388" algn="l"/>
                <a:tab pos="3376613" algn="l"/>
                <a:tab pos="4911725" algn="r"/>
                <a:tab pos="5199063" algn="l"/>
                <a:tab pos="6113463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tabLst>
                <a:tab pos="906463" algn="l"/>
                <a:tab pos="1776413" algn="l"/>
                <a:tab pos="2338388" algn="l"/>
                <a:tab pos="3376613" algn="l"/>
                <a:tab pos="4911725" algn="r"/>
                <a:tab pos="5199063" algn="l"/>
                <a:tab pos="6113463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Nice  	 v.  Too Nice		150	 /  	50</a:t>
            </a:r>
          </a:p>
          <a:p>
            <a:pPr lvl="1">
              <a:tabLst>
                <a:tab pos="906463" algn="l"/>
                <a:tab pos="1776413" algn="l"/>
                <a:tab pos="2338388" algn="l"/>
                <a:tab pos="3376613" algn="l"/>
                <a:tab pos="4911725" algn="r"/>
                <a:tab pos="5199063" algn="l"/>
                <a:tab pos="6113463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Nice	 v.   Selfish	   	 0	 / 	0</a:t>
            </a:r>
          </a:p>
          <a:p>
            <a:pPr lvl="1">
              <a:tabLst>
                <a:tab pos="906463" algn="l"/>
                <a:tab pos="1776413" algn="l"/>
                <a:tab pos="2338388" algn="l"/>
                <a:tab pos="3376613" algn="l"/>
                <a:tab pos="4911725" algn="r"/>
                <a:tab pos="5199063" algn="l"/>
                <a:tab pos="6113463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Nice      v.   Mean	  	50	 /	-50</a:t>
            </a:r>
          </a:p>
          <a:p>
            <a:pPr lvl="1">
              <a:tabLst>
                <a:tab pos="906463" algn="l"/>
                <a:tab pos="1776413" algn="l"/>
                <a:tab pos="2338388" algn="l"/>
                <a:tab pos="3376613" algn="l"/>
                <a:tab pos="4911725" algn="r"/>
                <a:tab pos="5199063" algn="l"/>
                <a:tab pos="6113463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Selfish	 v.   Selfish	  	  -100	 / 	-100</a:t>
            </a:r>
          </a:p>
          <a:p>
            <a:pPr lvl="1">
              <a:tabLst>
                <a:tab pos="1490663" algn="l"/>
                <a:tab pos="1776413" algn="l"/>
                <a:tab pos="2338388" algn="l"/>
                <a:tab pos="3376613" algn="l"/>
                <a:tab pos="4911725" algn="r"/>
                <a:tab pos="5199063" algn="l"/>
                <a:tab pos="6113463" algn="r"/>
              </a:tabLst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Poetic Justice</a:t>
            </a:r>
          </a:p>
        </p:txBody>
      </p:sp>
    </p:spTree>
    <p:extLst>
      <p:ext uri="{BB962C8B-B14F-4D97-AF65-F5344CB8AC3E}">
        <p14:creationId xmlns:p14="http://schemas.microsoft.com/office/powerpoint/2010/main" val="2270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Lucky (vs. Too Nice)	</a:t>
            </a:r>
            <a:r>
              <a:rPr 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150 points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Artie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Atharva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Ayesha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David</a:t>
            </a:r>
          </a:p>
          <a:p>
            <a:pPr marL="520700" indent="0">
              <a:buNone/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SzPct val="75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Nice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3D8806-2CF5-CEB7-618F-3A223876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743" y="2122552"/>
            <a:ext cx="3935497" cy="27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kern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Jake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Nina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kern="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Yuanyu</a:t>
            </a:r>
            <a:endParaRPr lang="en-US" altLang="en-US" kern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SzPct val="75000"/>
              <a:buFont typeface="Wingdings" pitchFamily="2" charset="2"/>
              <a:buNone/>
              <a:defRPr/>
            </a:pPr>
            <a:endParaRPr lang="en-US" sz="320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7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But Unlucky (vs. Selfish)	</a:t>
            </a:r>
            <a:r>
              <a:rPr 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0 points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Ammar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Demetrius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Rebecca</a:t>
            </a:r>
          </a:p>
          <a:p>
            <a:pPr marL="342900" lvl="1" indent="-342900">
              <a:buSzPct val="75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Nice</a:t>
            </a:r>
          </a:p>
        </p:txBody>
      </p:sp>
    </p:spTree>
    <p:extLst>
      <p:ext uri="{BB962C8B-B14F-4D97-AF65-F5344CB8AC3E}">
        <p14:creationId xmlns:p14="http://schemas.microsoft.com/office/powerpoint/2010/main" val="351052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Selfish (Enter/Fight)	</a:t>
            </a:r>
            <a:r>
              <a:rPr 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	       0 points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Kyle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Mason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Pascal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Selfish &amp; Mean vs. Nice</a:t>
            </a:r>
          </a:p>
        </p:txBody>
      </p:sp>
    </p:spTree>
    <p:extLst>
      <p:ext uri="{BB962C8B-B14F-4D97-AF65-F5344CB8AC3E}">
        <p14:creationId xmlns:p14="http://schemas.microsoft.com/office/powerpoint/2010/main" val="3254098655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7256</TotalTime>
  <Words>407</Words>
  <Application>Microsoft Macintosh PowerPoint</Application>
  <PresentationFormat>On-screen Show (16:9)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Lora</vt:lpstr>
      <vt:lpstr>Quattrocento Sans</vt:lpstr>
      <vt:lpstr>Verdana</vt:lpstr>
      <vt:lpstr>Wingdings</vt:lpstr>
      <vt:lpstr>Viola template</vt:lpstr>
      <vt:lpstr>Game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171</cp:revision>
  <dcterms:created xsi:type="dcterms:W3CDTF">2017-10-16T01:28:23Z</dcterms:created>
  <dcterms:modified xsi:type="dcterms:W3CDTF">2025-02-10T17:29:25Z</dcterms:modified>
</cp:coreProperties>
</file>