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263" r:id="rId3"/>
    <p:sldId id="434" r:id="rId4"/>
    <p:sldId id="435" r:id="rId5"/>
    <p:sldId id="436" r:id="rId6"/>
    <p:sldId id="438" r:id="rId7"/>
    <p:sldId id="419" r:id="rId8"/>
    <p:sldId id="431" r:id="rId9"/>
    <p:sldId id="420" r:id="rId10"/>
    <p:sldId id="439" r:id="rId11"/>
    <p:sldId id="437" r:id="rId1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A01"/>
    <a:srgbClr val="000099"/>
    <a:srgbClr val="D2FAC6"/>
    <a:srgbClr val="53F022"/>
    <a:srgbClr val="EEEEFF"/>
    <a:srgbClr val="FFEEEE"/>
    <a:srgbClr val="C5D6FF"/>
    <a:srgbClr val="A28448"/>
    <a:srgbClr val="1A1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39"/>
    <p:restoredTop sz="94908"/>
  </p:normalViewPr>
  <p:slideViewPr>
    <p:cSldViewPr snapToGrid="0" snapToObjects="1">
      <p:cViewPr varScale="1">
        <p:scale>
          <a:sx n="109" d="100"/>
          <a:sy n="109" d="100"/>
        </p:scale>
        <p:origin x="184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436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2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892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604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976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388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605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428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04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229322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A28448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95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Game Theory © Mike Shor 2021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2" r:id="rId3"/>
  </p:sldLayoutIdLst>
  <p:transition>
    <p:fade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  <a:sym typeface="Lora"/>
              </a:rPr>
              <a:t>Game 6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2000" b="1" kern="0" dirty="0">
                <a:solidFill>
                  <a:srgbClr val="1A172C"/>
                </a:solidFill>
                <a:sym typeface="Lora"/>
              </a:rPr>
              <a:t>Repeated Games</a:t>
            </a:r>
            <a:endParaRPr lang="en" sz="2000" b="1" kern="0" dirty="0">
              <a:sym typeface="Lor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264" y="3448041"/>
            <a:ext cx="449513" cy="4746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05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 err="1">
                <a:ea typeface="ＭＳ Ｐゴシック" panose="020B0600070205080204" pitchFamily="34" charset="-128"/>
              </a:rPr>
              <a:t>Krisley</a:t>
            </a:r>
            <a:r>
              <a:rPr lang="en-US" altLang="en-US" dirty="0">
                <a:ea typeface="ＭＳ Ｐゴシック" panose="020B0600070205080204" pitchFamily="34" charset="-128"/>
              </a:rPr>
              <a:t>			– 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3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Jaclyn			– 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13</a:t>
            </a:r>
          </a:p>
          <a:p>
            <a:endParaRPr lang="en-US" altLang="en-US" dirty="0">
              <a:solidFill>
                <a:srgbClr val="040F76"/>
              </a:solidFill>
              <a:ea typeface="ＭＳ Ｐゴシック" panose="020B0600070205080204" pitchFamily="34" charset="-128"/>
            </a:endParaRPr>
          </a:p>
          <a:p>
            <a:endParaRPr lang="en-US" altLang="en-US" sz="1100" dirty="0">
              <a:solidFill>
                <a:srgbClr val="040F76"/>
              </a:solidFill>
              <a:ea typeface="ＭＳ Ｐゴシック" panose="020B0600070205080204" pitchFamily="34" charset="-128"/>
            </a:endParaRPr>
          </a:p>
          <a:p>
            <a:endParaRPr lang="en-US" altLang="en-US" sz="800" dirty="0">
              <a:solidFill>
                <a:srgbClr val="040F76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100" dirty="0">
              <a:solidFill>
                <a:srgbClr val="040F7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And…</a:t>
            </a:r>
          </a:p>
        </p:txBody>
      </p:sp>
    </p:spTree>
    <p:extLst>
      <p:ext uri="{BB962C8B-B14F-4D97-AF65-F5344CB8AC3E}">
        <p14:creationId xmlns:p14="http://schemas.microsoft.com/office/powerpoint/2010/main" val="288124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A587C1-D877-EA43-AF4E-5AC3755029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31FBB-C2D7-5344-BD41-DF0B4333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2021</a:t>
            </a:r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6B47A01-41CB-F248-ADC4-4B20E3A223EB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The Flip Side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840713-DD9C-7946-9B7F-C58D32F2BC1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How my evil opponents did against the class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(best to worst)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6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Tit-for-Tat				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 F N P C</a:t>
            </a: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Grim Trigger Strategy		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    N P C )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Equilibrium (Cheater)		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           C )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Tit-for-Two-Tat			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 F N       </a:t>
            </a:r>
            <a:r>
              <a:rPr lang="en-US" altLang="en-US" sz="1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Random				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              </a:t>
            </a:r>
            <a:r>
              <a:rPr lang="en-US" altLang="en-US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947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Tit-for-Tat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Tit-for-Two-Tat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Grim Trigger Strategy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Random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Equilibrium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Opponent “Personalities”</a:t>
            </a:r>
          </a:p>
        </p:txBody>
      </p:sp>
    </p:spTree>
    <p:extLst>
      <p:ext uri="{BB962C8B-B14F-4D97-AF65-F5344CB8AC3E}">
        <p14:creationId xmlns:p14="http://schemas.microsoft.com/office/powerpoint/2010/main" val="2737683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Tit-for-Tat	</a:t>
            </a:r>
          </a:p>
          <a:p>
            <a:pPr marL="0" indent="0">
              <a:spcBef>
                <a:spcPts val="0"/>
              </a:spcBef>
              <a:buNone/>
              <a:tabLst>
                <a:tab pos="792163" algn="l"/>
                <a:tab pos="3933825" algn="l"/>
              </a:tabLst>
            </a:pP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Cooperate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Cooperate 	Defect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Defect</a:t>
            </a:r>
            <a:endParaRPr lang="en-US" altLang="en-US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Tit-for-Two-Tat	</a:t>
            </a:r>
          </a:p>
          <a:p>
            <a:pPr marL="0" indent="0">
              <a:spcBef>
                <a:spcPts val="0"/>
              </a:spcBef>
              <a:buNone/>
              <a:tabLst>
                <a:tab pos="792163" algn="l"/>
                <a:tab pos="3933825" algn="l"/>
              </a:tabLst>
            </a:pP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Cooperate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Cooperate 	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Defect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twice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Defect</a:t>
            </a:r>
          </a:p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Grim Trigger Strategy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  <a:tabLst>
                <a:tab pos="792163" algn="l"/>
                <a:tab pos="3933825" algn="l"/>
              </a:tabLst>
            </a:pP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Cooperate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Cooperate 	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Defect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Defect forever</a:t>
            </a:r>
            <a:endParaRPr lang="en-US" altLang="en-US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Random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marL="0" indent="0">
              <a:spcBef>
                <a:spcPts val="0"/>
              </a:spcBef>
              <a:buNone/>
              <a:tabLst>
                <a:tab pos="792163" algn="l"/>
                <a:tab pos="3933825" algn="l"/>
              </a:tabLst>
            </a:pP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Flip a coin:          Heads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Cooperate /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Tails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Defect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Equilibrium	</a:t>
            </a:r>
          </a:p>
          <a:p>
            <a:pPr marL="0" indent="0">
              <a:spcBef>
                <a:spcPts val="0"/>
              </a:spcBef>
              <a:buNone/>
              <a:tabLst>
                <a:tab pos="792163" algn="l"/>
                <a:tab pos="3933825" algn="l"/>
              </a:tabLst>
            </a:pP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Defect, Defect, and then Defect some more</a:t>
            </a:r>
            <a:endParaRPr lang="en-US" altLang="en-US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Opponent “Personalities”</a:t>
            </a:r>
          </a:p>
        </p:txBody>
      </p:sp>
    </p:spTree>
    <p:extLst>
      <p:ext uri="{BB962C8B-B14F-4D97-AF65-F5344CB8AC3E}">
        <p14:creationId xmlns:p14="http://schemas.microsoft.com/office/powerpoint/2010/main" val="238019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3081338" algn="l"/>
                <a:tab pos="57118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	                             maximum      minimum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Tit-for-Tat		  </a:t>
            </a:r>
            <a:r>
              <a:rPr lang="en-US" altLang="en-US" b="1" dirty="0">
                <a:ea typeface="ＭＳ Ｐゴシック" panose="020B0600070205080204" pitchFamily="34" charset="-128"/>
              </a:rPr>
              <a:t>20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+0.4</a:t>
            </a:r>
            <a:r>
              <a:rPr lang="en-US" altLang="en-US" dirty="0">
                <a:ea typeface="ＭＳ Ｐゴシック" panose="020B0600070205080204" pitchFamily="34" charset="-128"/>
              </a:rPr>
              <a:t>	  </a:t>
            </a:r>
            <a:r>
              <a:rPr lang="en-US" altLang="en-US" b="1" dirty="0">
                <a:ea typeface="ＭＳ Ｐゴシック" panose="020B0600070205080204" pitchFamily="34" charset="-128"/>
              </a:rPr>
              <a:t>10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+0.8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Tit-for-Two-Tat	  </a:t>
            </a:r>
            <a:r>
              <a:rPr lang="en-US" altLang="en-US" b="1" dirty="0">
                <a:ea typeface="ＭＳ Ｐゴシック" panose="020B0600070205080204" pitchFamily="34" charset="-128"/>
              </a:rPr>
              <a:t>25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 </a:t>
            </a:r>
            <a:r>
              <a:rPr lang="en-US" altLang="en-US" sz="2000" dirty="0">
                <a:ea typeface="ＭＳ Ｐゴシック" panose="020B0600070205080204" pitchFamily="34" charset="-128"/>
              </a:rPr>
              <a:t>+0.2</a:t>
            </a:r>
            <a:r>
              <a:rPr lang="en-US" altLang="en-US" dirty="0">
                <a:ea typeface="ＭＳ Ｐゴシック" panose="020B0600070205080204" pitchFamily="34" charset="-128"/>
              </a:rPr>
              <a:t>	  </a:t>
            </a:r>
            <a:r>
              <a:rPr lang="en-US" altLang="en-US" b="1" dirty="0">
                <a:ea typeface="ＭＳ Ｐゴシック" panose="020B0600070205080204" pitchFamily="34" charset="-128"/>
              </a:rPr>
              <a:t>10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+1.6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Grim Trigger		  </a:t>
            </a:r>
            <a:r>
              <a:rPr lang="en-US" altLang="en-US" b="1" dirty="0">
                <a:ea typeface="ＭＳ Ｐゴシック" panose="020B0600070205080204" pitchFamily="34" charset="-128"/>
              </a:rPr>
              <a:t>20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</a:rPr>
              <a:t>+0.4</a:t>
            </a:r>
            <a:r>
              <a:rPr lang="en-US" altLang="en-US" dirty="0">
                <a:ea typeface="ＭＳ Ｐゴシック" panose="020B0600070205080204" pitchFamily="34" charset="-128"/>
              </a:rPr>
              <a:t>	  </a:t>
            </a:r>
            <a:r>
              <a:rPr lang="en-US" altLang="en-US" b="1" dirty="0">
                <a:ea typeface="ＭＳ Ｐゴシック" panose="020B0600070205080204" pitchFamily="34" charset="-128"/>
              </a:rPr>
              <a:t>10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+0.8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Random		  </a:t>
            </a:r>
            <a:r>
              <a:rPr lang="en-US" altLang="en-US" b="1" dirty="0">
                <a:ea typeface="ＭＳ Ｐゴシック" panose="020B0600070205080204" pitchFamily="34" charset="-128"/>
              </a:rPr>
              <a:t>20</a:t>
            </a:r>
            <a:r>
              <a:rPr lang="en-US" altLang="en-US" dirty="0">
                <a:ea typeface="ＭＳ Ｐゴシック" panose="020B0600070205080204" pitchFamily="34" charset="-128"/>
              </a:rPr>
              <a:t>  </a:t>
            </a:r>
            <a:r>
              <a:rPr lang="en-US" altLang="en-US" sz="1800" dirty="0">
                <a:ea typeface="ＭＳ Ｐゴシック" panose="020B0600070205080204" pitchFamily="34" charset="-128"/>
              </a:rPr>
              <a:t>(avg) </a:t>
            </a:r>
            <a:r>
              <a:rPr lang="en-US" altLang="en-US" dirty="0">
                <a:ea typeface="ＭＳ Ｐゴシック" panose="020B0600070205080204" pitchFamily="34" charset="-128"/>
              </a:rPr>
              <a:t>	  </a:t>
            </a:r>
            <a:r>
              <a:rPr lang="en-US" altLang="en-US" b="1" dirty="0">
                <a:ea typeface="ＭＳ Ｐゴシック" panose="020B0600070205080204" pitchFamily="34" charset="-128"/>
              </a:rPr>
              <a:t>10</a:t>
            </a:r>
            <a:r>
              <a:rPr lang="en-US" altLang="en-US" dirty="0">
                <a:ea typeface="ＭＳ Ｐゴシック" panose="020B0600070205080204" pitchFamily="34" charset="-128"/>
              </a:rPr>
              <a:t>  </a:t>
            </a:r>
            <a:r>
              <a:rPr lang="en-US" altLang="en-US" sz="1800" dirty="0">
                <a:ea typeface="ＭＳ Ｐゴシック" panose="020B0600070205080204" pitchFamily="34" charset="-128"/>
              </a:rPr>
              <a:t>(avg)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Equilibrium		  </a:t>
            </a:r>
            <a:r>
              <a:rPr lang="en-US" altLang="en-US" b="1" u="sng" dirty="0">
                <a:ea typeface="ＭＳ Ｐゴシック" panose="020B0600070205080204" pitchFamily="34" charset="-128"/>
              </a:rPr>
              <a:t>10</a:t>
            </a:r>
            <a:r>
              <a:rPr lang="en-US" altLang="en-US" u="sng" dirty="0">
                <a:ea typeface="ＭＳ Ｐゴシック" panose="020B0600070205080204" pitchFamily="34" charset="-128"/>
              </a:rPr>
              <a:t>		   </a:t>
            </a:r>
            <a:r>
              <a:rPr lang="en-US" altLang="en-US" sz="11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b="1" u="sng" dirty="0">
                <a:ea typeface="ＭＳ Ｐゴシック" panose="020B0600070205080204" pitchFamily="34" charset="-128"/>
              </a:rPr>
              <a:t>0            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  </a:t>
            </a:r>
            <a:r>
              <a:rPr lang="en-US" altLang="en-US" b="1" dirty="0">
                <a:ea typeface="ＭＳ Ｐゴシック" panose="020B0600070205080204" pitchFamily="34" charset="-128"/>
              </a:rPr>
              <a:t>95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ea typeface="ＭＳ Ｐゴシック" panose="020B0600070205080204" pitchFamily="34" charset="-128"/>
              </a:rPr>
              <a:t>+1.0</a:t>
            </a:r>
            <a:r>
              <a:rPr lang="en-US" altLang="en-US" dirty="0">
                <a:ea typeface="ＭＳ Ｐゴシック" panose="020B0600070205080204" pitchFamily="34" charset="-128"/>
              </a:rPr>
              <a:t>	  </a:t>
            </a:r>
            <a:r>
              <a:rPr lang="en-US" altLang="en-US" b="1" dirty="0">
                <a:ea typeface="ＭＳ Ｐゴシック" panose="020B0600070205080204" pitchFamily="34" charset="-128"/>
              </a:rPr>
              <a:t>40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+3.2</a:t>
            </a:r>
            <a:r>
              <a:rPr lang="en-US" altLang="en-US" b="1" dirty="0">
                <a:ea typeface="ＭＳ Ｐゴシック" panose="020B0600070205080204" pitchFamily="34" charset="-128"/>
              </a:rPr>
              <a:t>			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Highest / Lowest Payoffs</a:t>
            </a:r>
          </a:p>
        </p:txBody>
      </p:sp>
    </p:spTree>
    <p:extLst>
      <p:ext uri="{BB962C8B-B14F-4D97-AF65-F5344CB8AC3E}">
        <p14:creationId xmlns:p14="http://schemas.microsoft.com/office/powerpoint/2010/main" val="402532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3081338" algn="l"/>
                <a:tab pos="57118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	                             maximum      Tit-for-Tat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Tit-for-Tat		  </a:t>
            </a:r>
            <a:r>
              <a:rPr lang="en-US" altLang="en-US" b="1" dirty="0">
                <a:ea typeface="ＭＳ Ｐゴシック" panose="020B0600070205080204" pitchFamily="34" charset="-128"/>
              </a:rPr>
              <a:t>20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+0.4</a:t>
            </a:r>
            <a:r>
              <a:rPr lang="en-US" altLang="en-US" dirty="0">
                <a:ea typeface="ＭＳ Ｐゴシック" panose="020B0600070205080204" pitchFamily="34" charset="-128"/>
              </a:rPr>
              <a:t>	  </a:t>
            </a:r>
            <a:r>
              <a:rPr lang="en-US" altLang="en-US" b="1" dirty="0">
                <a:ea typeface="ＭＳ Ｐゴシック" panose="020B0600070205080204" pitchFamily="34" charset="-128"/>
              </a:rPr>
              <a:t>20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+0.4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Tit-for-Two-Tat	  </a:t>
            </a:r>
            <a:r>
              <a:rPr lang="en-US" altLang="en-US" b="1" dirty="0">
                <a:ea typeface="ＭＳ Ｐゴシック" panose="020B0600070205080204" pitchFamily="34" charset="-128"/>
              </a:rPr>
              <a:t>25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 </a:t>
            </a:r>
            <a:r>
              <a:rPr lang="en-US" altLang="en-US" sz="2000" dirty="0">
                <a:ea typeface="ＭＳ Ｐゴシック" panose="020B0600070205080204" pitchFamily="34" charset="-128"/>
              </a:rPr>
              <a:t>+0.2</a:t>
            </a:r>
            <a:r>
              <a:rPr lang="en-US" altLang="en-US" dirty="0">
                <a:ea typeface="ＭＳ Ｐゴシック" panose="020B0600070205080204" pitchFamily="34" charset="-128"/>
              </a:rPr>
              <a:t>	  </a:t>
            </a:r>
            <a:r>
              <a:rPr lang="en-US" altLang="en-US" b="1" dirty="0">
                <a:ea typeface="ＭＳ Ｐゴシック" panose="020B0600070205080204" pitchFamily="34" charset="-128"/>
              </a:rPr>
              <a:t>20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+0.4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Grim Trigger		  </a:t>
            </a:r>
            <a:r>
              <a:rPr lang="en-US" altLang="en-US" b="1" dirty="0">
                <a:ea typeface="ＭＳ Ｐゴシック" panose="020B0600070205080204" pitchFamily="34" charset="-128"/>
              </a:rPr>
              <a:t>20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</a:rPr>
              <a:t>+0.4</a:t>
            </a:r>
            <a:r>
              <a:rPr lang="en-US" altLang="en-US" dirty="0">
                <a:ea typeface="ＭＳ Ｐゴシック" panose="020B0600070205080204" pitchFamily="34" charset="-128"/>
              </a:rPr>
              <a:t>	  </a:t>
            </a:r>
            <a:r>
              <a:rPr lang="en-US" altLang="en-US" b="1" dirty="0">
                <a:ea typeface="ＭＳ Ｐゴシック" panose="020B0600070205080204" pitchFamily="34" charset="-128"/>
              </a:rPr>
              <a:t>20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+0.4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Random		  </a:t>
            </a:r>
            <a:r>
              <a:rPr lang="en-US" altLang="en-US" b="1" dirty="0">
                <a:ea typeface="ＭＳ Ｐゴシック" panose="020B0600070205080204" pitchFamily="34" charset="-128"/>
              </a:rPr>
              <a:t>20</a:t>
            </a:r>
            <a:r>
              <a:rPr lang="en-US" altLang="en-US" dirty="0">
                <a:ea typeface="ＭＳ Ｐゴシック" panose="020B0600070205080204" pitchFamily="34" charset="-128"/>
              </a:rPr>
              <a:t>  </a:t>
            </a:r>
            <a:r>
              <a:rPr lang="en-US" altLang="en-US" sz="1800" dirty="0">
                <a:ea typeface="ＭＳ Ｐゴシック" panose="020B0600070205080204" pitchFamily="34" charset="-128"/>
              </a:rPr>
              <a:t>(avg) </a:t>
            </a:r>
            <a:r>
              <a:rPr lang="en-US" altLang="en-US" dirty="0">
                <a:ea typeface="ＭＳ Ｐゴシック" panose="020B0600070205080204" pitchFamily="34" charset="-128"/>
              </a:rPr>
              <a:t>	  </a:t>
            </a:r>
            <a:r>
              <a:rPr lang="en-US" altLang="en-US" b="1" dirty="0">
                <a:ea typeface="ＭＳ Ｐゴシック" panose="020B0600070205080204" pitchFamily="34" charset="-128"/>
              </a:rPr>
              <a:t>15</a:t>
            </a:r>
            <a:r>
              <a:rPr lang="en-US" altLang="en-US" dirty="0">
                <a:ea typeface="ＭＳ Ｐゴシック" panose="020B0600070205080204" pitchFamily="34" charset="-128"/>
              </a:rPr>
              <a:t>  </a:t>
            </a:r>
            <a:r>
              <a:rPr lang="en-US" altLang="en-US" sz="1800" dirty="0">
                <a:ea typeface="ＭＳ Ｐゴシック" panose="020B0600070205080204" pitchFamily="34" charset="-128"/>
              </a:rPr>
              <a:t>(avg)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Equilibrium		  </a:t>
            </a:r>
            <a:r>
              <a:rPr lang="en-US" altLang="en-US" b="1" u="sng" dirty="0">
                <a:ea typeface="ＭＳ Ｐゴシック" panose="020B0600070205080204" pitchFamily="34" charset="-128"/>
              </a:rPr>
              <a:t>10</a:t>
            </a:r>
            <a:r>
              <a:rPr lang="en-US" altLang="en-US" u="sng" dirty="0">
                <a:ea typeface="ＭＳ Ｐゴシック" panose="020B0600070205080204" pitchFamily="34" charset="-128"/>
              </a:rPr>
              <a:t>		  </a:t>
            </a:r>
            <a:r>
              <a:rPr lang="en-US" altLang="en-US" b="1" u="sng" dirty="0">
                <a:ea typeface="ＭＳ Ｐゴシック" panose="020B0600070205080204" pitchFamily="34" charset="-128"/>
              </a:rPr>
              <a:t>10  </a:t>
            </a:r>
            <a:r>
              <a:rPr lang="en-US" altLang="en-US" sz="900" b="1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-</a:t>
            </a:r>
            <a:r>
              <a:rPr lang="en-US" altLang="en-US" sz="8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u="sng" dirty="0">
                <a:ea typeface="ＭＳ Ｐゴシック" panose="020B0600070205080204" pitchFamily="34" charset="-128"/>
              </a:rPr>
              <a:t>0.4</a:t>
            </a:r>
            <a:r>
              <a:rPr lang="en-US" altLang="en-US" b="1" u="sng" dirty="0">
                <a:ea typeface="ＭＳ Ｐゴシック" panose="020B0600070205080204" pitchFamily="34" charset="-128"/>
              </a:rPr>
              <a:t>    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  </a:t>
            </a:r>
            <a:r>
              <a:rPr lang="en-US" altLang="en-US" b="1" dirty="0">
                <a:ea typeface="ＭＳ Ｐゴシック" panose="020B0600070205080204" pitchFamily="34" charset="-128"/>
              </a:rPr>
              <a:t>95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ea typeface="ＭＳ Ｐゴシック" panose="020B0600070205080204" pitchFamily="34" charset="-128"/>
              </a:rPr>
              <a:t>+1.0</a:t>
            </a:r>
            <a:r>
              <a:rPr lang="en-US" altLang="en-US" dirty="0">
                <a:ea typeface="ＭＳ Ｐゴシック" panose="020B0600070205080204" pitchFamily="34" charset="-128"/>
              </a:rPr>
              <a:t>	  </a:t>
            </a:r>
            <a:r>
              <a:rPr lang="en-US" altLang="en-US" b="1" dirty="0">
                <a:ea typeface="ＭＳ Ｐゴシック" panose="020B0600070205080204" pitchFamily="34" charset="-128"/>
              </a:rPr>
              <a:t>85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+0.8</a:t>
            </a:r>
            <a:r>
              <a:rPr lang="en-US" altLang="en-US" b="1" dirty="0">
                <a:ea typeface="ＭＳ Ｐゴシック" panose="020B0600070205080204" pitchFamily="34" charset="-128"/>
              </a:rPr>
              <a:t>			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Highest / Lowest Payoffs</a:t>
            </a:r>
          </a:p>
        </p:txBody>
      </p:sp>
    </p:spTree>
    <p:extLst>
      <p:ext uri="{BB962C8B-B14F-4D97-AF65-F5344CB8AC3E}">
        <p14:creationId xmlns:p14="http://schemas.microsoft.com/office/powerpoint/2010/main" val="325250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Class Results</a:t>
            </a: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2A6CDDAB-1DFE-E54B-A9CF-037DE8E47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239" y="1454797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7030A0"/>
                </a:solidFill>
                <a:latin typeface="Verdana" panose="020B0604030504040204" pitchFamily="34" charset="0"/>
              </a:rPr>
              <a:t>Random</a:t>
            </a:r>
          </a:p>
        </p:txBody>
      </p:sp>
      <p:sp>
        <p:nvSpPr>
          <p:cNvPr id="12" name="Text Box 23">
            <a:extLst>
              <a:ext uri="{FF2B5EF4-FFF2-40B4-BE49-F238E27FC236}">
                <a16:creationId xmlns:a16="http://schemas.microsoft.com/office/drawing/2014/main" id="{E67D099C-CF8A-394E-9823-C7B1CD19A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8841" y="1462153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7030A0"/>
                </a:solidFill>
                <a:latin typeface="Verdana" panose="020B0604030504040204" pitchFamily="34" charset="0"/>
              </a:rPr>
              <a:t>Tit-for-tat</a:t>
            </a:r>
          </a:p>
        </p:txBody>
      </p:sp>
      <p:sp>
        <p:nvSpPr>
          <p:cNvPr id="13" name="Line 21">
            <a:extLst>
              <a:ext uri="{FF2B5EF4-FFF2-40B4-BE49-F238E27FC236}">
                <a16:creationId xmlns:a16="http://schemas.microsoft.com/office/drawing/2014/main" id="{6D1CB55C-A68D-154E-A259-EB26E110E3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3463" y="2008093"/>
            <a:ext cx="0" cy="1626059"/>
          </a:xfrm>
          <a:prstGeom prst="line">
            <a:avLst/>
          </a:prstGeom>
          <a:noFill/>
          <a:ln w="38100">
            <a:solidFill>
              <a:srgbClr val="7030A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Line 24">
            <a:extLst>
              <a:ext uri="{FF2B5EF4-FFF2-40B4-BE49-F238E27FC236}">
                <a16:creationId xmlns:a16="http://schemas.microsoft.com/office/drawing/2014/main" id="{0C6E5BA4-EFDD-4D48-95A5-0CD63BC535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1734" y="1973912"/>
            <a:ext cx="0" cy="1660241"/>
          </a:xfrm>
          <a:prstGeom prst="line">
            <a:avLst/>
          </a:prstGeom>
          <a:noFill/>
          <a:ln w="38100">
            <a:solidFill>
              <a:srgbClr val="7030A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n>
                <a:solidFill>
                  <a:srgbClr val="7030A0"/>
                </a:solidFill>
              </a:ln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DF3957-B2D6-7058-E1D0-286F3AD85AE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4121" y="1165380"/>
            <a:ext cx="8745417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0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Score between 0 and 100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How close are you to one of these two benchmarks?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Random: 	61 (low) 		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 0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Tit-for-tat:	86 (high)		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 100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(Note: </a:t>
            </a:r>
            <a:r>
              <a:rPr lang="en-US" altLang="en-US" i="1" dirty="0">
                <a:ea typeface="ＭＳ Ｐゴシック" panose="020B0600070205080204" pitchFamily="34" charset="-128"/>
                <a:sym typeface="Wingdings" pitchFamily="2" charset="2"/>
              </a:rPr>
              <a:t>always defect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 earns 64  12)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Grading on a Curve</a:t>
            </a:r>
          </a:p>
        </p:txBody>
      </p:sp>
    </p:spTree>
    <p:extLst>
      <p:ext uri="{BB962C8B-B14F-4D97-AF65-F5344CB8AC3E}">
        <p14:creationId xmlns:p14="http://schemas.microsoft.com/office/powerpoint/2010/main" val="22703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Nate 			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121</a:t>
            </a:r>
          </a:p>
          <a:p>
            <a:pPr marL="0" indent="0">
              <a:buNone/>
            </a:pPr>
            <a:endParaRPr lang="en-US" altLang="en-US" sz="1100" dirty="0">
              <a:solidFill>
                <a:srgbClr val="040F76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100" dirty="0">
              <a:solidFill>
                <a:srgbClr val="040F76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dirty="0" err="1">
                <a:ea typeface="ＭＳ Ｐゴシック" panose="020B0600070205080204" pitchFamily="34" charset="-128"/>
              </a:rPr>
              <a:t>Yuanyu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  	  	  	105</a:t>
            </a:r>
          </a:p>
          <a:p>
            <a:endParaRPr lang="en-US" altLang="en-US" dirty="0">
              <a:solidFill>
                <a:srgbClr val="040F7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Highest Scores</a:t>
            </a:r>
          </a:p>
        </p:txBody>
      </p:sp>
    </p:spTree>
    <p:extLst>
      <p:ext uri="{BB962C8B-B14F-4D97-AF65-F5344CB8AC3E}">
        <p14:creationId xmlns:p14="http://schemas.microsoft.com/office/powerpoint/2010/main" val="43787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05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Jide				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14</a:t>
            </a:r>
          </a:p>
          <a:p>
            <a:endParaRPr lang="en-US" altLang="en-US" sz="1100" dirty="0">
              <a:solidFill>
                <a:srgbClr val="040F76"/>
              </a:solidFill>
              <a:ea typeface="ＭＳ Ｐゴシック" panose="020B0600070205080204" pitchFamily="34" charset="-128"/>
            </a:endParaRPr>
          </a:p>
          <a:p>
            <a:endParaRPr lang="en-US" altLang="en-US" sz="800" dirty="0">
              <a:solidFill>
                <a:srgbClr val="040F76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100" dirty="0">
              <a:solidFill>
                <a:srgbClr val="040F7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And…</a:t>
            </a:r>
          </a:p>
        </p:txBody>
      </p:sp>
    </p:spTree>
    <p:extLst>
      <p:ext uri="{BB962C8B-B14F-4D97-AF65-F5344CB8AC3E}">
        <p14:creationId xmlns:p14="http://schemas.microsoft.com/office/powerpoint/2010/main" val="3510520075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7363</TotalTime>
  <Words>424</Words>
  <Application>Microsoft Macintosh PowerPoint</Application>
  <PresentationFormat>On-screen Show (16:9)</PresentationFormat>
  <Paragraphs>105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Lora</vt:lpstr>
      <vt:lpstr>Quattrocento Sans</vt:lpstr>
      <vt:lpstr>Verdana</vt:lpstr>
      <vt:lpstr>Wingdings</vt:lpstr>
      <vt:lpstr>Viola template</vt:lpstr>
      <vt:lpstr>Game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Mikhael Shor</cp:lastModifiedBy>
  <cp:revision>183</cp:revision>
  <dcterms:created xsi:type="dcterms:W3CDTF">2017-10-16T01:28:23Z</dcterms:created>
  <dcterms:modified xsi:type="dcterms:W3CDTF">2025-03-26T15:48:39Z</dcterms:modified>
</cp:coreProperties>
</file>