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4" r:id="rId16"/>
    <p:sldId id="275" r:id="rId17"/>
    <p:sldId id="276" r:id="rId18"/>
    <p:sldId id="277" r:id="rId19"/>
    <p:sldId id="278" r:id="rId20"/>
    <p:sldId id="280" r:id="rId21"/>
    <p:sldId id="281" r:id="rId22"/>
    <p:sldId id="282" r:id="rId23"/>
    <p:sldId id="324" r:id="rId24"/>
    <p:sldId id="284" r:id="rId25"/>
    <p:sldId id="285" r:id="rId26"/>
    <p:sldId id="286" r:id="rId27"/>
    <p:sldId id="326" r:id="rId28"/>
    <p:sldId id="289" r:id="rId29"/>
    <p:sldId id="32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30"/>
    <p:restoredTop sz="94708"/>
  </p:normalViewPr>
  <p:slideViewPr>
    <p:cSldViewPr snapToGrid="0" snapToObjects="1">
      <p:cViewPr varScale="1">
        <p:scale>
          <a:sx n="91" d="100"/>
          <a:sy n="91" d="100"/>
        </p:scale>
        <p:origin x="208" y="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15481-CC13-7148-B2E3-3A00A445EA71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EB013-C5E6-1F41-A6D1-141A76ED4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54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EB013-C5E6-1F41-A6D1-141A76ED43B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37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EBD88-0047-F73B-B427-A049AABED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C95668-467E-EC06-2EE3-65E2BF8390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F17611-5A5F-87FC-D091-539389202A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19E25-EC50-8EE2-9DA6-DCE449042A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EB013-C5E6-1F41-A6D1-141A76ED43B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575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EB013-C5E6-1F41-A6D1-141A76ED43B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ver block"/>
          <p:cNvSpPr/>
          <p:nvPr/>
        </p:nvSpPr>
        <p:spPr>
          <a:xfrm>
            <a:off x="0" y="0"/>
            <a:ext cx="3718560" cy="6858000"/>
          </a:xfrm>
          <a:prstGeom prst="rect">
            <a:avLst/>
          </a:prstGeom>
          <a:solidFill>
            <a:srgbClr val="041E7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Accent rule"/>
          <p:cNvSpPr/>
          <p:nvPr/>
        </p:nvSpPr>
        <p:spPr>
          <a:xfrm>
            <a:off x="755904" y="2377440"/>
            <a:ext cx="1097280" cy="4876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Course"/>
          <p:cNvSpPr>
            <a:spLocks noGrp="1"/>
          </p:cNvSpPr>
          <p:nvPr>
            <p:ph type="body" idx="3"/>
          </p:nvPr>
        </p:nvSpPr>
        <p:spPr>
          <a:xfrm>
            <a:off x="755904" y="2560320"/>
            <a:ext cx="2804160" cy="195072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0"/>
              </a:spcBef>
              <a:buNone/>
              <a:defRPr sz="4000" b="1" i="0">
                <a:solidFill>
                  <a:srgbClr val="FFFFFF"/>
                </a:solidFill>
                <a:latin typeface="Arial"/>
              </a:defRPr>
            </a:lvl1pPr>
            <a:lvl2pPr marL="0" indent="0">
              <a:spcBef>
                <a:spcPts val="800"/>
              </a:spcBef>
              <a:buNone/>
              <a:defRPr sz="1600" b="0" i="0">
                <a:solidFill>
                  <a:srgbClr val="A9B8DC"/>
                </a:solidFill>
                <a:latin typeface="Arial"/>
              </a:defRPr>
            </a:lvl2pPr>
          </a:lstStyle>
          <a:p>
            <a:endParaRPr lang="en-US"/>
          </a:p>
        </p:txBody>
      </p:sp>
      <p:sp>
        <p:nvSpPr>
          <p:cNvPr id="5" name="Topic line"/>
          <p:cNvSpPr>
            <a:spLocks noGrp="1"/>
          </p:cNvSpPr>
          <p:nvPr>
            <p:ph type="body" idx="1"/>
          </p:nvPr>
        </p:nvSpPr>
        <p:spPr>
          <a:xfrm>
            <a:off x="4389120" y="2560320"/>
            <a:ext cx="7010400" cy="414528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0"/>
              </a:spcBef>
              <a:buNone/>
              <a:defRPr sz="20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4389120" y="2968752"/>
            <a:ext cx="7010400" cy="109728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0"/>
              </a:spcBef>
              <a:buNone/>
              <a:defRPr sz="5333" b="1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Term line"/>
          <p:cNvSpPr>
            <a:spLocks noGrp="1"/>
          </p:cNvSpPr>
          <p:nvPr>
            <p:ph type="body" idx="2"/>
          </p:nvPr>
        </p:nvSpPr>
        <p:spPr>
          <a:xfrm>
            <a:off x="4389120" y="4024579"/>
            <a:ext cx="7010400" cy="48768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0"/>
              </a:spcBef>
              <a:buNone/>
              <a:defRPr sz="1867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mage +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8" name="Mark"/>
          <p:cNvSpPr>
            <a:spLocks noGrp="1"/>
          </p:cNvSpPr>
          <p:nvPr>
            <p:ph type="pic" idx="4"/>
          </p:nvPr>
        </p:nvSpPr>
        <p:spPr>
          <a:xfrm>
            <a:off x="755885" y="1627591"/>
            <a:ext cx="755904" cy="755904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69" name="Accent rule"/>
          <p:cNvSpPr/>
          <p:nvPr/>
        </p:nvSpPr>
        <p:spPr>
          <a:xfrm>
            <a:off x="755885" y="2441407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0" name="Title / kicker"/>
          <p:cNvSpPr>
            <a:spLocks noGrp="1"/>
          </p:cNvSpPr>
          <p:nvPr>
            <p:ph type="title"/>
          </p:nvPr>
        </p:nvSpPr>
        <p:spPr>
          <a:xfrm>
            <a:off x="755885" y="2596855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71" name="Picture"/>
          <p:cNvSpPr>
            <a:spLocks noGrp="1"/>
          </p:cNvSpPr>
          <p:nvPr>
            <p:ph type="pic" idx="2"/>
          </p:nvPr>
        </p:nvSpPr>
        <p:spPr>
          <a:xfrm>
            <a:off x="4389010" y="1402080"/>
            <a:ext cx="4389120" cy="40843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72" name="Content"/>
          <p:cNvSpPr>
            <a:spLocks noGrp="1"/>
          </p:cNvSpPr>
          <p:nvPr>
            <p:ph type="body" idx="1"/>
          </p:nvPr>
        </p:nvSpPr>
        <p:spPr>
          <a:xfrm>
            <a:off x="9119506" y="1645879"/>
            <a:ext cx="2279729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73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74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"/>
          <p:cNvSpPr>
            <a:spLocks noGrp="1"/>
          </p:cNvSpPr>
          <p:nvPr>
            <p:ph type="title"/>
          </p:nvPr>
        </p:nvSpPr>
        <p:spPr>
          <a:xfrm>
            <a:off x="667512" y="411480"/>
            <a:ext cx="10789920" cy="64008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3333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6" name="Picture"/>
          <p:cNvSpPr>
            <a:spLocks noGrp="1"/>
          </p:cNvSpPr>
          <p:nvPr>
            <p:ph type="pic" idx="1"/>
          </p:nvPr>
        </p:nvSpPr>
        <p:spPr>
          <a:xfrm>
            <a:off x="667512" y="1325880"/>
            <a:ext cx="10789920" cy="420624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77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78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ction (sideba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0" name="Accent rule"/>
          <p:cNvSpPr/>
          <p:nvPr/>
        </p:nvSpPr>
        <p:spPr>
          <a:xfrm>
            <a:off x="755885" y="1975104"/>
            <a:ext cx="1097280" cy="3657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1" name="Title"/>
          <p:cNvSpPr>
            <a:spLocks noGrp="1"/>
          </p:cNvSpPr>
          <p:nvPr>
            <p:ph type="title"/>
          </p:nvPr>
        </p:nvSpPr>
        <p:spPr>
          <a:xfrm>
            <a:off x="755885" y="2167128"/>
            <a:ext cx="2798064" cy="146304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3733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82" name="Statement"/>
          <p:cNvSpPr>
            <a:spLocks noGrp="1"/>
          </p:cNvSpPr>
          <p:nvPr>
            <p:ph type="body" idx="1"/>
          </p:nvPr>
        </p:nvSpPr>
        <p:spPr>
          <a:xfrm>
            <a:off x="4389010" y="2167128"/>
            <a:ext cx="7010225" cy="219456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933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83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84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ction (full ble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ield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6" name="Accent rule"/>
          <p:cNvSpPr/>
          <p:nvPr/>
        </p:nvSpPr>
        <p:spPr>
          <a:xfrm>
            <a:off x="1161288" y="1892808"/>
            <a:ext cx="1463040" cy="3657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7" name="Title"/>
          <p:cNvSpPr>
            <a:spLocks noGrp="1"/>
          </p:cNvSpPr>
          <p:nvPr>
            <p:ph type="title"/>
          </p:nvPr>
        </p:nvSpPr>
        <p:spPr>
          <a:xfrm>
            <a:off x="1161288" y="2258568"/>
            <a:ext cx="9875520" cy="91440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4533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88" name="Statement"/>
          <p:cNvSpPr>
            <a:spLocks noGrp="1"/>
          </p:cNvSpPr>
          <p:nvPr>
            <p:ph type="body" idx="1"/>
          </p:nvPr>
        </p:nvSpPr>
        <p:spPr>
          <a:xfrm>
            <a:off x="1161288" y="3593592"/>
            <a:ext cx="9052560" cy="146304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667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8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9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ote (full ble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Quote"/>
          <p:cNvSpPr>
            <a:spLocks noGrp="1"/>
          </p:cNvSpPr>
          <p:nvPr>
            <p:ph type="body" idx="1"/>
          </p:nvPr>
        </p:nvSpPr>
        <p:spPr>
          <a:xfrm>
            <a:off x="1399032" y="1645920"/>
            <a:ext cx="9418320" cy="2834640"/>
          </a:xfrm>
        </p:spPr>
        <p:txBody>
          <a:bodyPr wrap="square" lIns="0" tIns="0" rIns="0" bIns="0" anchor="ctr">
            <a:normAutofit/>
          </a:bodyPr>
          <a:lstStyle>
            <a:lvl1pPr marL="0" indent="0">
              <a:spcBef>
                <a:spcPts val="1400"/>
              </a:spcBef>
              <a:buNone/>
              <a:defRPr sz="4000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92" name="Accent rule"/>
          <p:cNvSpPr/>
          <p:nvPr/>
        </p:nvSpPr>
        <p:spPr>
          <a:xfrm>
            <a:off x="1399032" y="4818888"/>
            <a:ext cx="978408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3" name="Attribution"/>
          <p:cNvSpPr>
            <a:spLocks noGrp="1"/>
          </p:cNvSpPr>
          <p:nvPr>
            <p:ph type="body" idx="2"/>
          </p:nvPr>
        </p:nvSpPr>
        <p:spPr>
          <a:xfrm>
            <a:off x="1399032" y="5020056"/>
            <a:ext cx="8503920" cy="45720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000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94" name="Role"/>
          <p:cNvSpPr>
            <a:spLocks noGrp="1"/>
          </p:cNvSpPr>
          <p:nvPr>
            <p:ph type="body" idx="3"/>
          </p:nvPr>
        </p:nvSpPr>
        <p:spPr>
          <a:xfrm>
            <a:off x="1399032" y="5440680"/>
            <a:ext cx="8503920" cy="36576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16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95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96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ote (sideba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8" name="Accent rule"/>
          <p:cNvSpPr/>
          <p:nvPr/>
        </p:nvSpPr>
        <p:spPr>
          <a:xfrm>
            <a:off x="755885" y="2295144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9" name="Attribution"/>
          <p:cNvSpPr>
            <a:spLocks noGrp="1"/>
          </p:cNvSpPr>
          <p:nvPr>
            <p:ph type="body" idx="1"/>
          </p:nvPr>
        </p:nvSpPr>
        <p:spPr>
          <a:xfrm>
            <a:off x="755885" y="2496312"/>
            <a:ext cx="2798064" cy="54864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267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100" name="Role"/>
          <p:cNvSpPr>
            <a:spLocks noGrp="1"/>
          </p:cNvSpPr>
          <p:nvPr>
            <p:ph type="body" idx="2"/>
          </p:nvPr>
        </p:nvSpPr>
        <p:spPr>
          <a:xfrm>
            <a:off x="755885" y="3017520"/>
            <a:ext cx="2798064" cy="45720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1467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101" name="Quote"/>
          <p:cNvSpPr>
            <a:spLocks noGrp="1"/>
          </p:cNvSpPr>
          <p:nvPr>
            <p:ph type="body" idx="3"/>
          </p:nvPr>
        </p:nvSpPr>
        <p:spPr>
          <a:xfrm>
            <a:off x="4389010" y="1645879"/>
            <a:ext cx="7010225" cy="3108960"/>
          </a:xfrm>
        </p:spPr>
        <p:txBody>
          <a:bodyPr wrap="square" lIns="0" tIns="0" rIns="0" bIns="0" anchor="ctr">
            <a:normAutofit/>
          </a:bodyPr>
          <a:lstStyle>
            <a:lvl1pPr marL="0" indent="0">
              <a:spcBef>
                <a:spcPts val="1400"/>
              </a:spcBef>
              <a:buNone/>
              <a:defRPr sz="3467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0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0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debar Content (ic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idebar band"/>
          <p:cNvSpPr/>
          <p:nvPr userDrawn="1"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dirty="0"/>
          </a:p>
        </p:txBody>
      </p:sp>
      <p:sp>
        <p:nvSpPr>
          <p:cNvPr id="39" name="Accent rule"/>
          <p:cNvSpPr/>
          <p:nvPr/>
        </p:nvSpPr>
        <p:spPr>
          <a:xfrm>
            <a:off x="755885" y="2441407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Title / kicker"/>
          <p:cNvSpPr>
            <a:spLocks noGrp="1"/>
          </p:cNvSpPr>
          <p:nvPr>
            <p:ph type="title" hasCustomPrompt="1"/>
          </p:nvPr>
        </p:nvSpPr>
        <p:spPr>
          <a:xfrm>
            <a:off x="755885" y="2596855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r>
              <a:rPr lang="en-US" dirty="0"/>
              <a:t>Game</a:t>
            </a:r>
          </a:p>
        </p:txBody>
      </p:sp>
      <p:sp>
        <p:nvSpPr>
          <p:cNvPr id="4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 dirty="0"/>
              <a:t>Topic 1 – Introduction</a:t>
            </a:r>
          </a:p>
        </p:txBody>
      </p:sp>
      <p:sp>
        <p:nvSpPr>
          <p:cNvPr id="4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  <p:pic>
        <p:nvPicPr>
          <p:cNvPr id="2" name="Picture 1" descr="icon_testtube.png">
            <a:extLst>
              <a:ext uri="{FF2B5EF4-FFF2-40B4-BE49-F238E27FC236}">
                <a16:creationId xmlns:a16="http://schemas.microsoft.com/office/drawing/2014/main" id="{EC153143-95A2-BF21-BA5C-3B56B9F262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3201" y="1145933"/>
            <a:ext cx="889498" cy="1237562"/>
          </a:xfrm>
          <a:prstGeom prst="rect">
            <a:avLst/>
          </a:prstGeom>
        </p:spPr>
      </p:pic>
      <p:sp>
        <p:nvSpPr>
          <p:cNvPr id="3" name="Content">
            <a:extLst>
              <a:ext uri="{FF2B5EF4-FFF2-40B4-BE49-F238E27FC236}">
                <a16:creationId xmlns:a16="http://schemas.microsoft.com/office/drawing/2014/main" id="{18888BE0-6FCB-FE8F-09F9-73A4037BD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94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Quote (sideba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8" name="Accent rule"/>
          <p:cNvSpPr/>
          <p:nvPr/>
        </p:nvSpPr>
        <p:spPr>
          <a:xfrm>
            <a:off x="755885" y="2295144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9" name="Attribution"/>
          <p:cNvSpPr>
            <a:spLocks noGrp="1"/>
          </p:cNvSpPr>
          <p:nvPr>
            <p:ph type="body" idx="1" hasCustomPrompt="1"/>
          </p:nvPr>
        </p:nvSpPr>
        <p:spPr>
          <a:xfrm>
            <a:off x="755885" y="2496312"/>
            <a:ext cx="2798064" cy="54864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267" b="1" i="0">
                <a:solidFill>
                  <a:srgbClr val="041E7A"/>
                </a:solidFill>
                <a:latin typeface="Arial"/>
              </a:defRPr>
            </a:lvl1pPr>
          </a:lstStyle>
          <a:p>
            <a:r>
              <a:rPr lang="en-US" dirty="0"/>
              <a:t>Game</a:t>
            </a:r>
          </a:p>
        </p:txBody>
      </p:sp>
      <p:sp>
        <p:nvSpPr>
          <p:cNvPr id="100" name="Role"/>
          <p:cNvSpPr>
            <a:spLocks noGrp="1"/>
          </p:cNvSpPr>
          <p:nvPr>
            <p:ph type="body" idx="2"/>
          </p:nvPr>
        </p:nvSpPr>
        <p:spPr>
          <a:xfrm>
            <a:off x="755885" y="3017520"/>
            <a:ext cx="2798064" cy="45720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1467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101" name="Quote"/>
          <p:cNvSpPr>
            <a:spLocks noGrp="1"/>
          </p:cNvSpPr>
          <p:nvPr>
            <p:ph type="body" idx="3"/>
          </p:nvPr>
        </p:nvSpPr>
        <p:spPr>
          <a:xfrm>
            <a:off x="4389010" y="1645879"/>
            <a:ext cx="7010225" cy="3108960"/>
          </a:xfrm>
        </p:spPr>
        <p:txBody>
          <a:bodyPr wrap="square" lIns="0" tIns="0" rIns="0" bIns="0" anchor="ctr">
            <a:normAutofit/>
          </a:bodyPr>
          <a:lstStyle>
            <a:lvl1pPr marL="0" indent="0">
              <a:spcBef>
                <a:spcPts val="1400"/>
              </a:spcBef>
              <a:buNone/>
              <a:defRPr sz="3467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0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0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  <p:pic>
        <p:nvPicPr>
          <p:cNvPr id="2" name="Picture 1" descr="Generated image: Glowing Sci-Fi Silhouette Test Tube">
            <a:extLst>
              <a:ext uri="{FF2B5EF4-FFF2-40B4-BE49-F238E27FC236}">
                <a16:creationId xmlns:a16="http://schemas.microsoft.com/office/drawing/2014/main" id="{80AFD2F8-A297-3A85-6A9A-7D192BC478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4525" y="3772557"/>
            <a:ext cx="1309664" cy="1964495"/>
          </a:xfrm>
          <a:prstGeom prst="rect">
            <a:avLst/>
          </a:prstGeom>
        </p:spPr>
      </p:pic>
      <p:pic>
        <p:nvPicPr>
          <p:cNvPr id="3" name="Picture 2" descr="icon_testtube.png">
            <a:extLst>
              <a:ext uri="{FF2B5EF4-FFF2-40B4-BE49-F238E27FC236}">
                <a16:creationId xmlns:a16="http://schemas.microsoft.com/office/drawing/2014/main" id="{D13051DB-AC85-EDB6-B8D3-FFFA3FDA65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3201" y="1145933"/>
            <a:ext cx="889498" cy="123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7968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5" name="Chip"/>
          <p:cNvSpPr/>
          <p:nvPr/>
        </p:nvSpPr>
        <p:spPr>
          <a:xfrm>
            <a:off x="755885" y="1115568"/>
            <a:ext cx="630936" cy="274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45720" tIns="18288" rIns="45720" bIns="18288" anchor="ctr"/>
          <a:lstStyle/>
          <a:p>
            <a:pPr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/>
              </a:rPr>
              <a:t>GAME</a:t>
            </a:r>
          </a:p>
        </p:txBody>
      </p:sp>
      <p:sp>
        <p:nvSpPr>
          <p:cNvPr id="106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7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  <p:sp>
        <p:nvSpPr>
          <p:cNvPr id="108" name="Cont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  <p:sp>
        <p:nvSpPr>
          <p:cNvPr id="10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1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  <p:pic>
        <p:nvPicPr>
          <p:cNvPr id="2" name="Picture 1" descr="Generated image: Glowing Sci-Fi Silhouette Test Tube">
            <a:extLst>
              <a:ext uri="{FF2B5EF4-FFF2-40B4-BE49-F238E27FC236}">
                <a16:creationId xmlns:a16="http://schemas.microsoft.com/office/drawing/2014/main" id="{E1CEF38A-2CAF-6AB6-74A2-66F64881B1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325" y="3485398"/>
            <a:ext cx="1151149" cy="17267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2" name="Chip"/>
          <p:cNvSpPr/>
          <p:nvPr/>
        </p:nvSpPr>
        <p:spPr>
          <a:xfrm>
            <a:off x="755885" y="1115568"/>
            <a:ext cx="1069848" cy="274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45720" tIns="18288" rIns="45720" bIns="18288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</a:rPr>
              <a:t>EXAMPLE</a:t>
            </a:r>
          </a:p>
        </p:txBody>
      </p:sp>
      <p:sp>
        <p:nvSpPr>
          <p:cNvPr id="113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4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15" name="Cont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16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17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deba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1" name="Cont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9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0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21" name="Top rule"/>
          <p:cNvSpPr/>
          <p:nvPr/>
        </p:nvSpPr>
        <p:spPr>
          <a:xfrm>
            <a:off x="4389010" y="1645879"/>
            <a:ext cx="7010225" cy="10973"/>
          </a:xfrm>
          <a:prstGeom prst="rect">
            <a:avLst/>
          </a:prstGeom>
          <a:solidFill>
            <a:srgbClr val="D6D9E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2" name="Bottom rule"/>
          <p:cNvSpPr/>
          <p:nvPr/>
        </p:nvSpPr>
        <p:spPr>
          <a:xfrm>
            <a:off x="4389010" y="5541264"/>
            <a:ext cx="7010225" cy="10973"/>
          </a:xfrm>
          <a:prstGeom prst="rect">
            <a:avLst/>
          </a:prstGeom>
          <a:solidFill>
            <a:srgbClr val="D6D9E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3" name="Artwork"/>
          <p:cNvSpPr>
            <a:spLocks noGrp="1"/>
          </p:cNvSpPr>
          <p:nvPr>
            <p:ph type="pic" idx="1"/>
          </p:nvPr>
        </p:nvSpPr>
        <p:spPr>
          <a:xfrm>
            <a:off x="4389010" y="1874479"/>
            <a:ext cx="7010225" cy="39319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24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25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27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debar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7" name="Left column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3474633" cy="410860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8" name="Right column"/>
          <p:cNvSpPr>
            <a:spLocks noGrp="1"/>
          </p:cNvSpPr>
          <p:nvPr>
            <p:ph type="body" idx="2"/>
          </p:nvPr>
        </p:nvSpPr>
        <p:spPr>
          <a:xfrm>
            <a:off x="8046519" y="1645879"/>
            <a:ext cx="3352716" cy="410860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tement +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24" name="Statem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86868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933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25" name="Divider"/>
          <p:cNvSpPr/>
          <p:nvPr/>
        </p:nvSpPr>
        <p:spPr>
          <a:xfrm>
            <a:off x="4389010" y="2605999"/>
            <a:ext cx="7010225" cy="13716"/>
          </a:xfrm>
          <a:prstGeom prst="rect">
            <a:avLst/>
          </a:prstGeom>
          <a:solidFill>
            <a:srgbClr val="D6D9E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6" name="Left column"/>
          <p:cNvSpPr>
            <a:spLocks noGrp="1"/>
          </p:cNvSpPr>
          <p:nvPr>
            <p:ph type="body" idx="2"/>
          </p:nvPr>
        </p:nvSpPr>
        <p:spPr>
          <a:xfrm>
            <a:off x="4389010" y="2834599"/>
            <a:ext cx="3474633" cy="291988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27" name="Right column"/>
          <p:cNvSpPr>
            <a:spLocks noGrp="1"/>
          </p:cNvSpPr>
          <p:nvPr>
            <p:ph type="body" idx="3"/>
          </p:nvPr>
        </p:nvSpPr>
        <p:spPr>
          <a:xfrm>
            <a:off x="8046519" y="2834599"/>
            <a:ext cx="3352716" cy="291988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28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29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nner +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nner"/>
          <p:cNvSpPr/>
          <p:nvPr/>
        </p:nvSpPr>
        <p:spPr>
          <a:xfrm>
            <a:off x="0" y="0"/>
            <a:ext cx="12191695" cy="16002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" name="Accent rule"/>
          <p:cNvSpPr/>
          <p:nvPr/>
        </p:nvSpPr>
        <p:spPr>
          <a:xfrm>
            <a:off x="667512" y="1572768"/>
            <a:ext cx="10856671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" name="Title"/>
          <p:cNvSpPr>
            <a:spLocks noGrp="1"/>
          </p:cNvSpPr>
          <p:nvPr>
            <p:ph type="title"/>
          </p:nvPr>
        </p:nvSpPr>
        <p:spPr>
          <a:xfrm>
            <a:off x="667512" y="502920"/>
            <a:ext cx="10789920" cy="82296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4000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3" name="Left column"/>
          <p:cNvSpPr>
            <a:spLocks noGrp="1"/>
          </p:cNvSpPr>
          <p:nvPr>
            <p:ph type="body" idx="1"/>
          </p:nvPr>
        </p:nvSpPr>
        <p:spPr>
          <a:xfrm>
            <a:off x="667512" y="1965960"/>
            <a:ext cx="5120640" cy="38404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34" name="Right column"/>
          <p:cNvSpPr>
            <a:spLocks noGrp="1"/>
          </p:cNvSpPr>
          <p:nvPr>
            <p:ph type="body" idx="2"/>
          </p:nvPr>
        </p:nvSpPr>
        <p:spPr>
          <a:xfrm>
            <a:off x="6355080" y="1965960"/>
            <a:ext cx="5120640" cy="38404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35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36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debar Content (ic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dirty="0"/>
          </a:p>
        </p:txBody>
      </p:sp>
      <p:sp>
        <p:nvSpPr>
          <p:cNvPr id="38" name="Mark"/>
          <p:cNvSpPr>
            <a:spLocks noGrp="1"/>
          </p:cNvSpPr>
          <p:nvPr>
            <p:ph type="pic" idx="4"/>
          </p:nvPr>
        </p:nvSpPr>
        <p:spPr>
          <a:xfrm>
            <a:off x="755885" y="1627591"/>
            <a:ext cx="755904" cy="755904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39" name="Accent rule"/>
          <p:cNvSpPr/>
          <p:nvPr/>
        </p:nvSpPr>
        <p:spPr>
          <a:xfrm>
            <a:off x="755885" y="2441407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Title / kicker"/>
          <p:cNvSpPr>
            <a:spLocks noGrp="1"/>
          </p:cNvSpPr>
          <p:nvPr>
            <p:ph type="title"/>
          </p:nvPr>
        </p:nvSpPr>
        <p:spPr>
          <a:xfrm>
            <a:off x="755885" y="2596855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1" name="Content"/>
          <p:cNvSpPr>
            <a:spLocks noGrp="1"/>
          </p:cNvSpPr>
          <p:nvPr>
            <p:ph type="body" idx="1"/>
          </p:nvPr>
        </p:nvSpPr>
        <p:spPr>
          <a:xfrm>
            <a:off x="4389010" y="2596855"/>
            <a:ext cx="7010225" cy="3157625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4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debar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5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6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7" name="Picture"/>
          <p:cNvSpPr>
            <a:spLocks noGrp="1"/>
          </p:cNvSpPr>
          <p:nvPr>
            <p:ph type="pic" idx="2"/>
          </p:nvPr>
        </p:nvSpPr>
        <p:spPr>
          <a:xfrm>
            <a:off x="4389010" y="1402080"/>
            <a:ext cx="4389120" cy="40843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8" name="Content"/>
          <p:cNvSpPr>
            <a:spLocks noGrp="1"/>
          </p:cNvSpPr>
          <p:nvPr>
            <p:ph type="body" idx="1"/>
          </p:nvPr>
        </p:nvSpPr>
        <p:spPr>
          <a:xfrm>
            <a:off x="9119506" y="1645879"/>
            <a:ext cx="2279729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5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ampl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Chip"/>
          <p:cNvSpPr/>
          <p:nvPr/>
        </p:nvSpPr>
        <p:spPr>
          <a:xfrm>
            <a:off x="755885" y="1115568"/>
            <a:ext cx="1069848" cy="274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45720" tIns="18288" rIns="45720" bIns="18288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</a:rPr>
              <a:t>EXAMPLE</a:t>
            </a:r>
          </a:p>
        </p:txBody>
      </p:sp>
      <p:sp>
        <p:nvSpPr>
          <p:cNvPr id="53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4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55" name="Picture"/>
          <p:cNvSpPr>
            <a:spLocks noGrp="1"/>
          </p:cNvSpPr>
          <p:nvPr>
            <p:ph type="pic" idx="2"/>
          </p:nvPr>
        </p:nvSpPr>
        <p:spPr>
          <a:xfrm>
            <a:off x="4389010" y="1402080"/>
            <a:ext cx="4389120" cy="40843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56" name="Content"/>
          <p:cNvSpPr>
            <a:spLocks noGrp="1"/>
          </p:cNvSpPr>
          <p:nvPr>
            <p:ph type="body" idx="1"/>
          </p:nvPr>
        </p:nvSpPr>
        <p:spPr>
          <a:xfrm>
            <a:off x="9119506" y="1645879"/>
            <a:ext cx="2279729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57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58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am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0" name="Chip"/>
          <p:cNvSpPr/>
          <p:nvPr/>
        </p:nvSpPr>
        <p:spPr>
          <a:xfrm>
            <a:off x="755885" y="1115568"/>
            <a:ext cx="630936" cy="274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45720" tIns="18288" rIns="45720" bIns="18288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</a:rPr>
              <a:t>GAME</a:t>
            </a:r>
          </a:p>
        </p:txBody>
      </p:sp>
      <p:sp>
        <p:nvSpPr>
          <p:cNvPr id="61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2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63" name="Picture"/>
          <p:cNvSpPr>
            <a:spLocks noGrp="1"/>
          </p:cNvSpPr>
          <p:nvPr>
            <p:ph type="pic" idx="2"/>
          </p:nvPr>
        </p:nvSpPr>
        <p:spPr>
          <a:xfrm>
            <a:off x="4389010" y="1402080"/>
            <a:ext cx="4389120" cy="40843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64" name="Content"/>
          <p:cNvSpPr>
            <a:spLocks noGrp="1"/>
          </p:cNvSpPr>
          <p:nvPr>
            <p:ph type="body" idx="1"/>
          </p:nvPr>
        </p:nvSpPr>
        <p:spPr>
          <a:xfrm>
            <a:off x="9119506" y="1645879"/>
            <a:ext cx="2279729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65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66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29" name="Cont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  <p:sp>
        <p:nvSpPr>
          <p:cNvPr id="130" name="Copyright"/>
          <p:cNvSpPr txBox="1"/>
          <p:nvPr/>
        </p:nvSpPr>
        <p:spPr>
          <a:xfrm>
            <a:off x="667512" y="6372198"/>
            <a:ext cx="5120640" cy="27432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buNone/>
            </a:pPr>
            <a:r>
              <a:rPr lang="en-US" sz="1200" dirty="0">
                <a:solidFill>
                  <a:srgbClr val="6E7684"/>
                </a:solidFill>
                <a:latin typeface="Arial"/>
              </a:rPr>
              <a:t>Game Theory © Mike Shor</a:t>
            </a:r>
          </a:p>
        </p:txBody>
      </p:sp>
      <p:sp>
        <p:nvSpPr>
          <p:cNvPr id="131" name="Topic label"/>
          <p:cNvSpPr>
            <a:spLocks noGrp="1"/>
          </p:cNvSpPr>
          <p:nvPr>
            <p:ph type="ftr" idx="10"/>
          </p:nvPr>
        </p:nvSpPr>
        <p:spPr>
          <a:xfrm>
            <a:off x="5760720" y="6372198"/>
            <a:ext cx="4480560" cy="274320"/>
          </a:xfrm>
        </p:spPr>
        <p:txBody>
          <a:bodyPr wrap="square" lIns="0" tIns="0" rIns="0" bIns="0" anchor="t">
            <a:normAutofit/>
          </a:bodyPr>
          <a:lstStyle>
            <a:lvl1pPr marL="0" indent="0" algn="r">
              <a:spcBef>
                <a:spcPts val="1400"/>
              </a:spcBef>
              <a:buNone/>
              <a:defRPr sz="1200" b="0" i="0">
                <a:solidFill>
                  <a:srgbClr val="D6D9E0"/>
                </a:solidFill>
                <a:latin typeface="Arial"/>
              </a:defRPr>
            </a:lvl1pPr>
          </a:lstStyle>
          <a:p>
            <a:r>
              <a:rPr lang="en-US"/>
              <a:t>Topic 1 – Introduction</a:t>
            </a:r>
          </a:p>
        </p:txBody>
      </p:sp>
      <p:sp>
        <p:nvSpPr>
          <p:cNvPr id="132" name="Slide number"/>
          <p:cNvSpPr>
            <a:spLocks noGrp="1"/>
          </p:cNvSpPr>
          <p:nvPr>
            <p:ph type="sldNum" idx="12"/>
          </p:nvPr>
        </p:nvSpPr>
        <p:spPr>
          <a:xfrm>
            <a:off x="10607040" y="6372198"/>
            <a:ext cx="868680" cy="274320"/>
          </a:xfrm>
        </p:spPr>
        <p:txBody>
          <a:bodyPr wrap="square" lIns="0" tIns="0" rIns="0" bIns="0" anchor="t">
            <a:normAutofit/>
          </a:bodyPr>
          <a:lstStyle>
            <a:lvl1pPr marL="0" indent="0" algn="r">
              <a:spcBef>
                <a:spcPts val="1400"/>
              </a:spcBef>
              <a:buNone/>
              <a:defRPr sz="1200" b="0" i="0">
                <a:solidFill>
                  <a:srgbClr val="6E7684"/>
                </a:solidFill>
                <a:latin typeface="Arial"/>
              </a:defRPr>
            </a:lvl1pPr>
          </a:lstStyle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81" r:id="rId16"/>
    <p:sldLayoutId id="2147483680" r:id="rId17"/>
    <p:sldLayoutId id="2147483675" r:id="rId18"/>
    <p:sldLayoutId id="2147483676" r:id="rId19"/>
    <p:sldLayoutId id="2147483677" r:id="rId20"/>
    <p:sldLayoutId id="2147483678" r:id="rId21"/>
  </p:sldLayoutIdLst>
  <p:hf hdr="0" dt="0"/>
  <p:txStyles>
    <p:titleStyle>
      <a:lvl1pPr marL="0" indent="0">
        <a:spcBef>
          <a:spcPts val="1400"/>
        </a:spcBef>
        <a:buNone/>
        <a:defRPr sz="3333" b="1" i="0">
          <a:solidFill>
            <a:srgbClr val="041E7A"/>
          </a:solidFill>
          <a:latin typeface="Arial"/>
        </a:defRPr>
      </a:lvl1pPr>
      <a:lvl2pPr marL="0" indent="0">
        <a:spcBef>
          <a:spcPts val="600"/>
        </a:spcBef>
        <a:buNone/>
        <a:defRPr sz="1867" b="0" i="0">
          <a:solidFill>
            <a:srgbClr val="6E7684"/>
          </a:solidFill>
          <a:latin typeface="Arial"/>
        </a:defRPr>
      </a:lvl2pPr>
    </p:titleStyle>
    <p:bodyStyle>
      <a:lvl1pPr marL="253993" indent="-253993">
        <a:spcBef>
          <a:spcPts val="1400"/>
        </a:spcBef>
        <a:buClr>
          <a:srgbClr val="A9B1BF"/>
        </a:buClr>
        <a:buSzPct val="68000"/>
        <a:buFont typeface="Arial"/>
        <a:buChar char="•"/>
        <a:defRPr sz="2667" b="0" i="0">
          <a:solidFill>
            <a:srgbClr val="10192B"/>
          </a:solidFill>
          <a:latin typeface="Arial"/>
        </a:defRPr>
      </a:lvl1pPr>
      <a:lvl2pPr marL="253993" indent="0">
        <a:spcBef>
          <a:spcPts val="200"/>
        </a:spcBef>
        <a:buNone/>
        <a:defRPr sz="2400" b="0" i="0">
          <a:solidFill>
            <a:srgbClr val="6E7684"/>
          </a:solidFill>
          <a:latin typeface="Arial"/>
        </a:defRPr>
      </a:lvl2pPr>
      <a:lvl3pPr marL="253993" indent="0">
        <a:spcBef>
          <a:spcPts val="200"/>
        </a:spcBef>
        <a:buNone/>
        <a:defRPr sz="2133" b="0" i="0">
          <a:solidFill>
            <a:srgbClr val="6E7684"/>
          </a:solidFill>
          <a:latin typeface="Arial"/>
        </a:defRPr>
      </a:lvl3pPr>
      <a:lvl4pPr marL="253993" indent="0">
        <a:spcBef>
          <a:spcPts val="200"/>
        </a:spcBef>
        <a:buNone/>
        <a:defRPr sz="2133" b="0" i="0">
          <a:solidFill>
            <a:srgbClr val="6E7684"/>
          </a:solidFill>
          <a:latin typeface="Arial"/>
        </a:defRPr>
      </a:lvl4pPr>
      <a:lvl5pPr marL="253993" indent="0">
        <a:spcBef>
          <a:spcPts val="200"/>
        </a:spcBef>
        <a:buNone/>
        <a:defRPr sz="2133" b="0" i="0">
          <a:solidFill>
            <a:srgbClr val="6E7684"/>
          </a:solidFill>
          <a:latin typeface="Arial"/>
        </a:defRPr>
      </a:lvl5pPr>
    </p:bodyStyle>
    <p:otherStyle>
      <a:lvl1pPr marL="0" indent="0">
        <a:spcBef>
          <a:spcPts val="1400"/>
        </a:spcBef>
        <a:buNone/>
        <a:defRPr sz="2667" b="0" i="0">
          <a:solidFill>
            <a:srgbClr val="10192B"/>
          </a:solidFill>
          <a:latin typeface="Arial"/>
        </a:defRPr>
      </a:lvl1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dirty="0"/>
              <a:t>Game</a:t>
            </a:r>
          </a:p>
          <a:p>
            <a:r>
              <a:rPr dirty="0"/>
              <a:t>Theory</a:t>
            </a:r>
          </a:p>
          <a:p>
            <a:pPr lvl="1"/>
            <a:r>
              <a:rPr dirty="0"/>
              <a:t>ECON 32</a:t>
            </a:r>
            <a:r>
              <a:rPr lang="en-US" dirty="0"/>
              <a:t>08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Topic 1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Fall 2026  ·  Mike Shor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A Brief History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>
          <a:xfrm>
            <a:off x="5774788" y="6372198"/>
            <a:ext cx="4480560" cy="274320"/>
          </a:xfrm>
        </p:spPr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>
          <a:xfrm>
            <a:off x="10621108" y="6372198"/>
            <a:ext cx="868680" cy="274320"/>
          </a:xfrm>
        </p:spPr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10</a:t>
            </a:fld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92DBA23-1556-2857-DB25-F70B6F038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9178" y="3917224"/>
            <a:ext cx="1673318" cy="2309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0">
            <a:extLst>
              <a:ext uri="{FF2B5EF4-FFF2-40B4-BE49-F238E27FC236}">
                <a16:creationId xmlns:a16="http://schemas.microsoft.com/office/drawing/2014/main" id="{19642B99-5E16-E512-60B6-DF9EE84CF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8569" y="3950072"/>
            <a:ext cx="2889504" cy="2244048"/>
          </a:xfrm>
          <a:prstGeom prst="rect">
            <a:avLst/>
          </a:prstGeom>
          <a:noFill/>
          <a:ln w="28575">
            <a:solidFill>
              <a:srgbClr val="040F76"/>
            </a:solidFill>
            <a:miter lim="800000"/>
            <a:headEnd/>
            <a:tailEnd/>
          </a:ln>
          <a:effectLst>
            <a:outerShdw dist="35921" dir="2700000" algn="ctr" rotWithShape="0">
              <a:schemeClr val="accent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27">
            <a:extLst>
              <a:ext uri="{FF2B5EF4-FFF2-40B4-BE49-F238E27FC236}">
                <a16:creationId xmlns:a16="http://schemas.microsoft.com/office/drawing/2014/main" id="{060022BC-FBF5-441C-8333-02BFFFDD291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857555" y="3447220"/>
            <a:ext cx="1064307" cy="113271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noFill/>
          <a:ln w="38100">
            <a:solidFill>
              <a:srgbClr val="040F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8" name="AutoShape 28">
            <a:extLst>
              <a:ext uri="{FF2B5EF4-FFF2-40B4-BE49-F238E27FC236}">
                <a16:creationId xmlns:a16="http://schemas.microsoft.com/office/drawing/2014/main" id="{A97730AB-6715-695C-5866-9B193B1F8D25}"/>
              </a:ext>
            </a:extLst>
          </p:cNvPr>
          <p:cNvSpPr>
            <a:spLocks noChangeArrowheads="1"/>
          </p:cNvSpPr>
          <p:nvPr/>
        </p:nvSpPr>
        <p:spPr bwMode="auto">
          <a:xfrm rot="16200000" flipV="1">
            <a:off x="8155017" y="3444240"/>
            <a:ext cx="1064308" cy="113271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noFill/>
          <a:ln w="38100">
            <a:solidFill>
              <a:srgbClr val="040F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pic>
        <p:nvPicPr>
          <p:cNvPr id="9" name="Picture 2" descr="http://3.bp.blogspot.com/_PcX9QTbDVJw/S3rFhS-1vOI/AAAAAAAACHI/c4-7HYwbiVM/s320/meetingBORING.jpg">
            <a:extLst>
              <a:ext uri="{FF2B5EF4-FFF2-40B4-BE49-F238E27FC236}">
                <a16:creationId xmlns:a16="http://schemas.microsoft.com/office/drawing/2014/main" id="{5895C1A2-7279-EB11-6EFD-7085B5F85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5264" y="826781"/>
            <a:ext cx="3310079" cy="2432304"/>
          </a:xfrm>
          <a:prstGeom prst="rect">
            <a:avLst/>
          </a:prstGeom>
          <a:noFill/>
          <a:ln w="28575">
            <a:solidFill>
              <a:srgbClr val="040F76"/>
            </a:solidFill>
            <a:miter lim="800000"/>
            <a:headEnd/>
            <a:tailEnd/>
          </a:ln>
          <a:effectLst>
            <a:outerShdw blurRad="635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10" name="AutoShape 27">
            <a:extLst>
              <a:ext uri="{FF2B5EF4-FFF2-40B4-BE49-F238E27FC236}">
                <a16:creationId xmlns:a16="http://schemas.microsoft.com/office/drawing/2014/main" id="{B25A1A30-B361-B504-7626-0A798189179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887688" y="3462656"/>
            <a:ext cx="1064309" cy="113271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noFill/>
          <a:ln w="38100">
            <a:solidFill>
              <a:srgbClr val="040F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 dirty="0"/>
          </a:p>
        </p:txBody>
      </p:sp>
      <p:pic>
        <p:nvPicPr>
          <p:cNvPr id="11" name="Picture 10" descr="Generated image: Stormy Military Machines Formation">
            <a:extLst>
              <a:ext uri="{FF2B5EF4-FFF2-40B4-BE49-F238E27FC236}">
                <a16:creationId xmlns:a16="http://schemas.microsoft.com/office/drawing/2014/main" id="{518C452E-4394-5E42-0119-A0E66310687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533" y="839490"/>
            <a:ext cx="2862072" cy="2375353"/>
          </a:xfrm>
          <a:prstGeom prst="rect">
            <a:avLst/>
          </a:prstGeom>
          <a:ln w="28575">
            <a:solidFill>
              <a:schemeClr val="tx2"/>
            </a:solidFill>
            <a:miter lim="800000"/>
          </a:ln>
          <a:effectLst>
            <a:outerShdw dist="29538" dir="2700000" algn="ctr" rotWithShape="0">
              <a:schemeClr val="tx2">
                <a:alpha val="50000"/>
              </a:scheme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Administratrivia</a:t>
            </a:r>
            <a:endParaRPr dirty="0"/>
          </a:p>
        </p:txBody>
      </p:sp>
      <p:sp>
        <p:nvSpPr>
          <p:cNvPr id="8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9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11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BCF565-057C-D51E-C428-501DC71DAF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i="1" dirty="0"/>
              <a:t>“Please read the syllabus”</a:t>
            </a:r>
          </a:p>
          <a:p>
            <a:r>
              <a:rPr lang="en-US" sz="2400" i="1" dirty="0">
                <a:solidFill>
                  <a:schemeClr val="accent4"/>
                </a:solidFill>
              </a:rPr>
              <a:t>			– </a:t>
            </a:r>
            <a:r>
              <a:rPr lang="en-US" sz="2400" dirty="0">
                <a:solidFill>
                  <a:schemeClr val="accent4"/>
                </a:solidFill>
              </a:rPr>
              <a:t>Every professor ever</a:t>
            </a:r>
            <a:endParaRPr lang="en-US" sz="2400" i="1" dirty="0">
              <a:solidFill>
                <a:schemeClr val="accent4"/>
              </a:solidFill>
            </a:endParaRPr>
          </a:p>
          <a:p>
            <a:endParaRPr lang="en-US" sz="2800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Course Information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b="1" dirty="0"/>
              <a:t>Textbook</a:t>
            </a:r>
          </a:p>
          <a:p>
            <a:pPr lvl="1"/>
            <a:r>
              <a:rPr dirty="0"/>
              <a:t>None required</a:t>
            </a:r>
          </a:p>
          <a:p>
            <a:endParaRPr dirty="0"/>
          </a:p>
          <a:p>
            <a:r>
              <a:rPr b="1" dirty="0"/>
              <a:t>Course web site</a:t>
            </a:r>
          </a:p>
          <a:p>
            <a:pPr lvl="1"/>
            <a:r>
              <a:rPr dirty="0"/>
              <a:t>Slides, readings</a:t>
            </a:r>
            <a:r>
              <a:rPr lang="en-US" dirty="0"/>
              <a:t>, sample problems, and games</a:t>
            </a:r>
            <a:endParaRPr dirty="0"/>
          </a:p>
          <a:p>
            <a:pPr lvl="1"/>
            <a:r>
              <a:rPr dirty="0"/>
              <a:t>Check after each lecture</a:t>
            </a:r>
          </a:p>
          <a:p>
            <a:endParaRPr dirty="0"/>
          </a:p>
          <a:p>
            <a:r>
              <a:rPr b="1" dirty="0" err="1"/>
              <a:t>HuskyCT</a:t>
            </a:r>
            <a:endParaRPr b="1" dirty="0"/>
          </a:p>
          <a:p>
            <a:pPr lvl="1"/>
            <a:r>
              <a:rPr dirty="0"/>
              <a:t>Announcements and game standings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Course Outline</a:t>
            </a:r>
          </a:p>
          <a:p>
            <a:pPr lvl="1"/>
            <a:r>
              <a:t>Recognizing the game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2200" b="1" dirty="0"/>
              <a:t>Introduction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en-US" sz="22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en-US" sz="22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sz="2200" b="1" dirty="0"/>
              <a:t>Simultaneous games</a:t>
            </a:r>
            <a:endParaRPr lang="en-US" sz="22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en-US" sz="22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en-US" sz="22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sz="2200" b="1" dirty="0"/>
              <a:t>Sequential games</a:t>
            </a:r>
            <a:endParaRPr lang="en-US" sz="22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en-US" sz="22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en-US" sz="22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sz="2200" b="1" dirty="0"/>
              <a:t>Mixed strategies</a:t>
            </a:r>
            <a:endParaRPr lang="en-US" sz="22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en-US" sz="22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en-US" sz="22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sz="2200" b="1" dirty="0"/>
              <a:t>Repeated games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pPr defTabSz="914400">
              <a:spcBef>
                <a:spcPts val="0"/>
              </a:spcBef>
            </a:pPr>
            <a:endParaRPr lang="en-US" sz="2200" dirty="0"/>
          </a:p>
          <a:p>
            <a:pPr defTabSz="914400">
              <a:spcBef>
                <a:spcPts val="0"/>
              </a:spcBef>
            </a:pPr>
            <a:endParaRPr lang="en-US" sz="2200" dirty="0"/>
          </a:p>
          <a:p>
            <a:pPr defTabSz="914400">
              <a:spcBef>
                <a:spcPts val="0"/>
              </a:spcBef>
            </a:pPr>
            <a:endParaRPr lang="en-US" sz="2200" dirty="0"/>
          </a:p>
          <a:p>
            <a:pPr defTabSz="914400">
              <a:spcBef>
                <a:spcPts val="0"/>
              </a:spcBef>
            </a:pPr>
            <a:r>
              <a:rPr lang="en-US" sz="2200" dirty="0"/>
              <a:t>Anticipating rivals’ moves</a:t>
            </a:r>
            <a:endParaRPr lang="en-US" sz="2200" b="1" dirty="0"/>
          </a:p>
          <a:p>
            <a:pPr defTabSz="914400">
              <a:spcBef>
                <a:spcPts val="0"/>
              </a:spcBef>
            </a:pPr>
            <a:endParaRPr lang="en-US" sz="2200" b="1" dirty="0"/>
          </a:p>
          <a:p>
            <a:pPr defTabSz="914400">
              <a:spcBef>
                <a:spcPts val="0"/>
              </a:spcBef>
            </a:pPr>
            <a:endParaRPr lang="en-US" sz="2200" b="1" dirty="0"/>
          </a:p>
          <a:p>
            <a:pPr defTabSz="914400">
              <a:spcBef>
                <a:spcPts val="0"/>
              </a:spcBef>
            </a:pPr>
            <a:r>
              <a:rPr lang="en-US" sz="2200" dirty="0"/>
              <a:t>Looking forward and reasoning back</a:t>
            </a:r>
            <a:endParaRPr lang="en-US" sz="2200" b="1" dirty="0"/>
          </a:p>
          <a:p>
            <a:pPr marL="457200" indent="-457200" defTabSz="914400">
              <a:spcBef>
                <a:spcPts val="0"/>
              </a:spcBef>
              <a:buFont typeface="+mj-lt"/>
              <a:buAutoNum type="arabicPeriod"/>
            </a:pPr>
            <a:endParaRPr lang="en-US" sz="2200" b="1" dirty="0"/>
          </a:p>
          <a:p>
            <a:pPr defTabSz="914400">
              <a:spcBef>
                <a:spcPts val="0"/>
              </a:spcBef>
            </a:pPr>
            <a:r>
              <a:rPr lang="en-US" sz="2200" dirty="0"/>
              <a:t>Strategic unpredictability</a:t>
            </a:r>
          </a:p>
          <a:p>
            <a:pPr marL="457200" indent="-457200" defTabSz="914400">
              <a:spcBef>
                <a:spcPts val="0"/>
              </a:spcBef>
              <a:buFont typeface="+mj-lt"/>
              <a:buAutoNum type="arabicPeriod"/>
            </a:pPr>
            <a:endParaRPr lang="en-US" sz="2200" b="1" dirty="0"/>
          </a:p>
          <a:p>
            <a:pPr marL="457200" indent="-457200" defTabSz="914400">
              <a:spcBef>
                <a:spcPts val="0"/>
              </a:spcBef>
              <a:buFont typeface="+mj-lt"/>
              <a:buAutoNum type="arabicPeriod"/>
            </a:pPr>
            <a:endParaRPr lang="en-US" sz="2200" b="1" dirty="0"/>
          </a:p>
          <a:p>
            <a:pPr defTabSz="914400">
              <a:spcBef>
                <a:spcPts val="0"/>
              </a:spcBef>
            </a:pPr>
            <a:r>
              <a:rPr lang="en-US" sz="2200" dirty="0"/>
              <a:t>Cooperation &amp; deterrence</a:t>
            </a:r>
            <a:endParaRPr lang="en-US" sz="2200" b="1" dirty="0"/>
          </a:p>
          <a:p>
            <a:pPr>
              <a:lnSpc>
                <a:spcPct val="130000"/>
              </a:lnSpc>
              <a:spcBef>
                <a:spcPts val="0"/>
              </a:spcBef>
            </a:pPr>
            <a:endParaRPr sz="2200" dirty="0"/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Course Outline</a:t>
            </a:r>
          </a:p>
          <a:p>
            <a:pPr lvl="1"/>
            <a:r>
              <a:t>Changing the game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 startAt="6"/>
            </a:pPr>
            <a:r>
              <a:rPr b="1" dirty="0"/>
              <a:t>Strategic Moves</a:t>
            </a:r>
            <a:endParaRPr lang="en-US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 startAt="6"/>
            </a:pPr>
            <a:endParaRPr lang="en-US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 startAt="6"/>
            </a:pPr>
            <a:endParaRPr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 startAt="6"/>
            </a:pPr>
            <a:r>
              <a:rPr b="1" dirty="0"/>
              <a:t>Information</a:t>
            </a:r>
            <a:endParaRPr lang="en-US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 startAt="6"/>
            </a:pPr>
            <a:endParaRPr lang="en-US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 startAt="6"/>
            </a:pPr>
            <a:endParaRPr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 startAt="6"/>
            </a:pPr>
            <a:r>
              <a:rPr b="1" dirty="0"/>
              <a:t>Auctions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dirty="0"/>
              <a:t>Credibility, threats, and promises</a:t>
            </a:r>
            <a:endParaRPr lang="en-US" dirty="0"/>
          </a:p>
          <a:p>
            <a:pPr>
              <a:spcBef>
                <a:spcPts val="0"/>
              </a:spcBef>
            </a:pPr>
            <a:endParaRPr dirty="0"/>
          </a:p>
          <a:p>
            <a:pPr>
              <a:spcBef>
                <a:spcPts val="0"/>
              </a:spcBef>
            </a:pPr>
            <a:r>
              <a:rPr dirty="0"/>
              <a:t>Signaling, screening, incentive pay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dirty="0"/>
              <a:t>Participating and designing</a:t>
            </a:r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Games</a:t>
            </a:r>
          </a:p>
        </p:txBody>
      </p:sp>
      <p:sp>
        <p:nvSpPr>
          <p:cNvPr id="4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4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15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100" dirty="0"/>
              <a:t>Most weeks, l</a:t>
            </a:r>
            <a:r>
              <a:rPr sz="2100" dirty="0"/>
              <a:t>ast </a:t>
            </a:r>
            <a:r>
              <a:rPr lang="en-US" sz="2100" dirty="0"/>
              <a:t>few minutes of class</a:t>
            </a:r>
            <a:endParaRPr sz="2100" dirty="0"/>
          </a:p>
          <a:p>
            <a:pPr lvl="1"/>
            <a:r>
              <a:rPr lang="en-US" sz="2100" dirty="0"/>
              <a:t>Occasionally assigned outside class, played online</a:t>
            </a:r>
          </a:p>
          <a:p>
            <a:r>
              <a:rPr lang="en-US" sz="2100" dirty="0"/>
              <a:t>No preparation required</a:t>
            </a:r>
          </a:p>
          <a:p>
            <a:r>
              <a:rPr lang="en-US" sz="2100" dirty="0"/>
              <a:t>Decisions &amp; outcomes are made public</a:t>
            </a:r>
          </a:p>
          <a:p>
            <a:r>
              <a:rPr lang="en-US" sz="2100" dirty="0"/>
              <a:t>Opponents are not</a:t>
            </a:r>
            <a:endParaRPr sz="2100" dirty="0"/>
          </a:p>
          <a:p>
            <a:r>
              <a:rPr lang="en-US" sz="2100" dirty="0"/>
              <a:t>Not graded on the outcome</a:t>
            </a:r>
          </a:p>
          <a:p>
            <a:r>
              <a:rPr lang="en-US" sz="2100" dirty="0"/>
              <a:t>Register on the course web site by Wednesday</a:t>
            </a:r>
          </a:p>
          <a:p>
            <a:r>
              <a:rPr lang="en-US" sz="2100" dirty="0"/>
              <a:t>Academic integrity: treat like exam or quiz</a:t>
            </a:r>
          </a:p>
        </p:txBody>
      </p:sp>
      <p:pic>
        <p:nvPicPr>
          <p:cNvPr id="45" name="Picture 44" descr="icon_testt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201" y="1145933"/>
            <a:ext cx="889498" cy="123756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733"/>
              <a:t>Electronics-Free Classroom</a:t>
            </a:r>
          </a:p>
          <a:p>
            <a:pPr lvl="1"/>
            <a:r>
              <a:t>no laptops, tablets, or phones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566" dirty="0"/>
              <a:t>Not for notes either</a:t>
            </a:r>
            <a:endParaRPr lang="en-US" sz="2566" dirty="0">
              <a:highlight>
                <a:srgbClr val="FFCD00"/>
              </a:highlight>
            </a:endParaRPr>
          </a:p>
          <a:p>
            <a:pPr lvl="1"/>
            <a:r>
              <a:rPr lang="en-US" sz="2296" dirty="0"/>
              <a:t>Obviously, CSD accommodations are excepted</a:t>
            </a:r>
          </a:p>
          <a:p>
            <a:endParaRPr lang="en-US" sz="2566" dirty="0"/>
          </a:p>
          <a:p>
            <a:r>
              <a:rPr sz="2566" dirty="0"/>
              <a:t>Why: </a:t>
            </a:r>
            <a:r>
              <a:rPr lang="en-US" sz="2566" dirty="0">
                <a:highlight>
                  <a:srgbClr val="FFCD00"/>
                </a:highlight>
              </a:rPr>
              <a:t>attention is a scarce resource</a:t>
            </a:r>
            <a:endParaRPr sz="2566" dirty="0">
              <a:highlight>
                <a:srgbClr val="FFCD00"/>
              </a:highlight>
            </a:endParaRPr>
          </a:p>
          <a:p>
            <a:pPr lvl="1"/>
            <a:r>
              <a:rPr sz="2296" dirty="0"/>
              <a:t>Most of what we do is </a:t>
            </a:r>
            <a:r>
              <a:rPr lang="en-US" sz="2296" dirty="0"/>
              <a:t>conceptual</a:t>
            </a:r>
          </a:p>
          <a:p>
            <a:pPr lvl="1"/>
            <a:r>
              <a:rPr lang="en-US" sz="2296" dirty="0"/>
              <a:t>Thinking, </a:t>
            </a:r>
            <a:r>
              <a:rPr sz="2296" dirty="0"/>
              <a:t>discussion</a:t>
            </a:r>
            <a:r>
              <a:rPr lang="en-US" sz="2296" dirty="0"/>
              <a:t>,</a:t>
            </a:r>
            <a:r>
              <a:rPr sz="2296" dirty="0"/>
              <a:t> and decisions</a:t>
            </a:r>
          </a:p>
          <a:p>
            <a:endParaRPr sz="2296" dirty="0"/>
          </a:p>
          <a:p>
            <a:r>
              <a:rPr sz="2566" dirty="0"/>
              <a:t>Slides are posted before class</a:t>
            </a:r>
          </a:p>
          <a:p>
            <a:pPr lvl="1"/>
            <a:r>
              <a:rPr sz="2296" dirty="0"/>
              <a:t>Bring a printed copy if you want one in front of you</a:t>
            </a:r>
          </a:p>
          <a:p>
            <a:endParaRPr sz="2296" dirty="0"/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 Participation</a:t>
            </a:r>
          </a:p>
          <a:p>
            <a:pPr lvl="1"/>
            <a:r>
              <a:t>name tents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sz="2800" dirty="0"/>
              <a:t>Bring </a:t>
            </a:r>
            <a:r>
              <a:rPr lang="en-US" sz="2800" dirty="0"/>
              <a:t>and</a:t>
            </a:r>
            <a:r>
              <a:rPr sz="2800" dirty="0"/>
              <a:t> display a name tent every class</a:t>
            </a:r>
          </a:p>
          <a:p>
            <a:pPr lvl="1"/>
            <a:r>
              <a:rPr sz="2800" dirty="0"/>
              <a:t>Take it with you, or leave it with me</a:t>
            </a:r>
          </a:p>
          <a:p>
            <a:endParaRPr sz="2800" dirty="0"/>
          </a:p>
          <a:p>
            <a:r>
              <a:rPr lang="en-US" sz="2800" dirty="0"/>
              <a:t>Want to be left alone occasionally</a:t>
            </a:r>
            <a:r>
              <a:rPr sz="2800" dirty="0"/>
              <a:t>? </a:t>
            </a:r>
            <a:endParaRPr sz="2800" dirty="0">
              <a:highlight>
                <a:srgbClr val="FFCD00"/>
              </a:highlight>
            </a:endParaRP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Don’t display your name tent that day</a:t>
            </a:r>
            <a:r>
              <a:rPr lang="en-US" sz="2800" dirty="0">
                <a:highlight>
                  <a:srgbClr val="FFCD00"/>
                </a:highlight>
              </a:rPr>
              <a:t> </a:t>
            </a:r>
          </a:p>
          <a:p>
            <a:pPr lvl="1"/>
            <a:r>
              <a:rPr sz="2800" dirty="0"/>
              <a:t>No explanation needed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Quizzes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Six topic quizzes</a:t>
            </a:r>
          </a:p>
          <a:p>
            <a:pPr lvl="1"/>
            <a:r>
              <a:rPr lang="en-US" dirty="0">
                <a:solidFill>
                  <a:schemeClr val="accent4"/>
                </a:solidFill>
              </a:rPr>
              <a:t>l</a:t>
            </a:r>
            <a:r>
              <a:rPr dirty="0">
                <a:solidFill>
                  <a:schemeClr val="accent4"/>
                </a:solidFill>
              </a:rPr>
              <a:t>owest grade dropped</a:t>
            </a:r>
            <a:r>
              <a:rPr lang="en-US" dirty="0">
                <a:solidFill>
                  <a:schemeClr val="accent4"/>
                </a:solidFill>
              </a:rPr>
              <a:t>, </a:t>
            </a:r>
            <a:r>
              <a:rPr dirty="0">
                <a:solidFill>
                  <a:schemeClr val="accent4"/>
                </a:solidFill>
              </a:rPr>
              <a:t>best five count</a:t>
            </a:r>
          </a:p>
          <a:p>
            <a:endParaRPr dirty="0">
              <a:highlight>
                <a:srgbClr val="FFCD00"/>
              </a:highlight>
            </a:endParaRPr>
          </a:p>
          <a:p>
            <a:r>
              <a:rPr lang="en-US" dirty="0"/>
              <a:t>First 10–15 minutes of class (be on time!)</a:t>
            </a:r>
          </a:p>
          <a:p>
            <a:r>
              <a:rPr dirty="0"/>
              <a:t>Format reviewed in the prior class</a:t>
            </a:r>
          </a:p>
          <a:p>
            <a:r>
              <a:rPr dirty="0"/>
              <a:t>Practice: </a:t>
            </a:r>
            <a:endParaRPr lang="en-US" dirty="0"/>
          </a:p>
          <a:p>
            <a:pPr lvl="1"/>
            <a:r>
              <a:rPr dirty="0"/>
              <a:t>online sample problems and self-tests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Grading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370263" algn="r"/>
              </a:tabLst>
            </a:pPr>
            <a:r>
              <a:rPr dirty="0"/>
              <a:t>Midterm</a:t>
            </a:r>
            <a:r>
              <a:rPr lang="en-US" dirty="0"/>
              <a:t>	</a:t>
            </a:r>
            <a:r>
              <a:rPr lang="en-US" dirty="0">
                <a:solidFill>
                  <a:schemeClr val="accent4"/>
                </a:solidFill>
              </a:rPr>
              <a:t>20%</a:t>
            </a:r>
            <a:endParaRPr dirty="0">
              <a:solidFill>
                <a:schemeClr val="accent4"/>
              </a:solidFill>
            </a:endParaRPr>
          </a:p>
          <a:p>
            <a:pPr>
              <a:tabLst>
                <a:tab pos="3370263" algn="r"/>
              </a:tabLst>
            </a:pPr>
            <a:r>
              <a:rPr dirty="0"/>
              <a:t>Final Exam</a:t>
            </a:r>
            <a:r>
              <a:rPr lang="en-US" dirty="0"/>
              <a:t>	</a:t>
            </a:r>
            <a:r>
              <a:rPr lang="en-US" dirty="0">
                <a:solidFill>
                  <a:schemeClr val="accent4"/>
                </a:solidFill>
              </a:rPr>
              <a:t>35%</a:t>
            </a:r>
            <a:endParaRPr dirty="0">
              <a:solidFill>
                <a:schemeClr val="accent4"/>
              </a:solidFill>
            </a:endParaRPr>
          </a:p>
          <a:p>
            <a:pPr>
              <a:tabLst>
                <a:tab pos="3370263" algn="r"/>
              </a:tabLst>
            </a:pPr>
            <a:r>
              <a:rPr dirty="0"/>
              <a:t>Quizzes</a:t>
            </a:r>
            <a:r>
              <a:rPr lang="en-US" dirty="0"/>
              <a:t>	</a:t>
            </a:r>
            <a:r>
              <a:rPr lang="en-US" dirty="0">
                <a:solidFill>
                  <a:schemeClr val="accent4"/>
                </a:solidFill>
              </a:rPr>
              <a:t>25%</a:t>
            </a:r>
            <a:endParaRPr dirty="0">
              <a:solidFill>
                <a:schemeClr val="accent4"/>
              </a:solidFill>
            </a:endParaRPr>
          </a:p>
          <a:p>
            <a:pPr>
              <a:tabLst>
                <a:tab pos="3370263" algn="r"/>
              </a:tabLst>
            </a:pPr>
            <a:r>
              <a:rPr dirty="0"/>
              <a:t>Class participation</a:t>
            </a:r>
            <a:r>
              <a:rPr lang="en-US" dirty="0"/>
              <a:t>	</a:t>
            </a:r>
            <a:r>
              <a:rPr lang="en-US" dirty="0">
                <a:solidFill>
                  <a:schemeClr val="accent4"/>
                </a:solidFill>
              </a:rPr>
              <a:t>10%</a:t>
            </a:r>
            <a:endParaRPr dirty="0">
              <a:solidFill>
                <a:schemeClr val="accent4"/>
              </a:solidFill>
            </a:endParaRPr>
          </a:p>
          <a:p>
            <a:pPr>
              <a:tabLst>
                <a:tab pos="3370263" algn="r"/>
              </a:tabLst>
            </a:pPr>
            <a:r>
              <a:rPr dirty="0"/>
              <a:t>Games</a:t>
            </a:r>
            <a:r>
              <a:rPr lang="en-US" dirty="0"/>
              <a:t>	</a:t>
            </a:r>
            <a:r>
              <a:rPr lang="en-US" dirty="0">
                <a:solidFill>
                  <a:schemeClr val="accent4"/>
                </a:solidFill>
              </a:rPr>
              <a:t>10%</a:t>
            </a:r>
          </a:p>
          <a:p>
            <a:pPr>
              <a:tabLst>
                <a:tab pos="3370263" algn="r"/>
              </a:tabLst>
            </a:pPr>
            <a:endParaRPr lang="en-US" dirty="0"/>
          </a:p>
          <a:p>
            <a:pPr>
              <a:tabLst>
                <a:tab pos="3370263" algn="r"/>
              </a:tabLst>
            </a:pPr>
            <a:endParaRPr lang="en-US" dirty="0"/>
          </a:p>
          <a:p>
            <a:pPr>
              <a:tabLst>
                <a:tab pos="3370263" algn="r"/>
              </a:tabLst>
            </a:pPr>
            <a:endParaRPr lang="en-US" dirty="0"/>
          </a:p>
          <a:p>
            <a:pPr>
              <a:tabLst>
                <a:tab pos="3370263" algn="r"/>
              </a:tabLst>
            </a:pPr>
            <a:endParaRPr dirty="0"/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19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0F18643-C521-7E02-5AC9-0C704AFB1DC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652249" y="5212121"/>
            <a:ext cx="7010225" cy="890794"/>
          </a:xfrm>
        </p:spPr>
        <p:txBody>
          <a:bodyPr>
            <a:normAutofit fontScale="85000" lnSpcReduction="20000"/>
          </a:bodyPr>
          <a:lstStyle/>
          <a:p>
            <a:pPr marL="12700">
              <a:tabLst>
                <a:tab pos="682625" algn="l"/>
                <a:tab pos="1816100" algn="l"/>
                <a:tab pos="2511425" algn="l"/>
                <a:tab pos="3644900" algn="l"/>
                <a:tab pos="4341813" algn="l"/>
                <a:tab pos="5475288" algn="l"/>
                <a:tab pos="6157913" algn="l"/>
              </a:tabLst>
            </a:pPr>
            <a:r>
              <a:rPr lang="en-US" dirty="0"/>
              <a:t>		87+	B+	77+	C+	67+	D+</a:t>
            </a:r>
          </a:p>
          <a:p>
            <a:pPr marL="12700">
              <a:tabLst>
                <a:tab pos="682625" algn="l"/>
                <a:tab pos="1816100" algn="l"/>
                <a:tab pos="2511425" algn="l"/>
                <a:tab pos="3644900" algn="l"/>
                <a:tab pos="4341813" algn="l"/>
                <a:tab pos="5475288" algn="l"/>
                <a:tab pos="6157913" algn="l"/>
              </a:tabLst>
            </a:pPr>
            <a:r>
              <a:rPr lang="en-US" dirty="0"/>
              <a:t>93+	A	83+	B	73+	C	63+	D</a:t>
            </a:r>
            <a:endParaRPr dirty="0"/>
          </a:p>
          <a:p>
            <a:pPr marL="12700">
              <a:tabLst>
                <a:tab pos="682625" algn="l"/>
                <a:tab pos="1816100" algn="l"/>
                <a:tab pos="2511425" algn="l"/>
                <a:tab pos="3644900" algn="l"/>
                <a:tab pos="4341813" algn="l"/>
                <a:tab pos="5475288" algn="l"/>
                <a:tab pos="6157913" algn="l"/>
              </a:tabLst>
            </a:pPr>
            <a:r>
              <a:rPr lang="en-US" dirty="0"/>
              <a:t>90+	A-	80+	B-	70+	C-	60+	D	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“Only the paranoid survive.”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Andy Grove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dirty="0"/>
              <a:t>Co-founder of Intel</a:t>
            </a:r>
          </a:p>
        </p:txBody>
      </p:sp>
      <p:sp>
        <p:nvSpPr>
          <p:cNvPr id="95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  <a:endParaRPr lang="en-US" dirty="0"/>
          </a:p>
        </p:txBody>
      </p:sp>
      <p:sp>
        <p:nvSpPr>
          <p:cNvPr id="96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Honors</a:t>
            </a:r>
          </a:p>
          <a:p>
            <a:pPr lvl="1"/>
            <a:r>
              <a:t>section 003, or converting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2800" dirty="0"/>
              <a:t>Come see me in the </a:t>
            </a:r>
            <a:r>
              <a:rPr sz="2800" b="1" dirty="0"/>
              <a:t>first three weeks</a:t>
            </a:r>
          </a:p>
          <a:p>
            <a:pPr lvl="1"/>
            <a:r>
              <a:rPr sz="2800" dirty="0"/>
              <a:t>Individually or in a small group</a:t>
            </a:r>
          </a:p>
          <a:p>
            <a:endParaRPr sz="2800" dirty="0"/>
          </a:p>
          <a:p>
            <a:r>
              <a:rPr sz="2800" dirty="0"/>
              <a:t>The aim is something you actually want to work on</a:t>
            </a:r>
          </a:p>
          <a:p>
            <a:pPr lvl="1"/>
            <a:r>
              <a:rPr sz="2800" dirty="0"/>
              <a:t>Not busy work</a:t>
            </a:r>
          </a:p>
          <a:p>
            <a:endParaRPr sz="2800" dirty="0"/>
          </a:p>
          <a:p>
            <a:r>
              <a:rPr sz="2800" dirty="0"/>
              <a:t>Honors work can count for </a:t>
            </a:r>
            <a:r>
              <a:rPr sz="2800" dirty="0">
                <a:highlight>
                  <a:srgbClr val="FFCD00"/>
                </a:highlight>
              </a:rPr>
              <a:t>up to 20% of your grade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Interactive Decision Theory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Decision theory:</a:t>
            </a:r>
            <a:r>
              <a:rPr lang="en-US" dirty="0"/>
              <a:t> you have goals
</a:t>
            </a:r>
          </a:p>
          <a:p>
            <a:r>
              <a:rPr lang="en-US" b="1" dirty="0"/>
              <a:t>Game theory:</a:t>
            </a:r>
            <a:r>
              <a:rPr lang="en-US" dirty="0"/>
              <a:t> so does everyone else</a:t>
            </a:r>
          </a:p>
        </p:txBody>
      </p:sp>
      <p:sp>
        <p:nvSpPr>
          <p:cNvPr id="83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84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Splitting the Bill</a:t>
            </a:r>
          </a:p>
          <a:p>
            <a:pPr lvl="1"/>
            <a:r>
              <a:rPr lang="en-US" dirty="0"/>
              <a:t>Decision theory </a:t>
            </a:r>
            <a:br>
              <a:rPr lang="en-US" dirty="0"/>
            </a:br>
            <a:r>
              <a:rPr lang="en-US" dirty="0"/>
              <a:t>vs. Game theory</a:t>
            </a:r>
            <a:endParaRPr dirty="0"/>
          </a:p>
        </p:txBody>
      </p:sp>
      <p:sp>
        <p:nvSpPr>
          <p:cNvPr id="57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58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22</a:t>
            </a:fld>
            <a:endParaRPr lang="en-US"/>
          </a:p>
        </p:txBody>
      </p:sp>
      <p:sp>
        <p:nvSpPr>
          <p:cNvPr id="6" name="Shape 166">
            <a:extLst>
              <a:ext uri="{FF2B5EF4-FFF2-40B4-BE49-F238E27FC236}">
                <a16:creationId xmlns:a16="http://schemas.microsoft.com/office/drawing/2014/main" id="{C61F4798-6982-3A09-9D89-A3518D8F2163}"/>
              </a:ext>
            </a:extLst>
          </p:cNvPr>
          <p:cNvSpPr txBox="1">
            <a:spLocks/>
          </p:cNvSpPr>
          <p:nvPr/>
        </p:nvSpPr>
        <p:spPr>
          <a:xfrm>
            <a:off x="6457951" y="1171800"/>
            <a:ext cx="4922015" cy="4872400"/>
          </a:xfrm>
        </p:spPr>
        <p:txBody>
          <a:bodyPr wrap="square" lIns="0" tIns="0" rIns="0" bIns="0" anchor="ctr">
            <a:noAutofit/>
          </a:bodyPr>
          <a:lstStyle>
            <a:lvl1pPr marL="253993" indent="-253993">
              <a:spcBef>
                <a:spcPts val="1400"/>
              </a:spcBef>
              <a:buClr>
                <a:srgbClr val="A9B1BF"/>
              </a:buClr>
              <a:buSzPct val="68000"/>
              <a:buFont typeface="Arial"/>
              <a:buChar char="•"/>
              <a:defRPr sz="2667" b="0" i="0">
                <a:solidFill>
                  <a:srgbClr val="10192B"/>
                </a:solidFill>
                <a:latin typeface="Arial"/>
              </a:defRPr>
            </a:lvl1pPr>
            <a:lvl2pPr marL="253993" indent="0">
              <a:spcBef>
                <a:spcPts val="200"/>
              </a:spcBef>
              <a:buNone/>
              <a:defRPr sz="2400" b="0" i="0">
                <a:solidFill>
                  <a:srgbClr val="6E7684"/>
                </a:solidFill>
                <a:latin typeface="Arial"/>
              </a:defRPr>
            </a:lvl2pPr>
            <a:lvl3pPr marL="253993" indent="0">
              <a:spcBef>
                <a:spcPts val="200"/>
              </a:spcBef>
              <a:buNone/>
              <a:defRPr sz="2133" b="0" i="0">
                <a:solidFill>
                  <a:srgbClr val="6E7684"/>
                </a:solidFill>
                <a:latin typeface="Arial"/>
              </a:defRPr>
            </a:lvl3pPr>
            <a:lvl4pPr marL="253993" indent="0">
              <a:spcBef>
                <a:spcPts val="200"/>
              </a:spcBef>
              <a:buNone/>
              <a:defRPr sz="2133" b="0" i="0">
                <a:solidFill>
                  <a:srgbClr val="6E7684"/>
                </a:solidFill>
                <a:latin typeface="Arial"/>
              </a:defRPr>
            </a:lvl4pPr>
            <a:lvl5pPr marL="253993" indent="0">
              <a:spcBef>
                <a:spcPts val="200"/>
              </a:spcBef>
              <a:buNone/>
              <a:defRPr sz="2133" b="0" i="0">
                <a:solidFill>
                  <a:srgbClr val="6E7684"/>
                </a:solidFill>
                <a:latin typeface="Arial"/>
              </a:defRPr>
            </a:lvl5pPr>
          </a:lstStyle>
          <a:p>
            <a:pPr defTabSz="91440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800" b="1" kern="0" dirty="0">
                <a:solidFill>
                  <a:schemeClr val="dk1"/>
                </a:solidFill>
                <a:sym typeface="Lora"/>
              </a:rPr>
              <a:t>Ten of you go to a restaurant</a:t>
            </a:r>
          </a:p>
          <a:p>
            <a:pPr defTabSz="91440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800" kern="0" dirty="0">
              <a:sym typeface="Quattrocento Sans"/>
            </a:endParaRPr>
          </a:p>
          <a:p>
            <a:pPr defTabSz="914400">
              <a:spcBef>
                <a:spcPts val="0"/>
              </a:spcBef>
              <a:buClr>
                <a:srgbClr val="FFCD00"/>
              </a:buClr>
              <a:buSzPct val="100000"/>
              <a:buFont typeface="Arial"/>
              <a:buNone/>
              <a:defRPr/>
            </a:pPr>
            <a:r>
              <a:rPr lang="en-US" sz="2800" kern="0" dirty="0">
                <a:sym typeface="Quattrocento Sans"/>
              </a:rPr>
              <a:t>If each pays for own meal…</a:t>
            </a:r>
          </a:p>
          <a:p>
            <a:pPr defTabSz="914400">
              <a:spcBef>
                <a:spcPts val="0"/>
              </a:spcBef>
              <a:buClr>
                <a:srgbClr val="FFCD00"/>
              </a:buClr>
              <a:buSzPct val="100000"/>
              <a:buFont typeface="Arial"/>
              <a:buNone/>
              <a:defRPr/>
            </a:pPr>
            <a:r>
              <a:rPr lang="en-US" sz="2800" kern="0" dirty="0">
                <a:sym typeface="Quattrocento Sans"/>
              </a:rPr>
              <a:t>	This is a decision problem</a:t>
            </a:r>
          </a:p>
          <a:p>
            <a:pPr defTabSz="914400">
              <a:spcBef>
                <a:spcPts val="0"/>
              </a:spcBef>
              <a:buClr>
                <a:srgbClr val="FFCD00"/>
              </a:buClr>
              <a:buSzPct val="100000"/>
              <a:buFont typeface="Arial"/>
              <a:buNone/>
              <a:defRPr/>
            </a:pPr>
            <a:endParaRPr lang="en-US" sz="2800" kern="0" dirty="0">
              <a:sym typeface="Quattrocento Sans"/>
            </a:endParaRPr>
          </a:p>
          <a:p>
            <a:pPr defTabSz="914400">
              <a:spcBef>
                <a:spcPts val="0"/>
              </a:spcBef>
              <a:buClr>
                <a:srgbClr val="FFCD00"/>
              </a:buClr>
              <a:buSzPct val="100000"/>
              <a:buFont typeface="Arial"/>
              <a:buNone/>
              <a:defRPr/>
            </a:pPr>
            <a:r>
              <a:rPr lang="en-US" sz="2800" kern="0" dirty="0">
                <a:sym typeface="Quattrocento Sans"/>
              </a:rPr>
              <a:t>If you all agree to split the bill...</a:t>
            </a:r>
          </a:p>
          <a:p>
            <a:pPr defTabSz="914400">
              <a:spcBef>
                <a:spcPts val="0"/>
              </a:spcBef>
              <a:buClr>
                <a:srgbClr val="FFCD00"/>
              </a:buClr>
              <a:buSzPct val="100000"/>
              <a:buFont typeface="Arial"/>
              <a:buNone/>
              <a:defRPr/>
            </a:pPr>
            <a:r>
              <a:rPr lang="en-US" sz="2800" kern="0" dirty="0">
                <a:sym typeface="Quattrocento Sans"/>
              </a:rPr>
              <a:t>	Now, this is a game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CF25-381B-FA7A-F782-97CF7122A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ADB7C-07F3-EBCF-6F9B-CAD3FF384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Splitting the Bill</a:t>
            </a:r>
          </a:p>
          <a:p>
            <a:pPr lvl="1"/>
            <a:r>
              <a:rPr lang="en-US" dirty="0"/>
              <a:t>Decision theory </a:t>
            </a:r>
            <a:br>
              <a:rPr lang="en-US" dirty="0"/>
            </a:br>
            <a:r>
              <a:rPr lang="en-US" dirty="0"/>
              <a:t>vs. Game theory</a:t>
            </a:r>
            <a:endParaRPr dirty="0"/>
          </a:p>
        </p:txBody>
      </p:sp>
      <p:sp>
        <p:nvSpPr>
          <p:cNvPr id="57" name="Topic label">
            <a:extLst>
              <a:ext uri="{FF2B5EF4-FFF2-40B4-BE49-F238E27FC236}">
                <a16:creationId xmlns:a16="http://schemas.microsoft.com/office/drawing/2014/main" id="{68B633E8-37C8-8DE5-8980-87A2C4FA36A2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58" name="Slide number">
            <a:extLst>
              <a:ext uri="{FF2B5EF4-FFF2-40B4-BE49-F238E27FC236}">
                <a16:creationId xmlns:a16="http://schemas.microsoft.com/office/drawing/2014/main" id="{717C978F-37A3-492B-3C29-BBF4943369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23</a:t>
            </a:fld>
            <a:endParaRPr lang="en-US"/>
          </a:p>
        </p:txBody>
      </p:sp>
      <p:sp>
        <p:nvSpPr>
          <p:cNvPr id="11" name="Shape 166">
            <a:extLst>
              <a:ext uri="{FF2B5EF4-FFF2-40B4-BE49-F238E27FC236}">
                <a16:creationId xmlns:a16="http://schemas.microsoft.com/office/drawing/2014/main" id="{6D7FE9A1-3C34-1313-2819-9B2A6BA12944}"/>
              </a:ext>
            </a:extLst>
          </p:cNvPr>
          <p:cNvSpPr txBox="1">
            <a:spLocks/>
          </p:cNvSpPr>
          <p:nvPr/>
        </p:nvSpPr>
        <p:spPr bwMode="auto">
          <a:xfrm>
            <a:off x="4162098" y="5149638"/>
            <a:ext cx="7909932" cy="126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21900" tIns="121900" rIns="121900" bIns="121900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Bef>
                <a:spcPts val="0"/>
              </a:spcBef>
              <a:buClr>
                <a:schemeClr val="bg1"/>
              </a:buClr>
              <a:buSzTx/>
              <a:buNone/>
            </a:pPr>
            <a:r>
              <a:rPr lang="en-US" sz="3200" dirty="0">
                <a:solidFill>
                  <a:schemeClr val="dk1"/>
                </a:solidFill>
                <a:highlight>
                  <a:srgbClr val="FFCD00"/>
                </a:highlight>
                <a:sym typeface="Lora"/>
              </a:rPr>
              <a:t>Check-splitting policy changes incentives!</a:t>
            </a:r>
            <a:endParaRPr lang="en-US" alt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0F54D6-D60A-21E8-5F75-351769173E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60720" y="466368"/>
            <a:ext cx="4572000" cy="48768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37276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Interactive Decision Theory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sz="3200" dirty="0"/>
              <a:t>Never assume that people’s behavior is fixed.</a:t>
            </a:r>
          </a:p>
          <a:p>
            <a:endParaRPr sz="3200" dirty="0"/>
          </a:p>
          <a:p>
            <a:pPr marL="0" indent="0">
              <a:buNone/>
            </a:pPr>
            <a:r>
              <a:rPr sz="3200" dirty="0"/>
              <a:t>Predict their </a:t>
            </a:r>
            <a:r>
              <a:rPr sz="3200" dirty="0">
                <a:highlight>
                  <a:srgbClr val="FFCD00"/>
                </a:highlight>
              </a:rPr>
              <a:t>reaction to your behavior</a:t>
            </a:r>
            <a:r>
              <a:rPr sz="3200" dirty="0"/>
              <a:t>.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 dirty="0"/>
              <a:t>Topic 1 – Introduction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Lap Children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Are children on an airplane safer in a parent’s lap, or in their own seat?</a:t>
            </a:r>
          </a:p>
          <a:p>
            <a:endParaRPr dirty="0"/>
          </a:p>
        </p:txBody>
      </p:sp>
      <p:sp>
        <p:nvSpPr>
          <p:cNvPr id="116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17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25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2A1FAC-DBBF-01EA-1675-BD2BE70B57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626" y="2711437"/>
            <a:ext cx="2926080" cy="2926080"/>
          </a:xfrm>
          <a:prstGeom prst="ellipse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33"/>
              <a:t>Understanding Incentives</a:t>
            </a:r>
          </a:p>
          <a:p>
            <a:pPr lvl="1"/>
            <a:r>
              <a:t>three puzzles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sz="2466" b="1" dirty="0"/>
              <a:t>Capacity Paradox</a:t>
            </a:r>
          </a:p>
          <a:p>
            <a:pPr lvl="1"/>
            <a:r>
              <a:rPr sz="2196" dirty="0"/>
              <a:t>Can destroying some of your product make you better off?</a:t>
            </a:r>
          </a:p>
          <a:p>
            <a:endParaRPr sz="2196" dirty="0"/>
          </a:p>
          <a:p>
            <a:r>
              <a:rPr sz="2466" b="1" dirty="0"/>
              <a:t>Cannibalization Puzzle</a:t>
            </a:r>
          </a:p>
          <a:p>
            <a:pPr lvl="1"/>
            <a:r>
              <a:rPr sz="2196" dirty="0"/>
              <a:t>Can launching a product that only steals share from your other products be good?</a:t>
            </a:r>
          </a:p>
          <a:p>
            <a:endParaRPr sz="2196" dirty="0"/>
          </a:p>
          <a:p>
            <a:r>
              <a:rPr sz="2466" b="1" dirty="0"/>
              <a:t>Breakdown Dilemma</a:t>
            </a:r>
          </a:p>
          <a:p>
            <a:pPr lvl="1"/>
            <a:r>
              <a:rPr sz="2196" dirty="0"/>
              <a:t>Are you more likely to get help on a busy street or a deserted one?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F193E-FC58-7B87-E0F0-756BB0E1D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7D5C7-104A-C375-B2F9-AD77B320E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Money</a:t>
            </a:r>
            <a:endParaRPr dirty="0"/>
          </a:p>
        </p:txBody>
      </p:sp>
      <p:sp>
        <p:nvSpPr>
          <p:cNvPr id="116" name="Topic label">
            <a:extLst>
              <a:ext uri="{FF2B5EF4-FFF2-40B4-BE49-F238E27FC236}">
                <a16:creationId xmlns:a16="http://schemas.microsoft.com/office/drawing/2014/main" id="{6CDD0B6E-2918-F019-2840-A09764808DD4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17" name="Slide number">
            <a:extLst>
              <a:ext uri="{FF2B5EF4-FFF2-40B4-BE49-F238E27FC236}">
                <a16:creationId xmlns:a16="http://schemas.microsoft.com/office/drawing/2014/main" id="{2F250695-3EA1-7AF0-9A07-BA457FF8033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27</a:t>
            </a:fld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FA871FA-8B67-37AC-846C-B9D80BB70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0720" y="1645879"/>
            <a:ext cx="4917440" cy="41086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b="1" dirty="0"/>
          </a:p>
          <a:p>
            <a:r>
              <a:rPr sz="2800" b="1" dirty="0"/>
              <a:t>Option 1</a:t>
            </a:r>
            <a:r>
              <a:rPr lang="en-US" sz="2800" b="1" dirty="0"/>
              <a:t>:</a:t>
            </a:r>
            <a:r>
              <a:rPr sz="2800" dirty="0"/>
              <a:t>   $50</a:t>
            </a:r>
            <a:endParaRPr lang="en-US" sz="2800" dirty="0"/>
          </a:p>
          <a:p>
            <a:r>
              <a:rPr sz="2800" b="1" dirty="0"/>
              <a:t>Option 2</a:t>
            </a:r>
            <a:r>
              <a:rPr lang="en-US" sz="2800" b="1" dirty="0"/>
              <a:t>:</a:t>
            </a:r>
            <a:r>
              <a:rPr sz="2800" dirty="0"/>
              <a:t>   $40</a:t>
            </a:r>
          </a:p>
          <a:p>
            <a:r>
              <a:rPr sz="2800" b="1" dirty="0"/>
              <a:t>Option 3</a:t>
            </a:r>
            <a:r>
              <a:rPr lang="en-US" sz="2800" b="1" dirty="0"/>
              <a:t>:</a:t>
            </a:r>
            <a:r>
              <a:rPr sz="2800" dirty="0"/>
              <a:t>   $20</a:t>
            </a:r>
          </a:p>
        </p:txBody>
      </p:sp>
      <p:pic>
        <p:nvPicPr>
          <p:cNvPr id="3" name="Picture 2" descr="img_money.jpg">
            <a:extLst>
              <a:ext uri="{FF2B5EF4-FFF2-40B4-BE49-F238E27FC236}">
                <a16:creationId xmlns:a16="http://schemas.microsoft.com/office/drawing/2014/main" id="{254E0136-88E8-1879-5470-206925777F2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626" y="2712619"/>
            <a:ext cx="2926080" cy="292489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39243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Incentives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89010" y="2167127"/>
            <a:ext cx="7010225" cy="376583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sz="2800" b="1" dirty="0"/>
              <a:t>Spend as much time thinking about your opponents’ actions as you do your own.</a:t>
            </a:r>
            <a:endParaRPr lang="en-US" sz="28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800" dirty="0"/>
              <a:t>Up next: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4"/>
                </a:solidFill>
              </a:rPr>
              <a:t>	The </a:t>
            </a:r>
            <a:r>
              <a:rPr lang="en-US" sz="2800" dirty="0">
                <a:solidFill>
                  <a:schemeClr val="accent4"/>
                </a:solidFill>
              </a:rPr>
              <a:t>rules of the game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accent4"/>
                </a:solidFill>
              </a:rPr>
              <a:t>	The assumptions of game theory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sz="2400" dirty="0"/>
          </a:p>
        </p:txBody>
      </p:sp>
      <p:sp>
        <p:nvSpPr>
          <p:cNvPr id="83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84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71919-EB8B-FC8E-6EA7-872198F92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Game 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800563-AE68-D4D3-62E5-F903C688A287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en-US"/>
              <a:t>Topic 1 – Introduction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2C867-C98D-2E5A-FB3B-FBFD73D15E1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4D2A5C1-1E7A-4F2B-9C3D-5A6E7F801234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763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What is Game Theory?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Does your best move depend on what someone else does? If yes, you’re in a game.</a:t>
            </a:r>
            <a:endParaRPr lang="en-US" sz="2000" dirty="0">
              <a:solidFill>
                <a:schemeClr val="accent4"/>
              </a:solidFill>
            </a:endParaRPr>
          </a:p>
          <a:p>
            <a:endParaRPr lang="en-US" sz="2400" dirty="0"/>
          </a:p>
          <a:p>
            <a:r>
              <a:rPr lang="en-US" sz="2400" dirty="0"/>
              <a:t>Game theory is the study of rational behavior in </a:t>
            </a:r>
            <a:r>
              <a:rPr lang="en-US" sz="2400" dirty="0">
                <a:highlight>
                  <a:srgbClr val="FFCD00"/>
                </a:highlight>
              </a:rPr>
              <a:t>interdependent</a:t>
            </a:r>
            <a:r>
              <a:rPr lang="en-US" sz="2400" dirty="0"/>
              <a:t> situations</a:t>
            </a:r>
          </a:p>
          <a:p>
            <a:endParaRPr lang="en-US" sz="2400" dirty="0"/>
          </a:p>
          <a:p>
            <a:r>
              <a:rPr lang="en-US" sz="2400" dirty="0"/>
              <a:t>A </a:t>
            </a:r>
            <a:r>
              <a:rPr lang="en-US" sz="2400" b="1" dirty="0"/>
              <a:t>game</a:t>
            </a:r>
            <a:r>
              <a:rPr lang="en-US" sz="2400" dirty="0"/>
              <a:t> is any situation where the outcome of your actions depends on the actions of others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 dirty="0"/>
              <a:t>Topic 1 – Introduction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Games</a:t>
            </a:r>
            <a:r>
              <a:rPr lang="en-US"/>
              <a:t> </a:t>
            </a:r>
            <a:br>
              <a:rPr lang="en-US" dirty="0"/>
            </a:br>
            <a:r>
              <a:rPr dirty="0"/>
              <a:t>We </a:t>
            </a:r>
            <a:br>
              <a:rPr lang="en-US" dirty="0"/>
            </a:br>
            <a:r>
              <a:rPr dirty="0"/>
              <a:t>Play</a:t>
            </a:r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Games Economists Play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Algorithmic rent-setting</a:t>
            </a:r>
          </a:p>
          <a:p>
            <a:r>
              <a:rPr lang="en-US" dirty="0"/>
              <a:t>Standards setting</a:t>
            </a:r>
          </a:p>
          <a:p>
            <a:r>
              <a:rPr lang="en-US" dirty="0"/>
              <a:t>Entry deterrence</a:t>
            </a:r>
          </a:p>
          <a:p>
            <a:r>
              <a:rPr lang="en-US" dirty="0"/>
              <a:t>Tax breaks for crypto</a:t>
            </a:r>
          </a:p>
          <a:p>
            <a:endParaRPr lang="en-US" sz="1800" dirty="0"/>
          </a:p>
          <a:p>
            <a:r>
              <a:rPr lang="en-US" dirty="0"/>
              <a:t>Tax enforcement</a:t>
            </a:r>
          </a:p>
          <a:p>
            <a:r>
              <a:rPr lang="en-US" dirty="0"/>
              <a:t>Overfishing</a:t>
            </a:r>
          </a:p>
          <a:p>
            <a:r>
              <a:rPr lang="en-US" dirty="0"/>
              <a:t>Used car markets</a:t>
            </a:r>
          </a:p>
          <a:p>
            <a:r>
              <a:rPr lang="en-US" dirty="0"/>
              <a:t>Product announcement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/>
              <a:t>free-riding</a:t>
            </a:r>
          </a:p>
          <a:p>
            <a:r>
              <a:rPr lang="en-US" dirty="0"/>
              <a:t>coordination</a:t>
            </a:r>
          </a:p>
          <a:p>
            <a:r>
              <a:rPr lang="en-US" dirty="0"/>
              <a:t>commitment</a:t>
            </a:r>
          </a:p>
          <a:p>
            <a:r>
              <a:rPr lang="en-US" dirty="0"/>
              <a:t>prisoner’s dilemma</a:t>
            </a:r>
          </a:p>
          <a:p>
            <a:endParaRPr lang="en-US" sz="1800" dirty="0"/>
          </a:p>
          <a:p>
            <a:r>
              <a:rPr lang="en-US" dirty="0"/>
              <a:t>strategic randomization</a:t>
            </a:r>
          </a:p>
          <a:p>
            <a:r>
              <a:rPr lang="en-US" dirty="0"/>
              <a:t>congestion</a:t>
            </a:r>
          </a:p>
          <a:p>
            <a:r>
              <a:rPr lang="en-US" dirty="0"/>
              <a:t>information manipulation</a:t>
            </a:r>
          </a:p>
          <a:p>
            <a:r>
              <a:rPr lang="en-US" dirty="0"/>
              <a:t>signaling</a:t>
            </a:r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933"/>
              <a:t>Strategic Randomization</a:t>
            </a:r>
          </a:p>
          <a:p>
            <a:pPr lvl="1"/>
            <a:r>
              <a:t>mixed strategies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Games</a:t>
            </a:r>
          </a:p>
          <a:p>
            <a:r>
              <a:rPr lang="en-US" dirty="0"/>
              <a:t>    </a:t>
            </a:r>
            <a:r>
              <a:rPr dirty="0"/>
              <a:t>governments play</a:t>
            </a:r>
          </a:p>
          <a:p>
            <a:r>
              <a:rPr lang="en-US" dirty="0"/>
              <a:t>    </a:t>
            </a:r>
            <a:r>
              <a:rPr dirty="0"/>
              <a:t>businesses play</a:t>
            </a:r>
          </a:p>
          <a:p>
            <a:r>
              <a:rPr lang="en-US" dirty="0"/>
              <a:t>    </a:t>
            </a:r>
            <a:r>
              <a:rPr dirty="0"/>
              <a:t>sports teams play</a:t>
            </a:r>
          </a:p>
          <a:p>
            <a:r>
              <a:rPr lang="en-US" dirty="0"/>
              <a:t>    generals </a:t>
            </a:r>
            <a:r>
              <a:rPr dirty="0"/>
              <a:t>play</a:t>
            </a:r>
          </a:p>
          <a:p>
            <a:r>
              <a:rPr lang="en-US" dirty="0"/>
              <a:t>    </a:t>
            </a:r>
            <a:r>
              <a:rPr dirty="0"/>
              <a:t>politicians play</a:t>
            </a:r>
          </a:p>
          <a:p>
            <a:r>
              <a:rPr lang="en-US" dirty="0"/>
              <a:t>    </a:t>
            </a:r>
            <a:r>
              <a:rPr dirty="0"/>
              <a:t>nature “plays”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  <a:p>
            <a:r>
              <a:rPr dirty="0"/>
              <a:t>IRS audits</a:t>
            </a:r>
          </a:p>
          <a:p>
            <a:r>
              <a:rPr dirty="0"/>
              <a:t>random drug testing</a:t>
            </a:r>
          </a:p>
          <a:p>
            <a:r>
              <a:rPr dirty="0"/>
              <a:t>run or pass?</a:t>
            </a:r>
          </a:p>
          <a:p>
            <a:r>
              <a:rPr dirty="0"/>
              <a:t>where to attack?</a:t>
            </a:r>
          </a:p>
          <a:p>
            <a:r>
              <a:rPr dirty="0"/>
              <a:t>campaign advertising</a:t>
            </a:r>
          </a:p>
          <a:p>
            <a:r>
              <a:rPr dirty="0"/>
              <a:t>poison or mimicry?</a:t>
            </a:r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Real-Life Games</a:t>
            </a:r>
          </a:p>
          <a:p>
            <a:pPr lvl="1"/>
            <a:r>
              <a:t>not like board games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566" dirty="0"/>
              <a:t>Real-life strategic interactions are unlike board games, card games, video games, or sports</a:t>
            </a:r>
          </a:p>
          <a:p>
            <a:endParaRPr lang="en-US" sz="2566" dirty="0"/>
          </a:p>
          <a:p>
            <a:r>
              <a:rPr lang="en-US" sz="2566" dirty="0"/>
              <a:t>Not necessarily win-lose: </a:t>
            </a:r>
            <a:r>
              <a:rPr lang="en-US" sz="2566" dirty="0">
                <a:highlight>
                  <a:srgbClr val="FFCD00"/>
                </a:highlight>
              </a:rPr>
              <a:t>all may win (or lose)</a:t>
            </a:r>
          </a:p>
          <a:p>
            <a:r>
              <a:rPr lang="en-US" sz="2566" b="1" dirty="0"/>
              <a:t>No rule book</a:t>
            </a:r>
            <a:r>
              <a:rPr lang="en-US" sz="2566" dirty="0"/>
              <a:t>, apart from law and ethics</a:t>
            </a:r>
          </a:p>
          <a:p>
            <a:r>
              <a:rPr lang="en-US" sz="2566" dirty="0"/>
              <a:t>Players </a:t>
            </a:r>
            <a:r>
              <a:rPr lang="en-US" sz="2566" b="1" dirty="0"/>
              <a:t>change the game</a:t>
            </a:r>
            <a:r>
              <a:rPr lang="en-US" sz="2566" dirty="0"/>
              <a:t> to their advantage</a:t>
            </a:r>
          </a:p>
          <a:p>
            <a:endParaRPr lang="en-US" sz="2566" dirty="0"/>
          </a:p>
          <a:p>
            <a:r>
              <a:rPr lang="en-US" sz="2566" dirty="0"/>
              <a:t>Success comes not just from playing well, but from </a:t>
            </a:r>
            <a:r>
              <a:rPr lang="en-US" sz="2566" dirty="0">
                <a:highlight>
                  <a:srgbClr val="FFCD00"/>
                </a:highlight>
              </a:rPr>
              <a:t>playing the right game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Study Game Theory?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b="1" dirty="0"/>
              <a:t>Bad news</a:t>
            </a:r>
            <a:endParaRPr lang="en-US" b="1" dirty="0"/>
          </a:p>
          <a:p>
            <a:r>
              <a:rPr dirty="0"/>
              <a:t>Game theory does not guarantee winning</a:t>
            </a:r>
          </a:p>
          <a:p>
            <a:endParaRPr sz="2200" dirty="0"/>
          </a:p>
          <a:p>
            <a:pPr marL="0" indent="0">
              <a:buNone/>
            </a:pPr>
            <a:r>
              <a:rPr b="1" dirty="0"/>
              <a:t>Good news</a:t>
            </a:r>
            <a:endParaRPr lang="en-US" b="1" dirty="0"/>
          </a:p>
          <a:p>
            <a:r>
              <a:rPr lang="en-US" sz="2700" dirty="0"/>
              <a:t>Game theory provides a</a:t>
            </a:r>
            <a:r>
              <a:rPr sz="2700" dirty="0"/>
              <a:t> framework for thinking about strategic interaction</a:t>
            </a:r>
            <a:endParaRPr lang="en-US" sz="2700" dirty="0"/>
          </a:p>
          <a:p>
            <a:r>
              <a:rPr lang="en-US" sz="2700" dirty="0">
                <a:highlight>
                  <a:srgbClr val="FFCD00"/>
                </a:highlight>
              </a:rPr>
              <a:t>Predict outcomes</a:t>
            </a:r>
            <a:r>
              <a:rPr lang="en-US" sz="2700" dirty="0"/>
              <a:t> b</a:t>
            </a:r>
            <a:r>
              <a:rPr sz="2700" dirty="0"/>
              <a:t>efore the game is played</a:t>
            </a:r>
            <a:endParaRPr lang="en-US" sz="2700" dirty="0"/>
          </a:p>
          <a:p>
            <a:r>
              <a:rPr lang="en-US" sz="2700" dirty="0">
                <a:highlight>
                  <a:srgbClr val="FFCD00"/>
                </a:highlight>
              </a:rPr>
              <a:t>Change the rules</a:t>
            </a:r>
            <a:r>
              <a:rPr lang="en-US" sz="2700" dirty="0"/>
              <a:t> </a:t>
            </a:r>
            <a:r>
              <a:rPr sz="2700" dirty="0"/>
              <a:t>to change the outcome</a:t>
            </a:r>
          </a:p>
          <a:p>
            <a:pPr lvl="1"/>
            <a:r>
              <a:rPr sz="2600" dirty="0"/>
              <a:t>(within legal and ethical boundaries)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Why Study Game Theory?</a:t>
            </a:r>
          </a:p>
          <a:p>
            <a:pPr lvl="1"/>
            <a:br>
              <a:rPr lang="en-US" dirty="0"/>
            </a:br>
            <a:r>
              <a:rPr dirty="0"/>
              <a:t>“Game theory is hot</a:t>
            </a:r>
            <a:r>
              <a:rPr lang="en-US" dirty="0"/>
              <a:t>!</a:t>
            </a:r>
            <a:r>
              <a:rPr dirty="0"/>
              <a:t>” </a:t>
            </a:r>
            <a:br>
              <a:rPr lang="en-US" dirty="0"/>
            </a:br>
            <a:r>
              <a:rPr dirty="0"/>
              <a:t>— W</a:t>
            </a:r>
            <a:r>
              <a:rPr lang="en-US" dirty="0"/>
              <a:t>all </a:t>
            </a:r>
            <a:r>
              <a:rPr dirty="0"/>
              <a:t>S</a:t>
            </a:r>
            <a:r>
              <a:rPr lang="en-US" dirty="0"/>
              <a:t>treet </a:t>
            </a:r>
            <a:r>
              <a:rPr dirty="0"/>
              <a:t>J</a:t>
            </a:r>
            <a:r>
              <a:rPr lang="en-US" dirty="0"/>
              <a:t>ournal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Nobel winners:</a:t>
            </a:r>
            <a:br>
              <a:rPr lang="en-US" dirty="0"/>
            </a:br>
            <a:r>
              <a:rPr lang="en-US" dirty="0"/>
              <a:t>	1994</a:t>
            </a:r>
            <a:br>
              <a:rPr lang="en-US" dirty="0"/>
            </a:br>
            <a:r>
              <a:rPr lang="en-US" dirty="0"/>
              <a:t>	2005</a:t>
            </a:r>
            <a:br>
              <a:rPr lang="en-US" dirty="0"/>
            </a:br>
            <a:r>
              <a:rPr lang="en-US" dirty="0"/>
              <a:t>	2007</a:t>
            </a:r>
            <a:br>
              <a:rPr lang="en-US" dirty="0"/>
            </a:br>
            <a:r>
              <a:rPr lang="en-US" dirty="0"/>
              <a:t>	2012</a:t>
            </a:r>
            <a:br>
              <a:rPr lang="en-US" dirty="0"/>
            </a:br>
            <a:r>
              <a:rPr lang="en-US" dirty="0"/>
              <a:t>	2020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Students trained in game theory work for: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technology platforms</a:t>
            </a:r>
          </a:p>
          <a:p>
            <a:r>
              <a:rPr lang="en-US" dirty="0">
                <a:solidFill>
                  <a:schemeClr val="tx1"/>
                </a:solidFill>
              </a:rPr>
              <a:t>financial institutions</a:t>
            </a:r>
          </a:p>
          <a:p>
            <a:r>
              <a:rPr lang="en-US" dirty="0">
                <a:solidFill>
                  <a:schemeClr val="tx1"/>
                </a:solidFill>
              </a:rPr>
              <a:t>consulting firms</a:t>
            </a:r>
          </a:p>
          <a:p>
            <a:r>
              <a:rPr lang="en-US" dirty="0">
                <a:solidFill>
                  <a:schemeClr val="tx1"/>
                </a:solidFill>
              </a:rPr>
              <a:t>government agencies</a:t>
            </a:r>
          </a:p>
          <a:p>
            <a:r>
              <a:rPr lang="en-US" dirty="0">
                <a:solidFill>
                  <a:schemeClr val="tx1"/>
                </a:solidFill>
              </a:rPr>
              <a:t>defense &amp; intelligence</a:t>
            </a:r>
          </a:p>
          <a:p>
            <a:r>
              <a:rPr lang="en-US" dirty="0">
                <a:solidFill>
                  <a:schemeClr val="tx1"/>
                </a:solidFill>
              </a:rPr>
              <a:t>online ad auctions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1ADB96-B814-FA86-30A6-D6D7F5668000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pricing divisions</a:t>
            </a:r>
          </a:p>
          <a:p>
            <a:r>
              <a:rPr lang="en-US" dirty="0">
                <a:solidFill>
                  <a:schemeClr val="tx1"/>
                </a:solidFill>
              </a:rPr>
              <a:t>public policy firms</a:t>
            </a:r>
          </a:p>
          <a:p>
            <a:r>
              <a:rPr lang="en-US" dirty="0">
                <a:solidFill>
                  <a:schemeClr val="tx1"/>
                </a:solidFill>
              </a:rPr>
              <a:t>human resources</a:t>
            </a:r>
          </a:p>
          <a:p>
            <a:r>
              <a:rPr lang="en-US" dirty="0">
                <a:solidFill>
                  <a:schemeClr val="tx1"/>
                </a:solidFill>
              </a:rPr>
              <a:t>political campaigns</a:t>
            </a:r>
          </a:p>
          <a:p>
            <a:r>
              <a:rPr lang="en-US" dirty="0">
                <a:solidFill>
                  <a:schemeClr val="tx1"/>
                </a:solidFill>
              </a:rPr>
              <a:t>sports teams</a:t>
            </a:r>
          </a:p>
          <a:p>
            <a:r>
              <a:rPr lang="en-US" dirty="0">
                <a:solidFill>
                  <a:schemeClr val="tx1"/>
                </a:solidFill>
              </a:rPr>
              <a:t>AI labs</a:t>
            </a:r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Topic 1 – Introduction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me Theory">
  <a:themeElements>
    <a:clrScheme name="Game Theory">
      <a:dk1>
        <a:sysClr val="windowText" lastClr="10192B"/>
      </a:dk1>
      <a:lt1>
        <a:sysClr val="window" lastClr="FFFFFF"/>
      </a:lt1>
      <a:dk2>
        <a:srgbClr val="041E7A"/>
      </a:dk2>
      <a:lt2>
        <a:srgbClr val="F4F6F9"/>
      </a:lt2>
      <a:accent1>
        <a:srgbClr val="041E7A"/>
      </a:accent1>
      <a:accent2>
        <a:srgbClr val="FFCD00"/>
      </a:accent2>
      <a:accent3>
        <a:srgbClr val="C00000"/>
      </a:accent3>
      <a:accent4>
        <a:srgbClr val="6E7684"/>
      </a:accent4>
      <a:accent5>
        <a:srgbClr val="D6D9E0"/>
      </a:accent5>
      <a:accent6>
        <a:srgbClr val="A9B1BF"/>
      </a:accent6>
      <a:hlink>
        <a:srgbClr val="041E7A"/>
      </a:hlink>
      <a:folHlink>
        <a:srgbClr val="6E7684"/>
      </a:folHlink>
    </a:clrScheme>
    <a:fontScheme name="Game Theor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ame Theory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1107</Words>
  <Application>Microsoft Macintosh PowerPoint</Application>
  <PresentationFormat>Widescreen</PresentationFormat>
  <Paragraphs>298</Paragraphs>
  <Slides>29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Aptos</vt:lpstr>
      <vt:lpstr>Arial</vt:lpstr>
      <vt:lpstr>Lora</vt:lpstr>
      <vt:lpstr>Quattrocento Sans</vt:lpstr>
      <vt:lpstr>Game Theory</vt:lpstr>
      <vt:lpstr>Introduction</vt:lpstr>
      <vt:lpstr>PowerPoint Presentation</vt:lpstr>
      <vt:lpstr>What is Game Theory?</vt:lpstr>
      <vt:lpstr>Games  We  Play</vt:lpstr>
      <vt:lpstr>Games Economists Play</vt:lpstr>
      <vt:lpstr>Strategic Randomization mixed strategies</vt:lpstr>
      <vt:lpstr>Real-Life Games not like board games</vt:lpstr>
      <vt:lpstr>Why Study Game Theory?</vt:lpstr>
      <vt:lpstr>Why Study Game Theory?  “Game theory is hot!”  — Wall Street Journal   Nobel winners:  1994  2005  2007  2012  2020</vt:lpstr>
      <vt:lpstr>A Brief History</vt:lpstr>
      <vt:lpstr>Administratrivia</vt:lpstr>
      <vt:lpstr>Course Information</vt:lpstr>
      <vt:lpstr>Course Outline Recognizing the game</vt:lpstr>
      <vt:lpstr>Course Outline Changing the game</vt:lpstr>
      <vt:lpstr>Games</vt:lpstr>
      <vt:lpstr>Electronics-Free Classroom no laptops, tablets, or phones</vt:lpstr>
      <vt:lpstr>Class Participation name tents</vt:lpstr>
      <vt:lpstr>Quizzes</vt:lpstr>
      <vt:lpstr>Grading</vt:lpstr>
      <vt:lpstr>Honors section 003, or converting</vt:lpstr>
      <vt:lpstr>Interactive Decision Theory</vt:lpstr>
      <vt:lpstr>Splitting the Bill Decision theory  vs. Game theory</vt:lpstr>
      <vt:lpstr>Splitting the Bill Decision theory  vs. Game theory</vt:lpstr>
      <vt:lpstr>Interactive Decision Theory</vt:lpstr>
      <vt:lpstr>Lap Children</vt:lpstr>
      <vt:lpstr>Understanding Incentives three puzzles</vt:lpstr>
      <vt:lpstr>Free Money</vt:lpstr>
      <vt:lpstr>Incentives</vt:lpstr>
      <vt:lpstr>Game 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Mike Shor</dc:creator>
  <cp:keywords/>
  <dc:description/>
  <cp:lastModifiedBy>Mike S</cp:lastModifiedBy>
  <cp:revision>86</cp:revision>
  <dcterms:created xsi:type="dcterms:W3CDTF">2013-01-27T09:14:16Z</dcterms:created>
  <dcterms:modified xsi:type="dcterms:W3CDTF">2026-08-31T21:47:24Z</dcterms:modified>
  <cp:category/>
</cp:coreProperties>
</file>