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46"/>
  </p:notesMasterIdLst>
  <p:sldIdLst>
    <p:sldId id="256" r:id="rId2"/>
    <p:sldId id="260" r:id="rId3"/>
    <p:sldId id="306" r:id="rId4"/>
    <p:sldId id="307" r:id="rId5"/>
    <p:sldId id="391" r:id="rId6"/>
    <p:sldId id="437" r:id="rId7"/>
    <p:sldId id="392" r:id="rId8"/>
    <p:sldId id="393" r:id="rId9"/>
    <p:sldId id="394" r:id="rId10"/>
    <p:sldId id="395" r:id="rId11"/>
    <p:sldId id="398" r:id="rId12"/>
    <p:sldId id="399" r:id="rId13"/>
    <p:sldId id="402" r:id="rId14"/>
    <p:sldId id="403" r:id="rId15"/>
    <p:sldId id="404" r:id="rId16"/>
    <p:sldId id="405" r:id="rId17"/>
    <p:sldId id="406" r:id="rId18"/>
    <p:sldId id="407" r:id="rId19"/>
    <p:sldId id="401" r:id="rId20"/>
    <p:sldId id="410" r:id="rId21"/>
    <p:sldId id="412" r:id="rId22"/>
    <p:sldId id="413" r:id="rId23"/>
    <p:sldId id="414" r:id="rId24"/>
    <p:sldId id="415" r:id="rId25"/>
    <p:sldId id="416" r:id="rId26"/>
    <p:sldId id="417" r:id="rId27"/>
    <p:sldId id="418" r:id="rId28"/>
    <p:sldId id="408" r:id="rId29"/>
    <p:sldId id="419" r:id="rId30"/>
    <p:sldId id="420" r:id="rId31"/>
    <p:sldId id="421" r:id="rId32"/>
    <p:sldId id="422" r:id="rId33"/>
    <p:sldId id="423" r:id="rId34"/>
    <p:sldId id="425" r:id="rId35"/>
    <p:sldId id="426" r:id="rId36"/>
    <p:sldId id="427" r:id="rId37"/>
    <p:sldId id="428" r:id="rId38"/>
    <p:sldId id="429" r:id="rId39"/>
    <p:sldId id="430" r:id="rId40"/>
    <p:sldId id="431" r:id="rId41"/>
    <p:sldId id="432" r:id="rId42"/>
    <p:sldId id="433" r:id="rId43"/>
    <p:sldId id="435" r:id="rId44"/>
    <p:sldId id="436" r:id="rId45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8448"/>
    <a:srgbClr val="1A172C"/>
    <a:srgbClr val="53F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6FEC1-F41B-40B7-A70C-D34B210500F4}">
  <a:tblStyle styleId="{9E86FEC1-F41B-40B7-A70C-D34B210500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54"/>
    <p:restoredTop sz="94774"/>
  </p:normalViewPr>
  <p:slideViewPr>
    <p:cSldViewPr snapToGrid="0" snapToObjects="1">
      <p:cViewPr varScale="1">
        <p:scale>
          <a:sx n="134" d="100"/>
          <a:sy n="134" d="100"/>
        </p:scale>
        <p:origin x="200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88652209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5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3314" name="Shape 5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813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227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62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756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030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983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31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989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382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916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183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0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Shape 10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806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24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1986" name="Shape 24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9064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0039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0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Shape 10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5673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8512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5973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0859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8964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7353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409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01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7329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849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6624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5898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0564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7858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3017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2287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2817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649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677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26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24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1986" name="Shape 24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778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980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971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857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10"/>
          <p:cNvCxnSpPr>
            <a:cxnSpLocks noChangeShapeType="1"/>
          </p:cNvCxnSpPr>
          <p:nvPr/>
        </p:nvCxnSpPr>
        <p:spPr bwMode="auto">
          <a:xfrm>
            <a:off x="-6350" y="3676650"/>
            <a:ext cx="91630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hape 11"/>
          <p:cNvSpPr>
            <a:spLocks noChangeArrowheads="1"/>
          </p:cNvSpPr>
          <p:nvPr/>
        </p:nvSpPr>
        <p:spPr bwMode="auto">
          <a:xfrm>
            <a:off x="1117600" y="3392488"/>
            <a:ext cx="566738" cy="566737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3600">
                <a:latin typeface="Verdana" charset="0"/>
                <a:ea typeface="Verdana" charset="0"/>
                <a:cs typeface="Verdana" charset="0"/>
              </a:defRPr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/>
              <a:t>Game Theory © Mike Shor 2025</a:t>
            </a:r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4C91510E-75EC-5A40-B4F8-28E4FD29A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2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20"/>
          <p:cNvCxnSpPr>
            <a:cxnSpLocks noChangeShapeType="1"/>
          </p:cNvCxnSpPr>
          <p:nvPr/>
        </p:nvCxnSpPr>
        <p:spPr bwMode="auto">
          <a:xfrm>
            <a:off x="4584700" y="3676650"/>
            <a:ext cx="0" cy="1481138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hape 21"/>
          <p:cNvSpPr>
            <a:spLocks noChangeArrowheads="1"/>
          </p:cNvSpPr>
          <p:nvPr/>
        </p:nvSpPr>
        <p:spPr bwMode="auto">
          <a:xfrm>
            <a:off x="4287838" y="3392488"/>
            <a:ext cx="568325" cy="566737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Shape 22"/>
          <p:cNvSpPr txBox="1">
            <a:spLocks noChangeArrowheads="1"/>
          </p:cNvSpPr>
          <p:nvPr/>
        </p:nvSpPr>
        <p:spPr bwMode="auto">
          <a:xfrm>
            <a:off x="3594100" y="3413125"/>
            <a:ext cx="19558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r>
              <a:rPr lang="en-US" altLang="en-US" sz="3600" b="1">
                <a:latin typeface="Lora" charset="0"/>
                <a:ea typeface="Lora" charset="0"/>
                <a:cs typeface="Lora" charset="0"/>
                <a:sym typeface="Lora" charset="0"/>
              </a:rPr>
              <a:t>“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anchor="b"/>
          <a:lstStyle>
            <a:lvl1pPr lvl="0" algn="ctr" rtl="0">
              <a:spcBef>
                <a:spcPts val="0"/>
              </a:spcBef>
              <a:buSzPct val="100000"/>
              <a:buFont typeface="Lora"/>
              <a:defRPr sz="2400" i="1">
                <a:latin typeface="Arial" charset="0"/>
                <a:ea typeface="Arial" charset="0"/>
                <a:cs typeface="Arial" charset="0"/>
                <a:sym typeface="Lora"/>
              </a:defRPr>
            </a:lvl1pPr>
            <a:lvl2pPr lvl="1"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8pPr>
            <a:lvl9pPr lvl="8" algn="ctr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2879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24"/>
          <p:cNvCxnSpPr>
            <a:cxnSpLocks noChangeShapeType="1"/>
          </p:cNvCxnSpPr>
          <p:nvPr/>
        </p:nvCxnSpPr>
        <p:spPr bwMode="auto">
          <a:xfrm>
            <a:off x="0" y="1131888"/>
            <a:ext cx="1376363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25"/>
          <p:cNvSpPr>
            <a:spLocks noChangeArrowheads="1"/>
          </p:cNvSpPr>
          <p:nvPr/>
        </p:nvSpPr>
        <p:spPr bwMode="auto">
          <a:xfrm>
            <a:off x="817563" y="928688"/>
            <a:ext cx="406400" cy="406400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28"/>
          <p:cNvCxnSpPr>
            <a:cxnSpLocks noChangeShapeType="1"/>
          </p:cNvCxnSpPr>
          <p:nvPr/>
        </p:nvCxnSpPr>
        <p:spPr bwMode="auto">
          <a:xfrm>
            <a:off x="5265738" y="1131888"/>
            <a:ext cx="3878262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600"/>
              </a:spcBef>
              <a:buClr>
                <a:srgbClr val="A28448"/>
              </a:buClr>
              <a:buSzPct val="100000"/>
              <a:buFont typeface="Quattrocento Sans"/>
              <a:buChar char="◉"/>
              <a:defRPr sz="2400"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77322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122835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24"/>
          <p:cNvCxnSpPr>
            <a:cxnSpLocks noChangeShapeType="1"/>
          </p:cNvCxnSpPr>
          <p:nvPr/>
        </p:nvCxnSpPr>
        <p:spPr bwMode="auto">
          <a:xfrm>
            <a:off x="0" y="1131888"/>
            <a:ext cx="1376363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25"/>
          <p:cNvSpPr>
            <a:spLocks noChangeArrowheads="1"/>
          </p:cNvSpPr>
          <p:nvPr/>
        </p:nvSpPr>
        <p:spPr bwMode="auto">
          <a:xfrm>
            <a:off x="817563" y="928688"/>
            <a:ext cx="406400" cy="406400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28"/>
          <p:cNvCxnSpPr>
            <a:cxnSpLocks noChangeShapeType="1"/>
          </p:cNvCxnSpPr>
          <p:nvPr/>
        </p:nvCxnSpPr>
        <p:spPr bwMode="auto">
          <a:xfrm>
            <a:off x="5265738" y="1131888"/>
            <a:ext cx="3878262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Verdana" charset="0"/>
                <a:ea typeface="Verdana" charset="0"/>
                <a:cs typeface="Verdana" charset="0"/>
                <a:sym typeface="Lora"/>
              </a:defRPr>
            </a:lvl1pPr>
            <a:lvl2pPr lvl="1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A3714BD-684E-8246-AF24-A60F91DAF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550" y="4767263"/>
            <a:ext cx="3086100" cy="274637"/>
          </a:xfrm>
        </p:spPr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9877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54"/>
          <p:cNvCxnSpPr>
            <a:cxnSpLocks noChangeShapeType="1"/>
          </p:cNvCxnSpPr>
          <p:nvPr/>
        </p:nvCxnSpPr>
        <p:spPr bwMode="auto">
          <a:xfrm>
            <a:off x="-6350" y="4513263"/>
            <a:ext cx="91630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Shape 55"/>
          <p:cNvSpPr>
            <a:spLocks noChangeArrowheads="1"/>
          </p:cNvSpPr>
          <p:nvPr/>
        </p:nvSpPr>
        <p:spPr bwMode="auto">
          <a:xfrm>
            <a:off x="4294188" y="4235450"/>
            <a:ext cx="555625" cy="557213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CBF51E9-05EB-7641-B346-A8BA367D4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550" y="4767263"/>
            <a:ext cx="3086100" cy="274637"/>
          </a:xfrm>
        </p:spPr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A17A8AF-4DC5-AE46-84EF-A416F3173B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4637"/>
          </a:xfrm>
        </p:spPr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14"/>
          <p:cNvCxnSpPr>
            <a:cxnSpLocks noChangeShapeType="1"/>
          </p:cNvCxnSpPr>
          <p:nvPr/>
        </p:nvCxnSpPr>
        <p:spPr bwMode="auto">
          <a:xfrm>
            <a:off x="-6350" y="2571750"/>
            <a:ext cx="1984375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15"/>
          <p:cNvSpPr>
            <a:spLocks noChangeArrowheads="1"/>
          </p:cNvSpPr>
          <p:nvPr/>
        </p:nvSpPr>
        <p:spPr bwMode="auto">
          <a:xfrm>
            <a:off x="1117600" y="2287588"/>
            <a:ext cx="566738" cy="568325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17"/>
          <p:cNvCxnSpPr>
            <a:cxnSpLocks noChangeShapeType="1"/>
          </p:cNvCxnSpPr>
          <p:nvPr/>
        </p:nvCxnSpPr>
        <p:spPr bwMode="auto">
          <a:xfrm>
            <a:off x="5899150" y="2571750"/>
            <a:ext cx="325120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anchor="b"/>
          <a:lstStyle>
            <a:lvl1pPr lvl="0" rtl="0">
              <a:spcBef>
                <a:spcPts val="0"/>
              </a:spcBef>
              <a:buSzPct val="100000"/>
              <a:defRPr sz="3000">
                <a:latin typeface="Verdana" charset="0"/>
                <a:ea typeface="Verdana" charset="0"/>
                <a:cs typeface="Verdana" charset="0"/>
              </a:defRPr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82C9BE7-AAC5-1B41-AC99-20B30A4D9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550" y="4767263"/>
            <a:ext cx="3086100" cy="274637"/>
          </a:xfrm>
        </p:spPr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1399276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1381125" y="1616075"/>
            <a:ext cx="68103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title"/>
          </p:nvPr>
        </p:nvSpPr>
        <p:spPr bwMode="auto">
          <a:xfrm>
            <a:off x="1381125" y="936625"/>
            <a:ext cx="68103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095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Game Theory © Mike Shor 2025</a:t>
            </a:r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2" r:id="rId3"/>
    <p:sldLayoutId id="2147483668" r:id="rId4"/>
    <p:sldLayoutId id="2147483673" r:id="rId5"/>
    <p:sldLayoutId id="2147483674" r:id="rId6"/>
    <p:sldLayoutId id="2147483675" r:id="rId7"/>
  </p:sldLayoutIdLst>
  <p:transition>
    <p:fade/>
  </p:transition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A28448"/>
        </a:buClr>
        <a:buFont typeface="Quattrocento Sans" charset="0"/>
        <a:buChar char="◉"/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if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Lora"/>
              <a:buNone/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  <a:sym typeface="Lora"/>
              </a:rPr>
              <a:t>Game Theory</a:t>
            </a:r>
            <a:endParaRPr lang="en" b="1" dirty="0">
              <a:latin typeface="Arial" charset="0"/>
              <a:ea typeface="Arial" charset="0"/>
              <a:cs typeface="Arial" charset="0"/>
              <a:sym typeface="Lora"/>
            </a:endParaRPr>
          </a:p>
        </p:txBody>
      </p:sp>
      <p:sp>
        <p:nvSpPr>
          <p:cNvPr id="3" name="Shape 61"/>
          <p:cNvSpPr txBox="1">
            <a:spLocks/>
          </p:cNvSpPr>
          <p:nvPr/>
        </p:nvSpPr>
        <p:spPr bwMode="auto">
          <a:xfrm>
            <a:off x="1943687" y="3702059"/>
            <a:ext cx="6939056" cy="47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lvl="5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lvl="6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lvl="7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lvl="8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fontAlgn="auto">
              <a:spcAft>
                <a:spcPts val="0"/>
              </a:spcAft>
              <a:buFont typeface="Lora"/>
              <a:buNone/>
              <a:defRPr/>
            </a:pPr>
            <a:r>
              <a:rPr lang="en-US" sz="2000" b="1" kern="0" dirty="0">
                <a:solidFill>
                  <a:srgbClr val="1A172C"/>
                </a:solidFill>
                <a:sym typeface="Lora"/>
              </a:rPr>
              <a:t>Spring 2025 - Mike Shor </a:t>
            </a:r>
            <a:r>
              <a:rPr lang="en-US" sz="2000" b="1" kern="0" dirty="0">
                <a:sym typeface="Lora"/>
              </a:rPr>
              <a:t>			     </a:t>
            </a:r>
            <a:r>
              <a:rPr lang="en-US" sz="2000" b="1" dirty="0">
                <a:highlight>
                  <a:srgbClr val="FFCD00"/>
                </a:highlight>
                <a:sym typeface="Lora"/>
              </a:rPr>
              <a:t>Topic 2</a:t>
            </a:r>
            <a:endParaRPr lang="en" sz="2000" b="1" kern="0" dirty="0">
              <a:sym typeface="Lor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264" y="3448041"/>
            <a:ext cx="449513" cy="4746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2"/>
          <p:cNvSpPr>
            <a:spLocks noGrp="1"/>
          </p:cNvSpPr>
          <p:nvPr>
            <p:ph type="body" idx="1"/>
          </p:nvPr>
        </p:nvSpPr>
        <p:spPr>
          <a:xfrm>
            <a:off x="1130300" y="1504504"/>
            <a:ext cx="7385050" cy="3112200"/>
          </a:xfrm>
        </p:spPr>
        <p:txBody>
          <a:bodyPr/>
          <a:lstStyle/>
          <a:p>
            <a:pPr lvl="1">
              <a:lnSpc>
                <a:spcPct val="80000"/>
              </a:lnSpc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If you are advising Reynolds, what do you suggest?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Cigarette Advertising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9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75110"/>
              </p:ext>
            </p:extLst>
          </p:nvPr>
        </p:nvGraphicFramePr>
        <p:xfrm>
          <a:off x="163675" y="1674655"/>
          <a:ext cx="7810500" cy="2214563"/>
        </p:xfrm>
        <a:graphic>
          <a:graphicData uri="http://schemas.openxmlformats.org/drawingml/2006/table">
            <a:tbl>
              <a:tblPr/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263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Philip Morris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 Ad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550">
                <a:tc row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Reynolds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No Ad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50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20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   Ad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30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5268EF-BBF6-1147-B6B1-994C49B00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grpSp>
        <p:nvGrpSpPr>
          <p:cNvPr id="4" name="Shape 570">
            <a:extLst>
              <a:ext uri="{FF2B5EF4-FFF2-40B4-BE49-F238E27FC236}">
                <a16:creationId xmlns:a16="http://schemas.microsoft.com/office/drawing/2014/main" id="{ACF748CE-A8B9-A9B0-1AD8-D6CD41A452AD}"/>
              </a:ext>
            </a:extLst>
          </p:cNvPr>
          <p:cNvGrpSpPr>
            <a:grpSpLocks/>
          </p:cNvGrpSpPr>
          <p:nvPr/>
        </p:nvGrpSpPr>
        <p:grpSpPr bwMode="auto">
          <a:xfrm>
            <a:off x="898542" y="1019357"/>
            <a:ext cx="237744" cy="237744"/>
            <a:chOff x="2583100" y="2973775"/>
            <a:chExt cx="461550" cy="437200"/>
          </a:xfrm>
        </p:grpSpPr>
        <p:sp>
          <p:nvSpPr>
            <p:cNvPr id="5" name="Shape 571">
              <a:extLst>
                <a:ext uri="{FF2B5EF4-FFF2-40B4-BE49-F238E27FC236}">
                  <a16:creationId xmlns:a16="http://schemas.microsoft.com/office/drawing/2014/main" id="{636FED0D-4910-E37A-F48E-5CE010B16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225" y="3315975"/>
              <a:ext cx="225300" cy="95000"/>
            </a:xfrm>
            <a:custGeom>
              <a:avLst/>
              <a:gdLst>
                <a:gd name="T0" fmla="*/ 2947 w 9012"/>
                <a:gd name="T1" fmla="*/ 0 h 3800"/>
                <a:gd name="T2" fmla="*/ 2947 w 9012"/>
                <a:gd name="T3" fmla="*/ 2947 h 3800"/>
                <a:gd name="T4" fmla="*/ 853 w 9012"/>
                <a:gd name="T5" fmla="*/ 2947 h 3800"/>
                <a:gd name="T6" fmla="*/ 853 w 9012"/>
                <a:gd name="T7" fmla="*/ 2947 h 3800"/>
                <a:gd name="T8" fmla="*/ 682 w 9012"/>
                <a:gd name="T9" fmla="*/ 2947 h 3800"/>
                <a:gd name="T10" fmla="*/ 512 w 9012"/>
                <a:gd name="T11" fmla="*/ 2996 h 3800"/>
                <a:gd name="T12" fmla="*/ 365 w 9012"/>
                <a:gd name="T13" fmla="*/ 3093 h 3800"/>
                <a:gd name="T14" fmla="*/ 244 w 9012"/>
                <a:gd name="T15" fmla="*/ 3191 h 3800"/>
                <a:gd name="T16" fmla="*/ 146 w 9012"/>
                <a:gd name="T17" fmla="*/ 3313 h 3800"/>
                <a:gd name="T18" fmla="*/ 49 w 9012"/>
                <a:gd name="T19" fmla="*/ 3459 h 3800"/>
                <a:gd name="T20" fmla="*/ 0 w 9012"/>
                <a:gd name="T21" fmla="*/ 3629 h 3800"/>
                <a:gd name="T22" fmla="*/ 0 w 9012"/>
                <a:gd name="T23" fmla="*/ 3800 h 3800"/>
                <a:gd name="T24" fmla="*/ 9011 w 9012"/>
                <a:gd name="T25" fmla="*/ 3800 h 3800"/>
                <a:gd name="T26" fmla="*/ 9011 w 9012"/>
                <a:gd name="T27" fmla="*/ 3800 h 3800"/>
                <a:gd name="T28" fmla="*/ 9011 w 9012"/>
                <a:gd name="T29" fmla="*/ 3629 h 3800"/>
                <a:gd name="T30" fmla="*/ 8963 w 9012"/>
                <a:gd name="T31" fmla="*/ 3459 h 3800"/>
                <a:gd name="T32" fmla="*/ 8865 w 9012"/>
                <a:gd name="T33" fmla="*/ 3313 h 3800"/>
                <a:gd name="T34" fmla="*/ 8768 w 9012"/>
                <a:gd name="T35" fmla="*/ 3191 h 3800"/>
                <a:gd name="T36" fmla="*/ 8646 w 9012"/>
                <a:gd name="T37" fmla="*/ 3093 h 3800"/>
                <a:gd name="T38" fmla="*/ 8500 w 9012"/>
                <a:gd name="T39" fmla="*/ 2996 h 3800"/>
                <a:gd name="T40" fmla="*/ 8330 w 9012"/>
                <a:gd name="T41" fmla="*/ 2947 h 3800"/>
                <a:gd name="T42" fmla="*/ 8159 w 9012"/>
                <a:gd name="T43" fmla="*/ 2947 h 3800"/>
                <a:gd name="T44" fmla="*/ 6065 w 9012"/>
                <a:gd name="T45" fmla="*/ 2947 h 3800"/>
                <a:gd name="T46" fmla="*/ 6065 w 9012"/>
                <a:gd name="T47" fmla="*/ 0 h 3800"/>
                <a:gd name="T48" fmla="*/ 0 w 9012"/>
                <a:gd name="T49" fmla="*/ 0 h 3800"/>
                <a:gd name="T50" fmla="*/ 9012 w 9012"/>
                <a:gd name="T51" fmla="*/ 3800 h 3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T48" t="T49" r="T50" b="T51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Shape 572">
              <a:extLst>
                <a:ext uri="{FF2B5EF4-FFF2-40B4-BE49-F238E27FC236}">
                  <a16:creationId xmlns:a16="http://schemas.microsoft.com/office/drawing/2014/main" id="{3E4A98BD-E52F-84B0-361B-F104CF0CE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3100" y="2973775"/>
              <a:ext cx="461550" cy="336125"/>
            </a:xfrm>
            <a:custGeom>
              <a:avLst/>
              <a:gdLst>
                <a:gd name="T0" fmla="*/ 17974 w 18462"/>
                <a:gd name="T1" fmla="*/ 1 h 13445"/>
                <a:gd name="T2" fmla="*/ 487 w 18462"/>
                <a:gd name="T3" fmla="*/ 1 h 13445"/>
                <a:gd name="T4" fmla="*/ 487 w 18462"/>
                <a:gd name="T5" fmla="*/ 1 h 13445"/>
                <a:gd name="T6" fmla="*/ 390 w 18462"/>
                <a:gd name="T7" fmla="*/ 1 h 13445"/>
                <a:gd name="T8" fmla="*/ 317 w 18462"/>
                <a:gd name="T9" fmla="*/ 50 h 13445"/>
                <a:gd name="T10" fmla="*/ 220 w 18462"/>
                <a:gd name="T11" fmla="*/ 74 h 13445"/>
                <a:gd name="T12" fmla="*/ 146 w 18462"/>
                <a:gd name="T13" fmla="*/ 147 h 13445"/>
                <a:gd name="T14" fmla="*/ 98 w 18462"/>
                <a:gd name="T15" fmla="*/ 220 h 13445"/>
                <a:gd name="T16" fmla="*/ 49 w 18462"/>
                <a:gd name="T17" fmla="*/ 293 h 13445"/>
                <a:gd name="T18" fmla="*/ 25 w 18462"/>
                <a:gd name="T19" fmla="*/ 390 h 13445"/>
                <a:gd name="T20" fmla="*/ 0 w 18462"/>
                <a:gd name="T21" fmla="*/ 488 h 13445"/>
                <a:gd name="T22" fmla="*/ 0 w 18462"/>
                <a:gd name="T23" fmla="*/ 12958 h 13445"/>
                <a:gd name="T24" fmla="*/ 0 w 18462"/>
                <a:gd name="T25" fmla="*/ 12958 h 13445"/>
                <a:gd name="T26" fmla="*/ 25 w 18462"/>
                <a:gd name="T27" fmla="*/ 13055 h 13445"/>
                <a:gd name="T28" fmla="*/ 49 w 18462"/>
                <a:gd name="T29" fmla="*/ 13152 h 13445"/>
                <a:gd name="T30" fmla="*/ 98 w 18462"/>
                <a:gd name="T31" fmla="*/ 13226 h 13445"/>
                <a:gd name="T32" fmla="*/ 146 w 18462"/>
                <a:gd name="T33" fmla="*/ 13299 h 13445"/>
                <a:gd name="T34" fmla="*/ 220 w 18462"/>
                <a:gd name="T35" fmla="*/ 13372 h 13445"/>
                <a:gd name="T36" fmla="*/ 317 w 18462"/>
                <a:gd name="T37" fmla="*/ 13396 h 13445"/>
                <a:gd name="T38" fmla="*/ 390 w 18462"/>
                <a:gd name="T39" fmla="*/ 13445 h 13445"/>
                <a:gd name="T40" fmla="*/ 487 w 18462"/>
                <a:gd name="T41" fmla="*/ 13445 h 13445"/>
                <a:gd name="T42" fmla="*/ 17974 w 18462"/>
                <a:gd name="T43" fmla="*/ 13445 h 13445"/>
                <a:gd name="T44" fmla="*/ 17974 w 18462"/>
                <a:gd name="T45" fmla="*/ 13445 h 13445"/>
                <a:gd name="T46" fmla="*/ 18072 w 18462"/>
                <a:gd name="T47" fmla="*/ 13445 h 13445"/>
                <a:gd name="T48" fmla="*/ 18145 w 18462"/>
                <a:gd name="T49" fmla="*/ 13396 h 13445"/>
                <a:gd name="T50" fmla="*/ 18242 w 18462"/>
                <a:gd name="T51" fmla="*/ 13372 h 13445"/>
                <a:gd name="T52" fmla="*/ 18315 w 18462"/>
                <a:gd name="T53" fmla="*/ 13299 h 13445"/>
                <a:gd name="T54" fmla="*/ 18364 w 18462"/>
                <a:gd name="T55" fmla="*/ 13226 h 13445"/>
                <a:gd name="T56" fmla="*/ 18413 w 18462"/>
                <a:gd name="T57" fmla="*/ 13152 h 13445"/>
                <a:gd name="T58" fmla="*/ 18437 w 18462"/>
                <a:gd name="T59" fmla="*/ 13055 h 13445"/>
                <a:gd name="T60" fmla="*/ 18461 w 18462"/>
                <a:gd name="T61" fmla="*/ 12958 h 13445"/>
                <a:gd name="T62" fmla="*/ 18461 w 18462"/>
                <a:gd name="T63" fmla="*/ 488 h 13445"/>
                <a:gd name="T64" fmla="*/ 18461 w 18462"/>
                <a:gd name="T65" fmla="*/ 488 h 13445"/>
                <a:gd name="T66" fmla="*/ 18437 w 18462"/>
                <a:gd name="T67" fmla="*/ 390 h 13445"/>
                <a:gd name="T68" fmla="*/ 18413 w 18462"/>
                <a:gd name="T69" fmla="*/ 293 h 13445"/>
                <a:gd name="T70" fmla="*/ 18364 w 18462"/>
                <a:gd name="T71" fmla="*/ 220 h 13445"/>
                <a:gd name="T72" fmla="*/ 18315 w 18462"/>
                <a:gd name="T73" fmla="*/ 147 h 13445"/>
                <a:gd name="T74" fmla="*/ 18242 w 18462"/>
                <a:gd name="T75" fmla="*/ 74 h 13445"/>
                <a:gd name="T76" fmla="*/ 18145 w 18462"/>
                <a:gd name="T77" fmla="*/ 50 h 13445"/>
                <a:gd name="T78" fmla="*/ 18072 w 18462"/>
                <a:gd name="T79" fmla="*/ 1 h 13445"/>
                <a:gd name="T80" fmla="*/ 17974 w 18462"/>
                <a:gd name="T81" fmla="*/ 1 h 13445"/>
                <a:gd name="T82" fmla="*/ 17974 w 18462"/>
                <a:gd name="T83" fmla="*/ 1 h 13445"/>
                <a:gd name="T84" fmla="*/ 17000 w 18462"/>
                <a:gd name="T85" fmla="*/ 11983 h 13445"/>
                <a:gd name="T86" fmla="*/ 1462 w 18462"/>
                <a:gd name="T87" fmla="*/ 11983 h 13445"/>
                <a:gd name="T88" fmla="*/ 1462 w 18462"/>
                <a:gd name="T89" fmla="*/ 1462 h 13445"/>
                <a:gd name="T90" fmla="*/ 17000 w 18462"/>
                <a:gd name="T91" fmla="*/ 1462 h 13445"/>
                <a:gd name="T92" fmla="*/ 17000 w 18462"/>
                <a:gd name="T93" fmla="*/ 11983 h 13445"/>
                <a:gd name="T94" fmla="*/ 0 w 18462"/>
                <a:gd name="T95" fmla="*/ 0 h 13445"/>
                <a:gd name="T96" fmla="*/ 18462 w 18462"/>
                <a:gd name="T97" fmla="*/ 13445 h 13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394685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>
                <a:sym typeface="Lora" charset="0"/>
              </a:rPr>
              <a:t>Best Replies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11</a:t>
            </a:fld>
            <a:endParaRPr lang="en-US"/>
          </a:p>
        </p:txBody>
      </p:sp>
      <p:sp>
        <p:nvSpPr>
          <p:cNvPr id="4" name="Shape 166"/>
          <p:cNvSpPr txBox="1">
            <a:spLocks/>
          </p:cNvSpPr>
          <p:nvPr/>
        </p:nvSpPr>
        <p:spPr bwMode="auto">
          <a:xfrm>
            <a:off x="2036588" y="2828922"/>
            <a:ext cx="6512675" cy="14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938" indent="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altLang="en-US" sz="2400" dirty="0">
                <a:ea typeface="ＭＳ Ｐゴシック" charset="-128"/>
              </a:rPr>
              <a:t>A strategy is a </a:t>
            </a:r>
            <a:r>
              <a:rPr lang="en-US" sz="2400" dirty="0">
                <a:highlight>
                  <a:srgbClr val="FFCD00"/>
                </a:highlight>
                <a:sym typeface="Quattrocento Sans"/>
              </a:rPr>
              <a:t>best reply</a:t>
            </a:r>
            <a:r>
              <a:rPr lang="en-US" altLang="en-US" sz="2400" dirty="0">
                <a:ea typeface="ＭＳ Ｐゴシック" charset="-128"/>
              </a:rPr>
              <a:t> (or best response) to some opponent’s</a:t>
            </a:r>
            <a:r>
              <a:rPr lang="en-US" altLang="ja-JP" sz="2400" dirty="0">
                <a:ea typeface="ＭＳ Ｐゴシック" charset="-128"/>
              </a:rPr>
              <a:t> strategy if it does at least as well as any other strategy.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0A8D0F-360D-734E-98FC-C7C05545E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54933909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Cigarette Advertising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14400" y="3653459"/>
            <a:ext cx="7772400" cy="133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lvl="0" indent="-3429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buChar char="◉"/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lnSpc>
                <a:spcPct val="80000"/>
              </a:lnSpc>
            </a:pPr>
            <a:endParaRPr lang="en-US" altLang="en-US" sz="1800" kern="0" dirty="0"/>
          </a:p>
          <a:p>
            <a:pPr>
              <a:lnSpc>
                <a:spcPct val="80000"/>
              </a:lnSpc>
              <a:buClr>
                <a:srgbClr val="A28448"/>
              </a:buClr>
            </a:pPr>
            <a:r>
              <a:rPr lang="en-US" altLang="en-US" kern="0" dirty="0"/>
              <a:t>If Philip Morris advertises:		</a:t>
            </a:r>
          </a:p>
          <a:p>
            <a:pPr>
              <a:lnSpc>
                <a:spcPct val="80000"/>
              </a:lnSpc>
              <a:buClr>
                <a:srgbClr val="A28448"/>
              </a:buClr>
            </a:pPr>
            <a:r>
              <a:rPr lang="en-US" altLang="en-US" kern="0" dirty="0">
                <a:latin typeface="Arial" charset="0"/>
                <a:ea typeface="Arial" charset="0"/>
                <a:cs typeface="Arial" charset="0"/>
              </a:rPr>
              <a:t>If Philip Morris does not advertise:	</a:t>
            </a:r>
          </a:p>
          <a:p>
            <a:pPr>
              <a:lnSpc>
                <a:spcPct val="80000"/>
              </a:lnSpc>
            </a:pPr>
            <a:endParaRPr lang="en-US" altLang="en-US" kern="0" dirty="0"/>
          </a:p>
        </p:txBody>
      </p:sp>
      <p:graphicFrame>
        <p:nvGraphicFramePr>
          <p:cNvPr id="1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573843"/>
              </p:ext>
            </p:extLst>
          </p:nvPr>
        </p:nvGraphicFramePr>
        <p:xfrm>
          <a:off x="1514475" y="1446833"/>
          <a:ext cx="6396038" cy="182880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0975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Philip Morris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00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 Ad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775">
                <a:tc row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Reynolds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 Ad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50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20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Ad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30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F40AE6-9156-1541-BFB4-32C5DA98E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8B142-18A7-A64F-A164-98A2416DE2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12</a:t>
            </a:fld>
            <a:endParaRPr lang="en-US"/>
          </a:p>
        </p:txBody>
      </p:sp>
      <p:grpSp>
        <p:nvGrpSpPr>
          <p:cNvPr id="2" name="Shape 570">
            <a:extLst>
              <a:ext uri="{FF2B5EF4-FFF2-40B4-BE49-F238E27FC236}">
                <a16:creationId xmlns:a16="http://schemas.microsoft.com/office/drawing/2014/main" id="{31F8C469-10FA-46C6-8D31-6344303FE6AC}"/>
              </a:ext>
            </a:extLst>
          </p:cNvPr>
          <p:cNvGrpSpPr>
            <a:grpSpLocks/>
          </p:cNvGrpSpPr>
          <p:nvPr/>
        </p:nvGrpSpPr>
        <p:grpSpPr bwMode="auto">
          <a:xfrm>
            <a:off x="898542" y="1019357"/>
            <a:ext cx="237744" cy="237744"/>
            <a:chOff x="2583100" y="2973775"/>
            <a:chExt cx="461550" cy="437200"/>
          </a:xfrm>
        </p:grpSpPr>
        <p:sp>
          <p:nvSpPr>
            <p:cNvPr id="5" name="Shape 571">
              <a:extLst>
                <a:ext uri="{FF2B5EF4-FFF2-40B4-BE49-F238E27FC236}">
                  <a16:creationId xmlns:a16="http://schemas.microsoft.com/office/drawing/2014/main" id="{966198C4-1163-62F5-08A1-9025D717C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225" y="3315975"/>
              <a:ext cx="225300" cy="95000"/>
            </a:xfrm>
            <a:custGeom>
              <a:avLst/>
              <a:gdLst>
                <a:gd name="T0" fmla="*/ 2947 w 9012"/>
                <a:gd name="T1" fmla="*/ 0 h 3800"/>
                <a:gd name="T2" fmla="*/ 2947 w 9012"/>
                <a:gd name="T3" fmla="*/ 2947 h 3800"/>
                <a:gd name="T4" fmla="*/ 853 w 9012"/>
                <a:gd name="T5" fmla="*/ 2947 h 3800"/>
                <a:gd name="T6" fmla="*/ 853 w 9012"/>
                <a:gd name="T7" fmla="*/ 2947 h 3800"/>
                <a:gd name="T8" fmla="*/ 682 w 9012"/>
                <a:gd name="T9" fmla="*/ 2947 h 3800"/>
                <a:gd name="T10" fmla="*/ 512 w 9012"/>
                <a:gd name="T11" fmla="*/ 2996 h 3800"/>
                <a:gd name="T12" fmla="*/ 365 w 9012"/>
                <a:gd name="T13" fmla="*/ 3093 h 3800"/>
                <a:gd name="T14" fmla="*/ 244 w 9012"/>
                <a:gd name="T15" fmla="*/ 3191 h 3800"/>
                <a:gd name="T16" fmla="*/ 146 w 9012"/>
                <a:gd name="T17" fmla="*/ 3313 h 3800"/>
                <a:gd name="T18" fmla="*/ 49 w 9012"/>
                <a:gd name="T19" fmla="*/ 3459 h 3800"/>
                <a:gd name="T20" fmla="*/ 0 w 9012"/>
                <a:gd name="T21" fmla="*/ 3629 h 3800"/>
                <a:gd name="T22" fmla="*/ 0 w 9012"/>
                <a:gd name="T23" fmla="*/ 3800 h 3800"/>
                <a:gd name="T24" fmla="*/ 9011 w 9012"/>
                <a:gd name="T25" fmla="*/ 3800 h 3800"/>
                <a:gd name="T26" fmla="*/ 9011 w 9012"/>
                <a:gd name="T27" fmla="*/ 3800 h 3800"/>
                <a:gd name="T28" fmla="*/ 9011 w 9012"/>
                <a:gd name="T29" fmla="*/ 3629 h 3800"/>
                <a:gd name="T30" fmla="*/ 8963 w 9012"/>
                <a:gd name="T31" fmla="*/ 3459 h 3800"/>
                <a:gd name="T32" fmla="*/ 8865 w 9012"/>
                <a:gd name="T33" fmla="*/ 3313 h 3800"/>
                <a:gd name="T34" fmla="*/ 8768 w 9012"/>
                <a:gd name="T35" fmla="*/ 3191 h 3800"/>
                <a:gd name="T36" fmla="*/ 8646 w 9012"/>
                <a:gd name="T37" fmla="*/ 3093 h 3800"/>
                <a:gd name="T38" fmla="*/ 8500 w 9012"/>
                <a:gd name="T39" fmla="*/ 2996 h 3800"/>
                <a:gd name="T40" fmla="*/ 8330 w 9012"/>
                <a:gd name="T41" fmla="*/ 2947 h 3800"/>
                <a:gd name="T42" fmla="*/ 8159 w 9012"/>
                <a:gd name="T43" fmla="*/ 2947 h 3800"/>
                <a:gd name="T44" fmla="*/ 6065 w 9012"/>
                <a:gd name="T45" fmla="*/ 2947 h 3800"/>
                <a:gd name="T46" fmla="*/ 6065 w 9012"/>
                <a:gd name="T47" fmla="*/ 0 h 3800"/>
                <a:gd name="T48" fmla="*/ 0 w 9012"/>
                <a:gd name="T49" fmla="*/ 0 h 3800"/>
                <a:gd name="T50" fmla="*/ 9012 w 9012"/>
                <a:gd name="T51" fmla="*/ 3800 h 3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T48" t="T49" r="T50" b="T51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Shape 572">
              <a:extLst>
                <a:ext uri="{FF2B5EF4-FFF2-40B4-BE49-F238E27FC236}">
                  <a16:creationId xmlns:a16="http://schemas.microsoft.com/office/drawing/2014/main" id="{77E75221-31FA-BAB3-0AD9-DF1A174E9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3100" y="2973775"/>
              <a:ext cx="461550" cy="336125"/>
            </a:xfrm>
            <a:custGeom>
              <a:avLst/>
              <a:gdLst>
                <a:gd name="T0" fmla="*/ 17974 w 18462"/>
                <a:gd name="T1" fmla="*/ 1 h 13445"/>
                <a:gd name="T2" fmla="*/ 487 w 18462"/>
                <a:gd name="T3" fmla="*/ 1 h 13445"/>
                <a:gd name="T4" fmla="*/ 487 w 18462"/>
                <a:gd name="T5" fmla="*/ 1 h 13445"/>
                <a:gd name="T6" fmla="*/ 390 w 18462"/>
                <a:gd name="T7" fmla="*/ 1 h 13445"/>
                <a:gd name="T8" fmla="*/ 317 w 18462"/>
                <a:gd name="T9" fmla="*/ 50 h 13445"/>
                <a:gd name="T10" fmla="*/ 220 w 18462"/>
                <a:gd name="T11" fmla="*/ 74 h 13445"/>
                <a:gd name="T12" fmla="*/ 146 w 18462"/>
                <a:gd name="T13" fmla="*/ 147 h 13445"/>
                <a:gd name="T14" fmla="*/ 98 w 18462"/>
                <a:gd name="T15" fmla="*/ 220 h 13445"/>
                <a:gd name="T16" fmla="*/ 49 w 18462"/>
                <a:gd name="T17" fmla="*/ 293 h 13445"/>
                <a:gd name="T18" fmla="*/ 25 w 18462"/>
                <a:gd name="T19" fmla="*/ 390 h 13445"/>
                <a:gd name="T20" fmla="*/ 0 w 18462"/>
                <a:gd name="T21" fmla="*/ 488 h 13445"/>
                <a:gd name="T22" fmla="*/ 0 w 18462"/>
                <a:gd name="T23" fmla="*/ 12958 h 13445"/>
                <a:gd name="T24" fmla="*/ 0 w 18462"/>
                <a:gd name="T25" fmla="*/ 12958 h 13445"/>
                <a:gd name="T26" fmla="*/ 25 w 18462"/>
                <a:gd name="T27" fmla="*/ 13055 h 13445"/>
                <a:gd name="T28" fmla="*/ 49 w 18462"/>
                <a:gd name="T29" fmla="*/ 13152 h 13445"/>
                <a:gd name="T30" fmla="*/ 98 w 18462"/>
                <a:gd name="T31" fmla="*/ 13226 h 13445"/>
                <a:gd name="T32" fmla="*/ 146 w 18462"/>
                <a:gd name="T33" fmla="*/ 13299 h 13445"/>
                <a:gd name="T34" fmla="*/ 220 w 18462"/>
                <a:gd name="T35" fmla="*/ 13372 h 13445"/>
                <a:gd name="T36" fmla="*/ 317 w 18462"/>
                <a:gd name="T37" fmla="*/ 13396 h 13445"/>
                <a:gd name="T38" fmla="*/ 390 w 18462"/>
                <a:gd name="T39" fmla="*/ 13445 h 13445"/>
                <a:gd name="T40" fmla="*/ 487 w 18462"/>
                <a:gd name="T41" fmla="*/ 13445 h 13445"/>
                <a:gd name="T42" fmla="*/ 17974 w 18462"/>
                <a:gd name="T43" fmla="*/ 13445 h 13445"/>
                <a:gd name="T44" fmla="*/ 17974 w 18462"/>
                <a:gd name="T45" fmla="*/ 13445 h 13445"/>
                <a:gd name="T46" fmla="*/ 18072 w 18462"/>
                <a:gd name="T47" fmla="*/ 13445 h 13445"/>
                <a:gd name="T48" fmla="*/ 18145 w 18462"/>
                <a:gd name="T49" fmla="*/ 13396 h 13445"/>
                <a:gd name="T50" fmla="*/ 18242 w 18462"/>
                <a:gd name="T51" fmla="*/ 13372 h 13445"/>
                <a:gd name="T52" fmla="*/ 18315 w 18462"/>
                <a:gd name="T53" fmla="*/ 13299 h 13445"/>
                <a:gd name="T54" fmla="*/ 18364 w 18462"/>
                <a:gd name="T55" fmla="*/ 13226 h 13445"/>
                <a:gd name="T56" fmla="*/ 18413 w 18462"/>
                <a:gd name="T57" fmla="*/ 13152 h 13445"/>
                <a:gd name="T58" fmla="*/ 18437 w 18462"/>
                <a:gd name="T59" fmla="*/ 13055 h 13445"/>
                <a:gd name="T60" fmla="*/ 18461 w 18462"/>
                <a:gd name="T61" fmla="*/ 12958 h 13445"/>
                <a:gd name="T62" fmla="*/ 18461 w 18462"/>
                <a:gd name="T63" fmla="*/ 488 h 13445"/>
                <a:gd name="T64" fmla="*/ 18461 w 18462"/>
                <a:gd name="T65" fmla="*/ 488 h 13445"/>
                <a:gd name="T66" fmla="*/ 18437 w 18462"/>
                <a:gd name="T67" fmla="*/ 390 h 13445"/>
                <a:gd name="T68" fmla="*/ 18413 w 18462"/>
                <a:gd name="T69" fmla="*/ 293 h 13445"/>
                <a:gd name="T70" fmla="*/ 18364 w 18462"/>
                <a:gd name="T71" fmla="*/ 220 h 13445"/>
                <a:gd name="T72" fmla="*/ 18315 w 18462"/>
                <a:gd name="T73" fmla="*/ 147 h 13445"/>
                <a:gd name="T74" fmla="*/ 18242 w 18462"/>
                <a:gd name="T75" fmla="*/ 74 h 13445"/>
                <a:gd name="T76" fmla="*/ 18145 w 18462"/>
                <a:gd name="T77" fmla="*/ 50 h 13445"/>
                <a:gd name="T78" fmla="*/ 18072 w 18462"/>
                <a:gd name="T79" fmla="*/ 1 h 13445"/>
                <a:gd name="T80" fmla="*/ 17974 w 18462"/>
                <a:gd name="T81" fmla="*/ 1 h 13445"/>
                <a:gd name="T82" fmla="*/ 17974 w 18462"/>
                <a:gd name="T83" fmla="*/ 1 h 13445"/>
                <a:gd name="T84" fmla="*/ 17000 w 18462"/>
                <a:gd name="T85" fmla="*/ 11983 h 13445"/>
                <a:gd name="T86" fmla="*/ 1462 w 18462"/>
                <a:gd name="T87" fmla="*/ 11983 h 13445"/>
                <a:gd name="T88" fmla="*/ 1462 w 18462"/>
                <a:gd name="T89" fmla="*/ 1462 h 13445"/>
                <a:gd name="T90" fmla="*/ 17000 w 18462"/>
                <a:gd name="T91" fmla="*/ 1462 h 13445"/>
                <a:gd name="T92" fmla="*/ 17000 w 18462"/>
                <a:gd name="T93" fmla="*/ 11983 h 13445"/>
                <a:gd name="T94" fmla="*/ 0 w 18462"/>
                <a:gd name="T95" fmla="*/ 0 h 13445"/>
                <a:gd name="T96" fmla="*/ 18462 w 18462"/>
                <a:gd name="T97" fmla="*/ 13445 h 13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078460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>
                <a:sym typeface="Lora" charset="0"/>
              </a:rPr>
              <a:t>Dominance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13</a:t>
            </a:fld>
            <a:endParaRPr lang="en-US"/>
          </a:p>
        </p:txBody>
      </p:sp>
      <p:sp>
        <p:nvSpPr>
          <p:cNvPr id="4" name="Shape 166"/>
          <p:cNvSpPr txBox="1">
            <a:spLocks/>
          </p:cNvSpPr>
          <p:nvPr/>
        </p:nvSpPr>
        <p:spPr bwMode="auto">
          <a:xfrm>
            <a:off x="2036588" y="2828922"/>
            <a:ext cx="6512675" cy="14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938" indent="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altLang="en-US" sz="2400" dirty="0">
                <a:ea typeface="ＭＳ Ｐゴシック" charset="-128"/>
              </a:rPr>
              <a:t>A strategy is </a:t>
            </a:r>
            <a:r>
              <a:rPr lang="en-US" sz="2400" dirty="0">
                <a:highlight>
                  <a:srgbClr val="FFCD00"/>
                </a:highlight>
                <a:sym typeface="Quattrocento Sans"/>
              </a:rPr>
              <a:t>dominant</a:t>
            </a:r>
            <a:r>
              <a:rPr lang="en-US" altLang="en-US" sz="2400" dirty="0">
                <a:ea typeface="ＭＳ Ｐゴシック" charset="-128"/>
              </a:rPr>
              <a:t> if it outperforms all other strategies no matter what opposing players do.</a:t>
            </a:r>
            <a:endParaRPr lang="en-US" altLang="ja-JP" sz="2400" dirty="0">
              <a:ea typeface="ＭＳ Ｐゴシック" charset="-128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38ACC-F931-294B-9901-487BA0C65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63573352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Dominance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1250" y="1635131"/>
            <a:ext cx="6809700" cy="31122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A28448"/>
              </a:buClr>
            </a:pPr>
            <a:r>
              <a:rPr lang="en-US" altLang="en-US" sz="2200" dirty="0"/>
              <a:t>A strategy </a:t>
            </a:r>
            <a:r>
              <a:rPr lang="en-US" altLang="en-US" sz="2200" b="1" dirty="0"/>
              <a:t>s</a:t>
            </a:r>
            <a:r>
              <a:rPr lang="en-US" altLang="en-US" sz="2200" dirty="0"/>
              <a:t> </a:t>
            </a:r>
            <a:r>
              <a:rPr lang="en-US" altLang="en-US" sz="2200" dirty="0">
                <a:highlight>
                  <a:srgbClr val="FFCD00"/>
                </a:highlight>
              </a:rPr>
              <a:t>strictly dominates</a:t>
            </a:r>
            <a:r>
              <a:rPr lang="en-US" altLang="en-US" sz="2200" dirty="0"/>
              <a:t> another strategy </a:t>
            </a:r>
            <a:r>
              <a:rPr lang="en-US" altLang="en-US" sz="2200" b="1" dirty="0"/>
              <a:t>s’</a:t>
            </a:r>
            <a:r>
              <a:rPr lang="en-US" altLang="en-US" sz="2200" dirty="0"/>
              <a:t> if the payoff from </a:t>
            </a:r>
            <a:r>
              <a:rPr lang="en-US" altLang="en-US" sz="2200" b="1" dirty="0"/>
              <a:t>s </a:t>
            </a:r>
            <a:r>
              <a:rPr lang="en-US" altLang="en-US" sz="2200" dirty="0"/>
              <a:t>is </a:t>
            </a:r>
            <a:r>
              <a:rPr lang="en-US" altLang="en-US" sz="2200" u="sng" dirty="0"/>
              <a:t>strictly higher</a:t>
            </a:r>
            <a:r>
              <a:rPr lang="en-US" altLang="en-US" sz="2200" dirty="0"/>
              <a:t> than the payoff from </a:t>
            </a:r>
            <a:r>
              <a:rPr lang="en-US" altLang="en-US" sz="2200" b="1" dirty="0"/>
              <a:t>s’</a:t>
            </a:r>
            <a:r>
              <a:rPr lang="en-US" altLang="en-US" sz="2200" dirty="0"/>
              <a:t> for </a:t>
            </a:r>
            <a:r>
              <a:rPr lang="en-US" altLang="en-US" sz="2200" b="1" dirty="0"/>
              <a:t>every</a:t>
            </a:r>
            <a:r>
              <a:rPr lang="en-US" altLang="en-US" sz="2200" dirty="0"/>
              <a:t> strategy of other players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altLang="en-US" sz="2200" b="1" dirty="0">
                <a:latin typeface="Arial" charset="0"/>
                <a:ea typeface="Arial" charset="0"/>
                <a:cs typeface="Arial" charset="0"/>
              </a:rPr>
              <a:t>s </a:t>
            </a:r>
            <a:r>
              <a:rPr lang="en-US" altLang="en-US" sz="2200" dirty="0">
                <a:latin typeface="Arial" charset="0"/>
                <a:ea typeface="Arial" charset="0"/>
                <a:cs typeface="Arial" charset="0"/>
              </a:rPr>
              <a:t>is “always better than” </a:t>
            </a:r>
            <a:r>
              <a:rPr lang="en-US" altLang="en-US" sz="2200" b="1" dirty="0">
                <a:latin typeface="Arial" charset="0"/>
                <a:ea typeface="Arial" charset="0"/>
                <a:cs typeface="Arial" charset="0"/>
              </a:rPr>
              <a:t>s’</a:t>
            </a:r>
            <a:endParaRPr lang="en-US" altLang="en-US" sz="22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altLang="en-US" sz="22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  <a:buClr>
                <a:srgbClr val="A28448"/>
              </a:buClr>
            </a:pPr>
            <a:r>
              <a:rPr lang="en-US" altLang="en-US" sz="2200" dirty="0"/>
              <a:t>A strategy </a:t>
            </a:r>
            <a:r>
              <a:rPr lang="en-US" altLang="en-US" sz="2200" b="1" dirty="0"/>
              <a:t>s</a:t>
            </a:r>
            <a:r>
              <a:rPr lang="en-US" altLang="en-US" sz="2200" dirty="0"/>
              <a:t> </a:t>
            </a:r>
            <a:r>
              <a:rPr lang="en-US" altLang="en-US" sz="2200" dirty="0">
                <a:highlight>
                  <a:srgbClr val="FFCD00"/>
                </a:highlight>
              </a:rPr>
              <a:t>weakly dominates</a:t>
            </a:r>
            <a:r>
              <a:rPr lang="en-US" altLang="en-US" sz="2200" dirty="0"/>
              <a:t> another strategy </a:t>
            </a:r>
            <a:r>
              <a:rPr lang="en-US" altLang="en-US" sz="2200" b="1" dirty="0"/>
              <a:t>s’</a:t>
            </a:r>
            <a:r>
              <a:rPr lang="en-US" altLang="en-US" sz="2200" dirty="0"/>
              <a:t> if the payoff from </a:t>
            </a:r>
            <a:r>
              <a:rPr lang="en-US" altLang="en-US" sz="2200" b="1" dirty="0"/>
              <a:t>s </a:t>
            </a:r>
            <a:r>
              <a:rPr lang="en-US" altLang="en-US" sz="2200" dirty="0"/>
              <a:t>is </a:t>
            </a:r>
            <a:r>
              <a:rPr lang="en-US" altLang="en-US" sz="2200" u="sng" dirty="0"/>
              <a:t>at least as high</a:t>
            </a:r>
            <a:r>
              <a:rPr lang="en-US" altLang="en-US" sz="2200" dirty="0"/>
              <a:t> as the payoff from </a:t>
            </a:r>
            <a:r>
              <a:rPr lang="en-US" altLang="en-US" sz="2200" b="1" dirty="0"/>
              <a:t>s’</a:t>
            </a:r>
            <a:r>
              <a:rPr lang="en-US" altLang="en-US" sz="2200" dirty="0"/>
              <a:t> for </a:t>
            </a:r>
            <a:r>
              <a:rPr lang="en-US" altLang="en-US" sz="2200" b="1" dirty="0"/>
              <a:t>every</a:t>
            </a:r>
            <a:r>
              <a:rPr lang="en-US" altLang="en-US" sz="2200" dirty="0"/>
              <a:t> strategy of the other players (and sometimes is strictly higher)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altLang="en-US" sz="2200" b="1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altLang="en-US" sz="2200" dirty="0">
                <a:latin typeface="Arial" charset="0"/>
                <a:ea typeface="Arial" charset="0"/>
                <a:cs typeface="Arial" charset="0"/>
              </a:rPr>
              <a:t> is “at least as good as” </a:t>
            </a:r>
            <a:r>
              <a:rPr lang="en-US" altLang="en-US" sz="2200" b="1" dirty="0">
                <a:latin typeface="Arial" charset="0"/>
                <a:ea typeface="Arial" charset="0"/>
                <a:cs typeface="Arial" charset="0"/>
              </a:rPr>
              <a:t>s’</a:t>
            </a:r>
            <a:endParaRPr lang="en-US" altLang="en-US" sz="22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altLang="en-US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3FAB2-DF0E-1045-98BB-B69BD4E13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11616459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Dominance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1250" y="1635131"/>
            <a:ext cx="6809700" cy="31122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A28448"/>
              </a:buClr>
            </a:pPr>
            <a:r>
              <a:rPr lang="en-US" altLang="en-US" sz="2800" dirty="0"/>
              <a:t>A strategy is </a:t>
            </a:r>
            <a:r>
              <a:rPr lang="en-US" altLang="en-US" sz="2800" dirty="0">
                <a:highlight>
                  <a:srgbClr val="FFCD00"/>
                </a:highlight>
              </a:rPr>
              <a:t>strictly dominant</a:t>
            </a:r>
            <a:r>
              <a:rPr lang="en-US" altLang="en-US" sz="2800" dirty="0"/>
              <a:t> if it strictly dominates all other strategies for that player. 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  <a:buClr>
                <a:srgbClr val="A28448"/>
              </a:buClr>
            </a:pPr>
            <a:r>
              <a:rPr lang="en-US" altLang="en-US" sz="2800" dirty="0"/>
              <a:t>A strategy is </a:t>
            </a:r>
            <a:r>
              <a:rPr lang="en-US" altLang="en-US" sz="2800" dirty="0">
                <a:highlight>
                  <a:srgbClr val="FFCD00"/>
                </a:highlight>
              </a:rPr>
              <a:t>weakly dominant</a:t>
            </a:r>
            <a:r>
              <a:rPr lang="en-US" altLang="en-US" sz="2800" dirty="0"/>
              <a:t> if it weakly dominates all other strategies for that player.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E13599-BF2C-A34E-A814-5BC222341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148044138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Dominance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859417"/>
            <a:ext cx="7772400" cy="318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lvl="0" indent="-3429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buChar char="◉"/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lnSpc>
                <a:spcPct val="80000"/>
              </a:lnSpc>
              <a:buClr>
                <a:srgbClr val="A28448"/>
              </a:buClr>
            </a:pPr>
            <a:r>
              <a:rPr lang="en-US" altLang="en-US" dirty="0"/>
              <a:t>Example 1</a:t>
            </a:r>
            <a:endParaRPr lang="en-US" kern="0" dirty="0"/>
          </a:p>
          <a:p>
            <a:pPr marL="0" indent="0">
              <a:buFont typeface="Wingdings" charset="0"/>
              <a:buNone/>
              <a:tabLst>
                <a:tab pos="3595688" algn="l"/>
                <a:tab pos="4051300" algn="l"/>
              </a:tabLst>
              <a:defRPr/>
            </a:pPr>
            <a:endParaRPr lang="en-US" sz="3600" kern="0" dirty="0"/>
          </a:p>
          <a:p>
            <a:pPr marL="0" indent="0">
              <a:buFont typeface="Wingdings" charset="0"/>
              <a:buNone/>
              <a:tabLst>
                <a:tab pos="3595688" algn="l"/>
                <a:tab pos="4051300" algn="l"/>
              </a:tabLst>
              <a:defRPr/>
            </a:pPr>
            <a:endParaRPr lang="en-US" kern="0" dirty="0"/>
          </a:p>
          <a:p>
            <a:pPr marL="0" indent="0">
              <a:buFont typeface="Wingdings" charset="0"/>
              <a:buNone/>
              <a:tabLst>
                <a:tab pos="3595688" algn="l"/>
                <a:tab pos="4051300" algn="l"/>
              </a:tabLst>
              <a:defRPr/>
            </a:pPr>
            <a:r>
              <a:rPr lang="en-US" kern="0" dirty="0"/>
              <a:t>		</a:t>
            </a:r>
            <a:r>
              <a:rPr lang="en-US" kern="0" dirty="0">
                <a:solidFill>
                  <a:srgbClr val="0719C7"/>
                </a:solidFill>
              </a:rPr>
              <a:t>A</a:t>
            </a:r>
            <a:r>
              <a:rPr lang="en-US" kern="0" dirty="0"/>
              <a:t> strictly dominates </a:t>
            </a:r>
            <a:r>
              <a:rPr lang="en-US" kern="0" dirty="0">
                <a:solidFill>
                  <a:srgbClr val="0719C7"/>
                </a:solidFill>
              </a:rPr>
              <a:t>B</a:t>
            </a:r>
          </a:p>
          <a:p>
            <a:pPr marL="0" indent="0">
              <a:buFont typeface="Wingdings" charset="0"/>
              <a:buNone/>
              <a:tabLst>
                <a:tab pos="3595688" algn="l"/>
                <a:tab pos="4051300" algn="l"/>
              </a:tabLst>
              <a:defRPr/>
            </a:pPr>
            <a:r>
              <a:rPr lang="en-US" kern="0" dirty="0"/>
              <a:t>	&amp;	</a:t>
            </a:r>
            <a:r>
              <a:rPr lang="en-US" kern="0" dirty="0">
                <a:solidFill>
                  <a:srgbClr val="0719C7"/>
                </a:solidFill>
              </a:rPr>
              <a:t>A</a:t>
            </a:r>
            <a:r>
              <a:rPr lang="en-US" kern="0" dirty="0"/>
              <a:t> strictly dominates </a:t>
            </a:r>
            <a:r>
              <a:rPr lang="en-US" kern="0" dirty="0">
                <a:solidFill>
                  <a:srgbClr val="0719C7"/>
                </a:solidFill>
              </a:rPr>
              <a:t>C</a:t>
            </a:r>
          </a:p>
          <a:p>
            <a:pPr marL="0" indent="0">
              <a:buFont typeface="Wingdings" charset="0"/>
              <a:buNone/>
              <a:tabLst>
                <a:tab pos="3595688" algn="l"/>
                <a:tab pos="4051300" algn="l"/>
              </a:tabLst>
              <a:defRPr/>
            </a:pPr>
            <a:r>
              <a:rPr lang="en-US" sz="1200" kern="0" dirty="0"/>
              <a:t>	</a:t>
            </a:r>
          </a:p>
          <a:p>
            <a:pPr marL="0" indent="0">
              <a:buFont typeface="Wingdings" charset="0"/>
              <a:buNone/>
              <a:tabLst>
                <a:tab pos="3595688" algn="l"/>
                <a:tab pos="4051300" algn="l"/>
              </a:tabLst>
              <a:defRPr/>
            </a:pPr>
            <a:r>
              <a:rPr lang="en-US" kern="0" dirty="0"/>
              <a:t>                        Therefore</a:t>
            </a:r>
            <a:r>
              <a:rPr lang="en-US" kern="0" dirty="0">
                <a:solidFill>
                  <a:srgbClr val="0719C7"/>
                </a:solidFill>
              </a:rPr>
              <a:t>		A</a:t>
            </a:r>
            <a:r>
              <a:rPr lang="en-US" kern="0" dirty="0"/>
              <a:t> is </a:t>
            </a:r>
            <a:r>
              <a:rPr lang="en-US" b="1" kern="0" dirty="0"/>
              <a:t>strictly dominant</a:t>
            </a:r>
          </a:p>
        </p:txBody>
      </p:sp>
      <p:graphicFrame>
        <p:nvGraphicFramePr>
          <p:cNvPr id="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73339"/>
              </p:ext>
            </p:extLst>
          </p:nvPr>
        </p:nvGraphicFramePr>
        <p:xfrm>
          <a:off x="922533" y="2452688"/>
          <a:ext cx="3363718" cy="1828800"/>
        </p:xfrm>
        <a:graphic>
          <a:graphicData uri="http://schemas.openxmlformats.org/drawingml/2006/table">
            <a:tbl>
              <a:tblPr/>
              <a:tblGrid>
                <a:gridCol w="572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0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0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5900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Z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75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20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30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450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</a:t>
                      </a: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8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18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25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450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</a:t>
                      </a: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5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48D94D-3C46-4D43-B488-307AA0F34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96284686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Dominance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859417"/>
            <a:ext cx="7772400" cy="318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lvl="0" indent="-3429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buChar char="◉"/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lnSpc>
                <a:spcPct val="80000"/>
              </a:lnSpc>
              <a:buClr>
                <a:srgbClr val="A28448"/>
              </a:buClr>
            </a:pPr>
            <a:r>
              <a:rPr lang="en-US" altLang="en-US" dirty="0"/>
              <a:t>Example 2</a:t>
            </a:r>
            <a:endParaRPr lang="en-US" kern="0" dirty="0"/>
          </a:p>
          <a:p>
            <a:pPr marL="0" indent="0">
              <a:buFont typeface="Wingdings" charset="0"/>
              <a:buNone/>
              <a:tabLst>
                <a:tab pos="3595688" algn="l"/>
                <a:tab pos="4051300" algn="l"/>
              </a:tabLst>
              <a:defRPr/>
            </a:pPr>
            <a:endParaRPr lang="en-US" sz="3600" kern="0" dirty="0"/>
          </a:p>
          <a:p>
            <a:pPr marL="0" indent="0">
              <a:buFont typeface="Wingdings" charset="0"/>
              <a:buNone/>
              <a:tabLst>
                <a:tab pos="3595688" algn="l"/>
                <a:tab pos="4051300" algn="l"/>
              </a:tabLst>
              <a:defRPr/>
            </a:pPr>
            <a:endParaRPr lang="en-US" kern="0" dirty="0"/>
          </a:p>
          <a:p>
            <a:pPr marL="0" indent="0">
              <a:buFont typeface="Wingdings" charset="0"/>
              <a:buNone/>
              <a:tabLst>
                <a:tab pos="3595688" algn="l"/>
                <a:tab pos="4051300" algn="l"/>
              </a:tabLst>
              <a:defRPr/>
            </a:pPr>
            <a:r>
              <a:rPr lang="en-US" kern="0" dirty="0"/>
              <a:t>		</a:t>
            </a:r>
            <a:r>
              <a:rPr lang="en-US" kern="0" dirty="0">
                <a:solidFill>
                  <a:srgbClr val="0719C7"/>
                </a:solidFill>
              </a:rPr>
              <a:t>A</a:t>
            </a:r>
            <a:r>
              <a:rPr lang="en-US" kern="0" dirty="0"/>
              <a:t> strictly dominates </a:t>
            </a:r>
            <a:r>
              <a:rPr lang="en-US" kern="0" dirty="0">
                <a:solidFill>
                  <a:srgbClr val="0719C7"/>
                </a:solidFill>
              </a:rPr>
              <a:t>B</a:t>
            </a:r>
          </a:p>
          <a:p>
            <a:pPr marL="0" indent="0">
              <a:buFont typeface="Wingdings" charset="0"/>
              <a:buNone/>
              <a:tabLst>
                <a:tab pos="3595688" algn="l"/>
                <a:tab pos="4051300" algn="l"/>
              </a:tabLst>
              <a:defRPr/>
            </a:pPr>
            <a:r>
              <a:rPr lang="en-US" kern="0" dirty="0"/>
              <a:t>	&amp;	</a:t>
            </a:r>
            <a:r>
              <a:rPr lang="en-US" kern="0" dirty="0">
                <a:solidFill>
                  <a:srgbClr val="0719C7"/>
                </a:solidFill>
              </a:rPr>
              <a:t>A</a:t>
            </a:r>
            <a:r>
              <a:rPr lang="en-US" kern="0" dirty="0"/>
              <a:t> weakly dominates </a:t>
            </a:r>
            <a:r>
              <a:rPr lang="en-US" kern="0" dirty="0">
                <a:solidFill>
                  <a:srgbClr val="0719C7"/>
                </a:solidFill>
              </a:rPr>
              <a:t>C’</a:t>
            </a:r>
          </a:p>
          <a:p>
            <a:pPr marL="0" indent="0">
              <a:buFont typeface="Wingdings" charset="0"/>
              <a:buNone/>
              <a:tabLst>
                <a:tab pos="3595688" algn="l"/>
                <a:tab pos="4051300" algn="l"/>
              </a:tabLst>
              <a:defRPr/>
            </a:pPr>
            <a:r>
              <a:rPr lang="en-US" sz="1200" kern="0" dirty="0"/>
              <a:t>	</a:t>
            </a:r>
          </a:p>
          <a:p>
            <a:pPr marL="0" indent="0">
              <a:buFont typeface="Wingdings" charset="0"/>
              <a:buNone/>
              <a:tabLst>
                <a:tab pos="3595688" algn="l"/>
                <a:tab pos="4051300" algn="l"/>
              </a:tabLst>
              <a:defRPr/>
            </a:pPr>
            <a:r>
              <a:rPr lang="en-US" kern="0" dirty="0"/>
              <a:t>                        Therefore</a:t>
            </a:r>
            <a:r>
              <a:rPr lang="en-US" kern="0" dirty="0">
                <a:solidFill>
                  <a:srgbClr val="0719C7"/>
                </a:solidFill>
              </a:rPr>
              <a:t>		A</a:t>
            </a:r>
            <a:r>
              <a:rPr lang="en-US" kern="0" dirty="0"/>
              <a:t> is </a:t>
            </a:r>
            <a:r>
              <a:rPr lang="en-US" b="1" kern="0" dirty="0"/>
              <a:t>weakly dominant</a:t>
            </a:r>
          </a:p>
        </p:txBody>
      </p:sp>
      <p:graphicFrame>
        <p:nvGraphicFramePr>
          <p:cNvPr id="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748521"/>
              </p:ext>
            </p:extLst>
          </p:nvPr>
        </p:nvGraphicFramePr>
        <p:xfrm>
          <a:off x="922533" y="2452688"/>
          <a:ext cx="3363718" cy="1828800"/>
        </p:xfrm>
        <a:graphic>
          <a:graphicData uri="http://schemas.openxmlformats.org/drawingml/2006/table">
            <a:tbl>
              <a:tblPr/>
              <a:tblGrid>
                <a:gridCol w="572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0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0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5900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Z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75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20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30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450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</a:t>
                      </a: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8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18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25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450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C’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3D95BE-2A30-7547-A4DF-040E08F0F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179033500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Dominance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859417"/>
            <a:ext cx="7772400" cy="318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lvl="0" indent="-3429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buChar char="◉"/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lnSpc>
                <a:spcPct val="80000"/>
              </a:lnSpc>
              <a:buClr>
                <a:srgbClr val="A28448"/>
              </a:buClr>
            </a:pPr>
            <a:r>
              <a:rPr lang="en-US" altLang="en-US" dirty="0"/>
              <a:t>Example 3</a:t>
            </a:r>
            <a:endParaRPr lang="en-US" kern="0" dirty="0"/>
          </a:p>
          <a:p>
            <a:pPr marL="0" indent="0">
              <a:buFont typeface="Wingdings" charset="0"/>
              <a:buNone/>
              <a:tabLst>
                <a:tab pos="3595688" algn="l"/>
                <a:tab pos="4051300" algn="l"/>
              </a:tabLst>
              <a:defRPr/>
            </a:pPr>
            <a:endParaRPr lang="en-US" sz="3600" kern="0" dirty="0"/>
          </a:p>
          <a:p>
            <a:pPr marL="0" indent="0">
              <a:buFont typeface="Wingdings" charset="0"/>
              <a:buNone/>
              <a:tabLst>
                <a:tab pos="3595688" algn="l"/>
                <a:tab pos="4051300" algn="l"/>
              </a:tabLst>
              <a:defRPr/>
            </a:pPr>
            <a:endParaRPr lang="en-US" kern="0" dirty="0"/>
          </a:p>
          <a:p>
            <a:pPr marL="0" indent="0">
              <a:buFont typeface="Wingdings" charset="0"/>
              <a:buNone/>
              <a:tabLst>
                <a:tab pos="3595688" algn="l"/>
                <a:tab pos="4051300" algn="l"/>
              </a:tabLst>
              <a:defRPr/>
            </a:pPr>
            <a:r>
              <a:rPr lang="en-US" kern="0" dirty="0"/>
              <a:t>		</a:t>
            </a:r>
            <a:r>
              <a:rPr lang="en-US" kern="0" dirty="0">
                <a:solidFill>
                  <a:srgbClr val="0719C7"/>
                </a:solidFill>
              </a:rPr>
              <a:t>A</a:t>
            </a:r>
            <a:r>
              <a:rPr lang="en-US" kern="0" dirty="0"/>
              <a:t> strictly dominates </a:t>
            </a:r>
            <a:r>
              <a:rPr lang="en-US" kern="0" dirty="0">
                <a:solidFill>
                  <a:srgbClr val="0719C7"/>
                </a:solidFill>
              </a:rPr>
              <a:t>B</a:t>
            </a:r>
          </a:p>
          <a:p>
            <a:pPr marL="0" indent="0">
              <a:buFont typeface="Wingdings" charset="0"/>
              <a:buNone/>
              <a:tabLst>
                <a:tab pos="3595688" algn="l"/>
                <a:tab pos="4051300" algn="l"/>
              </a:tabLst>
              <a:defRPr/>
            </a:pPr>
            <a:r>
              <a:rPr lang="en-US" kern="0" dirty="0"/>
              <a:t>	&amp;	</a:t>
            </a:r>
            <a:r>
              <a:rPr lang="en-US" kern="0" dirty="0">
                <a:solidFill>
                  <a:srgbClr val="0719C7"/>
                </a:solidFill>
              </a:rPr>
              <a:t>A</a:t>
            </a:r>
            <a:r>
              <a:rPr lang="en-US" kern="0" dirty="0"/>
              <a:t> does not dominate </a:t>
            </a:r>
            <a:r>
              <a:rPr lang="en-US" kern="0" dirty="0">
                <a:solidFill>
                  <a:srgbClr val="0719C7"/>
                </a:solidFill>
              </a:rPr>
              <a:t>C’’</a:t>
            </a:r>
          </a:p>
          <a:p>
            <a:pPr marL="0" indent="0">
              <a:buFont typeface="Wingdings" charset="0"/>
              <a:buNone/>
              <a:tabLst>
                <a:tab pos="3595688" algn="l"/>
                <a:tab pos="4051300" algn="l"/>
              </a:tabLst>
              <a:defRPr/>
            </a:pPr>
            <a:r>
              <a:rPr lang="en-US" sz="1200" kern="0" dirty="0"/>
              <a:t>	</a:t>
            </a:r>
          </a:p>
          <a:p>
            <a:pPr marL="0" indent="0">
              <a:buFont typeface="Wingdings" charset="0"/>
              <a:buNone/>
              <a:tabLst>
                <a:tab pos="3595688" algn="l"/>
                <a:tab pos="4051300" algn="l"/>
              </a:tabLst>
              <a:defRPr/>
            </a:pPr>
            <a:r>
              <a:rPr lang="en-US" kern="0" dirty="0"/>
              <a:t>                        Therefore</a:t>
            </a:r>
            <a:r>
              <a:rPr lang="en-US" kern="0" dirty="0">
                <a:solidFill>
                  <a:srgbClr val="0719C7"/>
                </a:solidFill>
              </a:rPr>
              <a:t>		A</a:t>
            </a:r>
            <a:r>
              <a:rPr lang="en-US" kern="0" dirty="0"/>
              <a:t> is </a:t>
            </a:r>
            <a:r>
              <a:rPr lang="en-US" b="1" kern="0" dirty="0"/>
              <a:t>not dominant</a:t>
            </a:r>
          </a:p>
        </p:txBody>
      </p:sp>
      <p:graphicFrame>
        <p:nvGraphicFramePr>
          <p:cNvPr id="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367129"/>
              </p:ext>
            </p:extLst>
          </p:nvPr>
        </p:nvGraphicFramePr>
        <p:xfrm>
          <a:off x="922533" y="2452688"/>
          <a:ext cx="3363718" cy="1828800"/>
        </p:xfrm>
        <a:graphic>
          <a:graphicData uri="http://schemas.openxmlformats.org/drawingml/2006/table">
            <a:tbl>
              <a:tblPr/>
              <a:tblGrid>
                <a:gridCol w="572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0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0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5900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Z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75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20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30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450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</a:t>
                      </a: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8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18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25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450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C’’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20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20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20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841698-ADDE-A140-B89D-B9CC2590C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174078625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2"/>
          <p:cNvSpPr>
            <a:spLocks noGrp="1"/>
          </p:cNvSpPr>
          <p:nvPr>
            <p:ph type="body" idx="1"/>
          </p:nvPr>
        </p:nvSpPr>
        <p:spPr>
          <a:xfrm>
            <a:off x="487358" y="1504504"/>
            <a:ext cx="7385050" cy="3112200"/>
          </a:xfrm>
        </p:spPr>
        <p:txBody>
          <a:bodyPr/>
          <a:lstStyle/>
          <a:p>
            <a:pPr lvl="1">
              <a:lnSpc>
                <a:spcPct val="80000"/>
              </a:lnSpc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Cigarette Advertising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5815008" y="4767263"/>
            <a:ext cx="2057400" cy="274637"/>
          </a:xfrm>
        </p:spPr>
        <p:txBody>
          <a:bodyPr/>
          <a:lstStyle/>
          <a:p>
            <a:fld id="{915E5F72-A700-2B41-902D-0ACD7FAE97AB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20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989406"/>
              </p:ext>
            </p:extLst>
          </p:nvPr>
        </p:nvGraphicFramePr>
        <p:xfrm>
          <a:off x="2005013" y="2162175"/>
          <a:ext cx="4795837" cy="1371600"/>
        </p:xfrm>
        <a:graphic>
          <a:graphicData uri="http://schemas.openxmlformats.org/drawingml/2006/table">
            <a:tbl>
              <a:tblPr/>
              <a:tblGrid>
                <a:gridCol w="1128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5900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 Ad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75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 Ad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50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20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450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Ad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30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Line 35"/>
          <p:cNvSpPr>
            <a:spLocks noChangeShapeType="1"/>
          </p:cNvSpPr>
          <p:nvPr/>
        </p:nvSpPr>
        <p:spPr bwMode="auto">
          <a:xfrm flipH="1" flipV="1">
            <a:off x="6432550" y="3549650"/>
            <a:ext cx="569913" cy="333375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" name="Oval 36"/>
          <p:cNvSpPr>
            <a:spLocks noChangeArrowheads="1"/>
          </p:cNvSpPr>
          <p:nvPr/>
        </p:nvSpPr>
        <p:spPr bwMode="auto">
          <a:xfrm>
            <a:off x="6121400" y="3905250"/>
            <a:ext cx="2590800" cy="6096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Oval 37"/>
          <p:cNvSpPr>
            <a:spLocks noChangeArrowheads="1"/>
          </p:cNvSpPr>
          <p:nvPr/>
        </p:nvSpPr>
        <p:spPr bwMode="auto">
          <a:xfrm>
            <a:off x="6121400" y="3752850"/>
            <a:ext cx="25908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6273800" y="382905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Verdana" charset="0"/>
              </a:rPr>
              <a:t>Equilibrium</a:t>
            </a:r>
          </a:p>
        </p:txBody>
      </p:sp>
      <p:sp>
        <p:nvSpPr>
          <p:cNvPr id="25" name="Line 42"/>
          <p:cNvSpPr>
            <a:spLocks noChangeShapeType="1"/>
          </p:cNvSpPr>
          <p:nvPr/>
        </p:nvSpPr>
        <p:spPr bwMode="auto">
          <a:xfrm flipH="1" flipV="1">
            <a:off x="2889250" y="2271713"/>
            <a:ext cx="569913" cy="333375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" name="Oval 43"/>
          <p:cNvSpPr>
            <a:spLocks noChangeArrowheads="1"/>
          </p:cNvSpPr>
          <p:nvPr/>
        </p:nvSpPr>
        <p:spPr bwMode="auto">
          <a:xfrm>
            <a:off x="638175" y="1936750"/>
            <a:ext cx="2590800" cy="6096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" name="Oval 44"/>
          <p:cNvSpPr>
            <a:spLocks noChangeArrowheads="1"/>
          </p:cNvSpPr>
          <p:nvPr/>
        </p:nvSpPr>
        <p:spPr bwMode="auto">
          <a:xfrm>
            <a:off x="638175" y="1784350"/>
            <a:ext cx="25908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" name="Text Box 45"/>
          <p:cNvSpPr txBox="1">
            <a:spLocks noChangeArrowheads="1"/>
          </p:cNvSpPr>
          <p:nvPr/>
        </p:nvSpPr>
        <p:spPr bwMode="auto">
          <a:xfrm>
            <a:off x="790575" y="186055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Verdana" charset="0"/>
              </a:rPr>
              <a:t>Optimal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EACAB-AA52-F747-AF73-A1A88EF0B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grpSp>
        <p:nvGrpSpPr>
          <p:cNvPr id="4" name="Shape 570">
            <a:extLst>
              <a:ext uri="{FF2B5EF4-FFF2-40B4-BE49-F238E27FC236}">
                <a16:creationId xmlns:a16="http://schemas.microsoft.com/office/drawing/2014/main" id="{263961EA-2EC2-7BB9-8329-ADBFD8D0297D}"/>
              </a:ext>
            </a:extLst>
          </p:cNvPr>
          <p:cNvGrpSpPr>
            <a:grpSpLocks/>
          </p:cNvGrpSpPr>
          <p:nvPr/>
        </p:nvGrpSpPr>
        <p:grpSpPr bwMode="auto">
          <a:xfrm>
            <a:off x="898542" y="1019357"/>
            <a:ext cx="237744" cy="237744"/>
            <a:chOff x="2583100" y="2973775"/>
            <a:chExt cx="461550" cy="437200"/>
          </a:xfrm>
        </p:grpSpPr>
        <p:sp>
          <p:nvSpPr>
            <p:cNvPr id="5" name="Shape 571">
              <a:extLst>
                <a:ext uri="{FF2B5EF4-FFF2-40B4-BE49-F238E27FC236}">
                  <a16:creationId xmlns:a16="http://schemas.microsoft.com/office/drawing/2014/main" id="{250FC365-091A-4CD8-6659-51F0887AF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225" y="3315975"/>
              <a:ext cx="225300" cy="95000"/>
            </a:xfrm>
            <a:custGeom>
              <a:avLst/>
              <a:gdLst>
                <a:gd name="T0" fmla="*/ 2947 w 9012"/>
                <a:gd name="T1" fmla="*/ 0 h 3800"/>
                <a:gd name="T2" fmla="*/ 2947 w 9012"/>
                <a:gd name="T3" fmla="*/ 2947 h 3800"/>
                <a:gd name="T4" fmla="*/ 853 w 9012"/>
                <a:gd name="T5" fmla="*/ 2947 h 3800"/>
                <a:gd name="T6" fmla="*/ 853 w 9012"/>
                <a:gd name="T7" fmla="*/ 2947 h 3800"/>
                <a:gd name="T8" fmla="*/ 682 w 9012"/>
                <a:gd name="T9" fmla="*/ 2947 h 3800"/>
                <a:gd name="T10" fmla="*/ 512 w 9012"/>
                <a:gd name="T11" fmla="*/ 2996 h 3800"/>
                <a:gd name="T12" fmla="*/ 365 w 9012"/>
                <a:gd name="T13" fmla="*/ 3093 h 3800"/>
                <a:gd name="T14" fmla="*/ 244 w 9012"/>
                <a:gd name="T15" fmla="*/ 3191 h 3800"/>
                <a:gd name="T16" fmla="*/ 146 w 9012"/>
                <a:gd name="T17" fmla="*/ 3313 h 3800"/>
                <a:gd name="T18" fmla="*/ 49 w 9012"/>
                <a:gd name="T19" fmla="*/ 3459 h 3800"/>
                <a:gd name="T20" fmla="*/ 0 w 9012"/>
                <a:gd name="T21" fmla="*/ 3629 h 3800"/>
                <a:gd name="T22" fmla="*/ 0 w 9012"/>
                <a:gd name="T23" fmla="*/ 3800 h 3800"/>
                <a:gd name="T24" fmla="*/ 9011 w 9012"/>
                <a:gd name="T25" fmla="*/ 3800 h 3800"/>
                <a:gd name="T26" fmla="*/ 9011 w 9012"/>
                <a:gd name="T27" fmla="*/ 3800 h 3800"/>
                <a:gd name="T28" fmla="*/ 9011 w 9012"/>
                <a:gd name="T29" fmla="*/ 3629 h 3800"/>
                <a:gd name="T30" fmla="*/ 8963 w 9012"/>
                <a:gd name="T31" fmla="*/ 3459 h 3800"/>
                <a:gd name="T32" fmla="*/ 8865 w 9012"/>
                <a:gd name="T33" fmla="*/ 3313 h 3800"/>
                <a:gd name="T34" fmla="*/ 8768 w 9012"/>
                <a:gd name="T35" fmla="*/ 3191 h 3800"/>
                <a:gd name="T36" fmla="*/ 8646 w 9012"/>
                <a:gd name="T37" fmla="*/ 3093 h 3800"/>
                <a:gd name="T38" fmla="*/ 8500 w 9012"/>
                <a:gd name="T39" fmla="*/ 2996 h 3800"/>
                <a:gd name="T40" fmla="*/ 8330 w 9012"/>
                <a:gd name="T41" fmla="*/ 2947 h 3800"/>
                <a:gd name="T42" fmla="*/ 8159 w 9012"/>
                <a:gd name="T43" fmla="*/ 2947 h 3800"/>
                <a:gd name="T44" fmla="*/ 6065 w 9012"/>
                <a:gd name="T45" fmla="*/ 2947 h 3800"/>
                <a:gd name="T46" fmla="*/ 6065 w 9012"/>
                <a:gd name="T47" fmla="*/ 0 h 3800"/>
                <a:gd name="T48" fmla="*/ 0 w 9012"/>
                <a:gd name="T49" fmla="*/ 0 h 3800"/>
                <a:gd name="T50" fmla="*/ 9012 w 9012"/>
                <a:gd name="T51" fmla="*/ 3800 h 3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T48" t="T49" r="T50" b="T51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Shape 572">
              <a:extLst>
                <a:ext uri="{FF2B5EF4-FFF2-40B4-BE49-F238E27FC236}">
                  <a16:creationId xmlns:a16="http://schemas.microsoft.com/office/drawing/2014/main" id="{FA66487B-85A6-2769-A327-577058B6F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3100" y="2973775"/>
              <a:ext cx="461550" cy="336125"/>
            </a:xfrm>
            <a:custGeom>
              <a:avLst/>
              <a:gdLst>
                <a:gd name="T0" fmla="*/ 17974 w 18462"/>
                <a:gd name="T1" fmla="*/ 1 h 13445"/>
                <a:gd name="T2" fmla="*/ 487 w 18462"/>
                <a:gd name="T3" fmla="*/ 1 h 13445"/>
                <a:gd name="T4" fmla="*/ 487 w 18462"/>
                <a:gd name="T5" fmla="*/ 1 h 13445"/>
                <a:gd name="T6" fmla="*/ 390 w 18462"/>
                <a:gd name="T7" fmla="*/ 1 h 13445"/>
                <a:gd name="T8" fmla="*/ 317 w 18462"/>
                <a:gd name="T9" fmla="*/ 50 h 13445"/>
                <a:gd name="T10" fmla="*/ 220 w 18462"/>
                <a:gd name="T11" fmla="*/ 74 h 13445"/>
                <a:gd name="T12" fmla="*/ 146 w 18462"/>
                <a:gd name="T13" fmla="*/ 147 h 13445"/>
                <a:gd name="T14" fmla="*/ 98 w 18462"/>
                <a:gd name="T15" fmla="*/ 220 h 13445"/>
                <a:gd name="T16" fmla="*/ 49 w 18462"/>
                <a:gd name="T17" fmla="*/ 293 h 13445"/>
                <a:gd name="T18" fmla="*/ 25 w 18462"/>
                <a:gd name="T19" fmla="*/ 390 h 13445"/>
                <a:gd name="T20" fmla="*/ 0 w 18462"/>
                <a:gd name="T21" fmla="*/ 488 h 13445"/>
                <a:gd name="T22" fmla="*/ 0 w 18462"/>
                <a:gd name="T23" fmla="*/ 12958 h 13445"/>
                <a:gd name="T24" fmla="*/ 0 w 18462"/>
                <a:gd name="T25" fmla="*/ 12958 h 13445"/>
                <a:gd name="T26" fmla="*/ 25 w 18462"/>
                <a:gd name="T27" fmla="*/ 13055 h 13445"/>
                <a:gd name="T28" fmla="*/ 49 w 18462"/>
                <a:gd name="T29" fmla="*/ 13152 h 13445"/>
                <a:gd name="T30" fmla="*/ 98 w 18462"/>
                <a:gd name="T31" fmla="*/ 13226 h 13445"/>
                <a:gd name="T32" fmla="*/ 146 w 18462"/>
                <a:gd name="T33" fmla="*/ 13299 h 13445"/>
                <a:gd name="T34" fmla="*/ 220 w 18462"/>
                <a:gd name="T35" fmla="*/ 13372 h 13445"/>
                <a:gd name="T36" fmla="*/ 317 w 18462"/>
                <a:gd name="T37" fmla="*/ 13396 h 13445"/>
                <a:gd name="T38" fmla="*/ 390 w 18462"/>
                <a:gd name="T39" fmla="*/ 13445 h 13445"/>
                <a:gd name="T40" fmla="*/ 487 w 18462"/>
                <a:gd name="T41" fmla="*/ 13445 h 13445"/>
                <a:gd name="T42" fmla="*/ 17974 w 18462"/>
                <a:gd name="T43" fmla="*/ 13445 h 13445"/>
                <a:gd name="T44" fmla="*/ 17974 w 18462"/>
                <a:gd name="T45" fmla="*/ 13445 h 13445"/>
                <a:gd name="T46" fmla="*/ 18072 w 18462"/>
                <a:gd name="T47" fmla="*/ 13445 h 13445"/>
                <a:gd name="T48" fmla="*/ 18145 w 18462"/>
                <a:gd name="T49" fmla="*/ 13396 h 13445"/>
                <a:gd name="T50" fmla="*/ 18242 w 18462"/>
                <a:gd name="T51" fmla="*/ 13372 h 13445"/>
                <a:gd name="T52" fmla="*/ 18315 w 18462"/>
                <a:gd name="T53" fmla="*/ 13299 h 13445"/>
                <a:gd name="T54" fmla="*/ 18364 w 18462"/>
                <a:gd name="T55" fmla="*/ 13226 h 13445"/>
                <a:gd name="T56" fmla="*/ 18413 w 18462"/>
                <a:gd name="T57" fmla="*/ 13152 h 13445"/>
                <a:gd name="T58" fmla="*/ 18437 w 18462"/>
                <a:gd name="T59" fmla="*/ 13055 h 13445"/>
                <a:gd name="T60" fmla="*/ 18461 w 18462"/>
                <a:gd name="T61" fmla="*/ 12958 h 13445"/>
                <a:gd name="T62" fmla="*/ 18461 w 18462"/>
                <a:gd name="T63" fmla="*/ 488 h 13445"/>
                <a:gd name="T64" fmla="*/ 18461 w 18462"/>
                <a:gd name="T65" fmla="*/ 488 h 13445"/>
                <a:gd name="T66" fmla="*/ 18437 w 18462"/>
                <a:gd name="T67" fmla="*/ 390 h 13445"/>
                <a:gd name="T68" fmla="*/ 18413 w 18462"/>
                <a:gd name="T69" fmla="*/ 293 h 13445"/>
                <a:gd name="T70" fmla="*/ 18364 w 18462"/>
                <a:gd name="T71" fmla="*/ 220 h 13445"/>
                <a:gd name="T72" fmla="*/ 18315 w 18462"/>
                <a:gd name="T73" fmla="*/ 147 h 13445"/>
                <a:gd name="T74" fmla="*/ 18242 w 18462"/>
                <a:gd name="T75" fmla="*/ 74 h 13445"/>
                <a:gd name="T76" fmla="*/ 18145 w 18462"/>
                <a:gd name="T77" fmla="*/ 50 h 13445"/>
                <a:gd name="T78" fmla="*/ 18072 w 18462"/>
                <a:gd name="T79" fmla="*/ 1 h 13445"/>
                <a:gd name="T80" fmla="*/ 17974 w 18462"/>
                <a:gd name="T81" fmla="*/ 1 h 13445"/>
                <a:gd name="T82" fmla="*/ 17974 w 18462"/>
                <a:gd name="T83" fmla="*/ 1 h 13445"/>
                <a:gd name="T84" fmla="*/ 17000 w 18462"/>
                <a:gd name="T85" fmla="*/ 11983 h 13445"/>
                <a:gd name="T86" fmla="*/ 1462 w 18462"/>
                <a:gd name="T87" fmla="*/ 11983 h 13445"/>
                <a:gd name="T88" fmla="*/ 1462 w 18462"/>
                <a:gd name="T89" fmla="*/ 1462 h 13445"/>
                <a:gd name="T90" fmla="*/ 17000 w 18462"/>
                <a:gd name="T91" fmla="*/ 1462 h 13445"/>
                <a:gd name="T92" fmla="*/ 17000 w 18462"/>
                <a:gd name="T93" fmla="*/ 11983 h 13445"/>
                <a:gd name="T94" fmla="*/ 0 w 18462"/>
                <a:gd name="T95" fmla="*/ 0 h 13445"/>
                <a:gd name="T96" fmla="*/ 18462 w 18462"/>
                <a:gd name="T97" fmla="*/ 13445 h 13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49639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dirty="0"/>
              <a:t>“Loretta’s driving because I’m drinking and I’m drinking because she’s driving.”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mr-IN" dirty="0"/>
              <a:t>–</a:t>
            </a:r>
            <a:r>
              <a:rPr lang="en-US" dirty="0"/>
              <a:t> The </a:t>
            </a:r>
            <a:r>
              <a:rPr lang="en-US" dirty="0" err="1"/>
              <a:t>Lockhorns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>
                <a:sym typeface="Lora" charset="0"/>
              </a:rPr>
              <a:t>Prisoner’s Dilemma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20</a:t>
            </a:fld>
            <a:endParaRPr lang="en-US"/>
          </a:p>
        </p:txBody>
      </p:sp>
      <p:sp>
        <p:nvSpPr>
          <p:cNvPr id="4" name="Shape 166"/>
          <p:cNvSpPr txBox="1">
            <a:spLocks/>
          </p:cNvSpPr>
          <p:nvPr/>
        </p:nvSpPr>
        <p:spPr bwMode="auto">
          <a:xfrm>
            <a:off x="2036588" y="2828922"/>
            <a:ext cx="6512675" cy="14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sz="2400" dirty="0">
                <a:ea typeface="ＭＳ Ｐゴシック" charset="-128"/>
              </a:rPr>
              <a:t>Both players have a </a:t>
            </a:r>
            <a:r>
              <a:rPr lang="en-US" sz="2400" dirty="0">
                <a:highlight>
                  <a:srgbClr val="FFCD00"/>
                </a:highlight>
                <a:sym typeface="Quattrocento Sans"/>
              </a:rPr>
              <a:t>dominant strategy</a:t>
            </a:r>
            <a:r>
              <a:rPr lang="en-US" altLang="en-US" sz="2400" dirty="0">
                <a:ea typeface="ＭＳ Ｐゴシック" charset="-128"/>
              </a:rPr>
              <a:t> </a:t>
            </a:r>
          </a:p>
          <a:p>
            <a:r>
              <a:rPr lang="en-US" altLang="en-US" sz="2400" dirty="0">
                <a:ea typeface="ＭＳ Ｐゴシック" charset="-128"/>
              </a:rPr>
              <a:t>The equilibrium results in </a:t>
            </a:r>
            <a:r>
              <a:rPr lang="en-US" sz="2400" dirty="0">
                <a:highlight>
                  <a:srgbClr val="FFCD00"/>
                </a:highlight>
                <a:sym typeface="Quattrocento Sans"/>
              </a:rPr>
              <a:t>lower payoffs</a:t>
            </a:r>
            <a:r>
              <a:rPr lang="en-US" altLang="en-US" sz="2400" dirty="0">
                <a:ea typeface="ＭＳ Ｐゴシック" charset="-128"/>
              </a:rPr>
              <a:t> for each player than if each played the dominated strategy</a:t>
            </a:r>
            <a:endParaRPr lang="en-US" altLang="ja-JP" sz="2400" dirty="0">
              <a:ea typeface="ＭＳ Ｐゴシック" charset="-128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971C0D-4BD4-AA4A-8348-33C8F38BF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158270404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166"/>
          <p:cNvSpPr txBox="1">
            <a:spLocks/>
          </p:cNvSpPr>
          <p:nvPr/>
        </p:nvSpPr>
        <p:spPr bwMode="auto">
          <a:xfrm>
            <a:off x="4369338" y="937845"/>
            <a:ext cx="4214223" cy="38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tabLst>
                <a:tab pos="2568575" algn="l"/>
              </a:tabLst>
              <a:defRPr/>
            </a:pPr>
            <a:r>
              <a:rPr lang="en-US" sz="2000" b="1" kern="0" dirty="0">
                <a:solidFill>
                  <a:schemeClr val="dk1"/>
                </a:solidFill>
                <a:sym typeface="Lora"/>
              </a:rPr>
              <a:t>After the 1970 Agreement</a:t>
            </a:r>
            <a:endParaRPr lang="en-US" sz="2800" dirty="0">
              <a:ea typeface="ＭＳ Ｐゴシック" charset="-128"/>
            </a:endParaRPr>
          </a:p>
          <a:p>
            <a:pPr marL="457200" indent="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tabLst>
                <a:tab pos="2568575" algn="l"/>
              </a:tabLst>
              <a:defRPr/>
            </a:pPr>
            <a:endParaRPr lang="en-US" sz="2800" kern="0" dirty="0">
              <a:solidFill>
                <a:schemeClr val="dk1"/>
              </a:solidFill>
              <a:ea typeface="ＭＳ Ｐゴシック" charset="-128"/>
              <a:sym typeface="Lora"/>
            </a:endParaRPr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800" dirty="0"/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800" dirty="0"/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800" dirty="0"/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800" dirty="0"/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800" dirty="0"/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800" dirty="0"/>
          </a:p>
        </p:txBody>
      </p:sp>
      <p:cxnSp>
        <p:nvCxnSpPr>
          <p:cNvPr id="30722" name="Shape 167"/>
          <p:cNvCxnSpPr>
            <a:cxnSpLocks noChangeShapeType="1"/>
          </p:cNvCxnSpPr>
          <p:nvPr/>
        </p:nvCxnSpPr>
        <p:spPr bwMode="auto">
          <a:xfrm>
            <a:off x="-6350" y="1131888"/>
            <a:ext cx="91503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"/>
          <a:stretch/>
        </p:blipFill>
        <p:spPr>
          <a:xfrm>
            <a:off x="388945" y="901092"/>
            <a:ext cx="3657874" cy="3657600"/>
          </a:xfrm>
          <a:prstGeom prst="ellipse">
            <a:avLst/>
          </a:prstGeom>
        </p:spPr>
      </p:pic>
      <p:sp>
        <p:nvSpPr>
          <p:cNvPr id="30724" name="Shape 169"/>
          <p:cNvSpPr>
            <a:spLocks noChangeArrowheads="1"/>
          </p:cNvSpPr>
          <p:nvPr/>
        </p:nvSpPr>
        <p:spPr bwMode="auto">
          <a:xfrm>
            <a:off x="625475" y="736600"/>
            <a:ext cx="790575" cy="790575"/>
          </a:xfrm>
          <a:prstGeom prst="ellipse">
            <a:avLst/>
          </a:prstGeom>
          <a:solidFill>
            <a:srgbClr val="A28448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0" name="Shape 570"/>
          <p:cNvGrpSpPr>
            <a:grpSpLocks/>
          </p:cNvGrpSpPr>
          <p:nvPr/>
        </p:nvGrpSpPr>
        <p:grpSpPr bwMode="auto">
          <a:xfrm>
            <a:off x="752443" y="919183"/>
            <a:ext cx="543651" cy="514685"/>
            <a:chOff x="2583100" y="2973775"/>
            <a:chExt cx="461550" cy="437200"/>
          </a:xfrm>
        </p:grpSpPr>
        <p:sp>
          <p:nvSpPr>
            <p:cNvPr id="11" name="Shape 571"/>
            <p:cNvSpPr>
              <a:spLocks/>
            </p:cNvSpPr>
            <p:nvPr/>
          </p:nvSpPr>
          <p:spPr bwMode="auto">
            <a:xfrm>
              <a:off x="2701225" y="3315975"/>
              <a:ext cx="225300" cy="95000"/>
            </a:xfrm>
            <a:custGeom>
              <a:avLst/>
              <a:gdLst>
                <a:gd name="T0" fmla="*/ 2947 w 9012"/>
                <a:gd name="T1" fmla="*/ 0 h 3800"/>
                <a:gd name="T2" fmla="*/ 2947 w 9012"/>
                <a:gd name="T3" fmla="*/ 2947 h 3800"/>
                <a:gd name="T4" fmla="*/ 853 w 9012"/>
                <a:gd name="T5" fmla="*/ 2947 h 3800"/>
                <a:gd name="T6" fmla="*/ 853 w 9012"/>
                <a:gd name="T7" fmla="*/ 2947 h 3800"/>
                <a:gd name="T8" fmla="*/ 682 w 9012"/>
                <a:gd name="T9" fmla="*/ 2947 h 3800"/>
                <a:gd name="T10" fmla="*/ 512 w 9012"/>
                <a:gd name="T11" fmla="*/ 2996 h 3800"/>
                <a:gd name="T12" fmla="*/ 365 w 9012"/>
                <a:gd name="T13" fmla="*/ 3093 h 3800"/>
                <a:gd name="T14" fmla="*/ 244 w 9012"/>
                <a:gd name="T15" fmla="*/ 3191 h 3800"/>
                <a:gd name="T16" fmla="*/ 146 w 9012"/>
                <a:gd name="T17" fmla="*/ 3313 h 3800"/>
                <a:gd name="T18" fmla="*/ 49 w 9012"/>
                <a:gd name="T19" fmla="*/ 3459 h 3800"/>
                <a:gd name="T20" fmla="*/ 0 w 9012"/>
                <a:gd name="T21" fmla="*/ 3629 h 3800"/>
                <a:gd name="T22" fmla="*/ 0 w 9012"/>
                <a:gd name="T23" fmla="*/ 3800 h 3800"/>
                <a:gd name="T24" fmla="*/ 9011 w 9012"/>
                <a:gd name="T25" fmla="*/ 3800 h 3800"/>
                <a:gd name="T26" fmla="*/ 9011 w 9012"/>
                <a:gd name="T27" fmla="*/ 3800 h 3800"/>
                <a:gd name="T28" fmla="*/ 9011 w 9012"/>
                <a:gd name="T29" fmla="*/ 3629 h 3800"/>
                <a:gd name="T30" fmla="*/ 8963 w 9012"/>
                <a:gd name="T31" fmla="*/ 3459 h 3800"/>
                <a:gd name="T32" fmla="*/ 8865 w 9012"/>
                <a:gd name="T33" fmla="*/ 3313 h 3800"/>
                <a:gd name="T34" fmla="*/ 8768 w 9012"/>
                <a:gd name="T35" fmla="*/ 3191 h 3800"/>
                <a:gd name="T36" fmla="*/ 8646 w 9012"/>
                <a:gd name="T37" fmla="*/ 3093 h 3800"/>
                <a:gd name="T38" fmla="*/ 8500 w 9012"/>
                <a:gd name="T39" fmla="*/ 2996 h 3800"/>
                <a:gd name="T40" fmla="*/ 8330 w 9012"/>
                <a:gd name="T41" fmla="*/ 2947 h 3800"/>
                <a:gd name="T42" fmla="*/ 8159 w 9012"/>
                <a:gd name="T43" fmla="*/ 2947 h 3800"/>
                <a:gd name="T44" fmla="*/ 6065 w 9012"/>
                <a:gd name="T45" fmla="*/ 2947 h 3800"/>
                <a:gd name="T46" fmla="*/ 6065 w 9012"/>
                <a:gd name="T47" fmla="*/ 0 h 3800"/>
                <a:gd name="T48" fmla="*/ 0 w 9012"/>
                <a:gd name="T49" fmla="*/ 0 h 3800"/>
                <a:gd name="T50" fmla="*/ 9012 w 9012"/>
                <a:gd name="T51" fmla="*/ 3800 h 3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T48" t="T49" r="T50" b="T51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Shape 572"/>
            <p:cNvSpPr>
              <a:spLocks/>
            </p:cNvSpPr>
            <p:nvPr/>
          </p:nvSpPr>
          <p:spPr bwMode="auto">
            <a:xfrm>
              <a:off x="2583100" y="2973775"/>
              <a:ext cx="461550" cy="336125"/>
            </a:xfrm>
            <a:custGeom>
              <a:avLst/>
              <a:gdLst>
                <a:gd name="T0" fmla="*/ 17974 w 18462"/>
                <a:gd name="T1" fmla="*/ 1 h 13445"/>
                <a:gd name="T2" fmla="*/ 487 w 18462"/>
                <a:gd name="T3" fmla="*/ 1 h 13445"/>
                <a:gd name="T4" fmla="*/ 487 w 18462"/>
                <a:gd name="T5" fmla="*/ 1 h 13445"/>
                <a:gd name="T6" fmla="*/ 390 w 18462"/>
                <a:gd name="T7" fmla="*/ 1 h 13445"/>
                <a:gd name="T8" fmla="*/ 317 w 18462"/>
                <a:gd name="T9" fmla="*/ 50 h 13445"/>
                <a:gd name="T10" fmla="*/ 220 w 18462"/>
                <a:gd name="T11" fmla="*/ 74 h 13445"/>
                <a:gd name="T12" fmla="*/ 146 w 18462"/>
                <a:gd name="T13" fmla="*/ 147 h 13445"/>
                <a:gd name="T14" fmla="*/ 98 w 18462"/>
                <a:gd name="T15" fmla="*/ 220 h 13445"/>
                <a:gd name="T16" fmla="*/ 49 w 18462"/>
                <a:gd name="T17" fmla="*/ 293 h 13445"/>
                <a:gd name="T18" fmla="*/ 25 w 18462"/>
                <a:gd name="T19" fmla="*/ 390 h 13445"/>
                <a:gd name="T20" fmla="*/ 0 w 18462"/>
                <a:gd name="T21" fmla="*/ 488 h 13445"/>
                <a:gd name="T22" fmla="*/ 0 w 18462"/>
                <a:gd name="T23" fmla="*/ 12958 h 13445"/>
                <a:gd name="T24" fmla="*/ 0 w 18462"/>
                <a:gd name="T25" fmla="*/ 12958 h 13445"/>
                <a:gd name="T26" fmla="*/ 25 w 18462"/>
                <a:gd name="T27" fmla="*/ 13055 h 13445"/>
                <a:gd name="T28" fmla="*/ 49 w 18462"/>
                <a:gd name="T29" fmla="*/ 13152 h 13445"/>
                <a:gd name="T30" fmla="*/ 98 w 18462"/>
                <a:gd name="T31" fmla="*/ 13226 h 13445"/>
                <a:gd name="T32" fmla="*/ 146 w 18462"/>
                <a:gd name="T33" fmla="*/ 13299 h 13445"/>
                <a:gd name="T34" fmla="*/ 220 w 18462"/>
                <a:gd name="T35" fmla="*/ 13372 h 13445"/>
                <a:gd name="T36" fmla="*/ 317 w 18462"/>
                <a:gd name="T37" fmla="*/ 13396 h 13445"/>
                <a:gd name="T38" fmla="*/ 390 w 18462"/>
                <a:gd name="T39" fmla="*/ 13445 h 13445"/>
                <a:gd name="T40" fmla="*/ 487 w 18462"/>
                <a:gd name="T41" fmla="*/ 13445 h 13445"/>
                <a:gd name="T42" fmla="*/ 17974 w 18462"/>
                <a:gd name="T43" fmla="*/ 13445 h 13445"/>
                <a:gd name="T44" fmla="*/ 17974 w 18462"/>
                <a:gd name="T45" fmla="*/ 13445 h 13445"/>
                <a:gd name="T46" fmla="*/ 18072 w 18462"/>
                <a:gd name="T47" fmla="*/ 13445 h 13445"/>
                <a:gd name="T48" fmla="*/ 18145 w 18462"/>
                <a:gd name="T49" fmla="*/ 13396 h 13445"/>
                <a:gd name="T50" fmla="*/ 18242 w 18462"/>
                <a:gd name="T51" fmla="*/ 13372 h 13445"/>
                <a:gd name="T52" fmla="*/ 18315 w 18462"/>
                <a:gd name="T53" fmla="*/ 13299 h 13445"/>
                <a:gd name="T54" fmla="*/ 18364 w 18462"/>
                <a:gd name="T55" fmla="*/ 13226 h 13445"/>
                <a:gd name="T56" fmla="*/ 18413 w 18462"/>
                <a:gd name="T57" fmla="*/ 13152 h 13445"/>
                <a:gd name="T58" fmla="*/ 18437 w 18462"/>
                <a:gd name="T59" fmla="*/ 13055 h 13445"/>
                <a:gd name="T60" fmla="*/ 18461 w 18462"/>
                <a:gd name="T61" fmla="*/ 12958 h 13445"/>
                <a:gd name="T62" fmla="*/ 18461 w 18462"/>
                <a:gd name="T63" fmla="*/ 488 h 13445"/>
                <a:gd name="T64" fmla="*/ 18461 w 18462"/>
                <a:gd name="T65" fmla="*/ 488 h 13445"/>
                <a:gd name="T66" fmla="*/ 18437 w 18462"/>
                <a:gd name="T67" fmla="*/ 390 h 13445"/>
                <a:gd name="T68" fmla="*/ 18413 w 18462"/>
                <a:gd name="T69" fmla="*/ 293 h 13445"/>
                <a:gd name="T70" fmla="*/ 18364 w 18462"/>
                <a:gd name="T71" fmla="*/ 220 h 13445"/>
                <a:gd name="T72" fmla="*/ 18315 w 18462"/>
                <a:gd name="T73" fmla="*/ 147 h 13445"/>
                <a:gd name="T74" fmla="*/ 18242 w 18462"/>
                <a:gd name="T75" fmla="*/ 74 h 13445"/>
                <a:gd name="T76" fmla="*/ 18145 w 18462"/>
                <a:gd name="T77" fmla="*/ 50 h 13445"/>
                <a:gd name="T78" fmla="*/ 18072 w 18462"/>
                <a:gd name="T79" fmla="*/ 1 h 13445"/>
                <a:gd name="T80" fmla="*/ 17974 w 18462"/>
                <a:gd name="T81" fmla="*/ 1 h 13445"/>
                <a:gd name="T82" fmla="*/ 17974 w 18462"/>
                <a:gd name="T83" fmla="*/ 1 h 13445"/>
                <a:gd name="T84" fmla="*/ 17000 w 18462"/>
                <a:gd name="T85" fmla="*/ 11983 h 13445"/>
                <a:gd name="T86" fmla="*/ 1462 w 18462"/>
                <a:gd name="T87" fmla="*/ 11983 h 13445"/>
                <a:gd name="T88" fmla="*/ 1462 w 18462"/>
                <a:gd name="T89" fmla="*/ 1462 h 13445"/>
                <a:gd name="T90" fmla="*/ 17000 w 18462"/>
                <a:gd name="T91" fmla="*/ 1462 h 13445"/>
                <a:gd name="T92" fmla="*/ 17000 w 18462"/>
                <a:gd name="T93" fmla="*/ 11983 h 13445"/>
                <a:gd name="T94" fmla="*/ 0 w 18462"/>
                <a:gd name="T95" fmla="*/ 0 h 13445"/>
                <a:gd name="T96" fmla="*/ 18462 w 18462"/>
                <a:gd name="T97" fmla="*/ 13445 h 13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AAE62-3CDB-F24E-8C43-2AD3BD80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EE730-3BFA-7F48-A1AE-4BE64D915E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0510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The dominant strategy will be played</a:t>
            </a: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Prisoner’s Dilemma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6438" y="549275"/>
            <a:ext cx="1325562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924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The dominant strategy will be played</a:t>
            </a:r>
          </a:p>
          <a:p>
            <a:endParaRPr lang="en-US" altLang="en-US" dirty="0"/>
          </a:p>
          <a:p>
            <a:r>
              <a:rPr lang="en-US" altLang="en-US" dirty="0"/>
              <a:t>An equilibrium is not necessarily efficient</a:t>
            </a:r>
          </a:p>
          <a:p>
            <a:r>
              <a:rPr lang="en-US" altLang="en-US" dirty="0"/>
              <a:t>Players can be forced to accept                      mutually bad outcomes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Bad to be playing a prisoner</a:t>
            </a:r>
            <a:r>
              <a:rPr lang="ja-JP" altLang="en-US" dirty="0">
                <a:solidFill>
                  <a:schemeClr val="tx1"/>
                </a:solidFill>
              </a:rPr>
              <a:t>’</a:t>
            </a:r>
            <a:r>
              <a:rPr lang="en-US" altLang="ja-JP" dirty="0">
                <a:solidFill>
                  <a:schemeClr val="tx1"/>
                </a:solidFill>
              </a:rPr>
              <a:t>s dilemma,              but good to make others play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Prisoner’s Dilemma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70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22" name="Shape 167"/>
          <p:cNvCxnSpPr>
            <a:cxnSpLocks noChangeShapeType="1"/>
          </p:cNvCxnSpPr>
          <p:nvPr/>
        </p:nvCxnSpPr>
        <p:spPr bwMode="auto">
          <a:xfrm>
            <a:off x="-6350" y="1131888"/>
            <a:ext cx="91503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E18F6DB-83D7-244C-89E4-F0DC89034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45" y="890140"/>
            <a:ext cx="3657600" cy="3657600"/>
          </a:xfrm>
          <a:prstGeom prst="ellipse">
            <a:avLst/>
          </a:prstGeom>
        </p:spPr>
      </p:pic>
      <p:sp>
        <p:nvSpPr>
          <p:cNvPr id="29" name="Shape 166"/>
          <p:cNvSpPr txBox="1">
            <a:spLocks/>
          </p:cNvSpPr>
          <p:nvPr/>
        </p:nvSpPr>
        <p:spPr bwMode="auto">
          <a:xfrm>
            <a:off x="4798622" y="869561"/>
            <a:ext cx="3609539" cy="38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2000" b="1" kern="0" dirty="0">
                <a:solidFill>
                  <a:schemeClr val="dk1"/>
                </a:solidFill>
                <a:sym typeface="Lora"/>
              </a:rPr>
              <a:t>The Battle for Federated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kern="0" dirty="0">
              <a:solidFill>
                <a:schemeClr val="dk1"/>
              </a:solidFill>
              <a:sym typeface="Lor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kern="0" dirty="0">
              <a:solidFill>
                <a:schemeClr val="dk1"/>
              </a:solidFill>
              <a:sym typeface="Lor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i="1" kern="0" dirty="0">
              <a:solidFill>
                <a:schemeClr val="dk1"/>
              </a:solidFill>
              <a:sym typeface="Lor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2400" i="1" kern="0" dirty="0">
                <a:solidFill>
                  <a:schemeClr val="dk1"/>
                </a:solidFill>
                <a:sym typeface="Lora"/>
              </a:rPr>
              <a:t>How to win a bidding war by bidding less?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3200" kern="0" dirty="0">
              <a:sym typeface="Quattrocento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3200" kern="0" dirty="0">
              <a:sym typeface="Quattrocento Sans"/>
            </a:endParaRPr>
          </a:p>
        </p:txBody>
      </p:sp>
      <p:sp>
        <p:nvSpPr>
          <p:cNvPr id="30724" name="Shape 169"/>
          <p:cNvSpPr>
            <a:spLocks noChangeArrowheads="1"/>
          </p:cNvSpPr>
          <p:nvPr/>
        </p:nvSpPr>
        <p:spPr bwMode="auto">
          <a:xfrm>
            <a:off x="625475" y="736600"/>
            <a:ext cx="790575" cy="790575"/>
          </a:xfrm>
          <a:prstGeom prst="ellipse">
            <a:avLst/>
          </a:prstGeom>
          <a:solidFill>
            <a:srgbClr val="A28448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961" y="840985"/>
            <a:ext cx="694178" cy="49243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9F5F36-9D5C-1840-ACB1-CC0E2D54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EB3ED-EC0B-A846-812A-2072555ED7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0834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213094"/>
              </p:ext>
            </p:extLst>
          </p:nvPr>
        </p:nvGraphicFramePr>
        <p:xfrm>
          <a:off x="342102" y="498038"/>
          <a:ext cx="7471864" cy="2214563"/>
        </p:xfrm>
        <a:graphic>
          <a:graphicData uri="http://schemas.openxmlformats.org/drawingml/2006/table">
            <a:tbl>
              <a:tblPr/>
              <a:tblGrid>
                <a:gridCol w="1342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6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263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Majority of Others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Macy’s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Campeau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550">
                <a:tc row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You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Macy’s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70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67+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Campeau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74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67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+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67+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5562" y="4329476"/>
            <a:ext cx="469327" cy="33293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21ABD1-314E-8E45-8FCC-38F8874FE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9793D5-43A9-EB4D-97C0-E85EFCE285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592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22" name="Shape 167"/>
          <p:cNvCxnSpPr>
            <a:cxnSpLocks noChangeShapeType="1"/>
          </p:cNvCxnSpPr>
          <p:nvPr/>
        </p:nvCxnSpPr>
        <p:spPr bwMode="auto">
          <a:xfrm>
            <a:off x="-6350" y="1131888"/>
            <a:ext cx="91503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45" y="890140"/>
            <a:ext cx="3657600" cy="3657600"/>
          </a:xfrm>
          <a:prstGeom prst="ellipse">
            <a:avLst/>
          </a:prstGeom>
        </p:spPr>
      </p:pic>
      <p:sp>
        <p:nvSpPr>
          <p:cNvPr id="29" name="Shape 166"/>
          <p:cNvSpPr txBox="1">
            <a:spLocks/>
          </p:cNvSpPr>
          <p:nvPr/>
        </p:nvSpPr>
        <p:spPr bwMode="auto">
          <a:xfrm>
            <a:off x="4790503" y="869561"/>
            <a:ext cx="3609539" cy="38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2000" b="1" kern="0" dirty="0">
                <a:solidFill>
                  <a:schemeClr val="dk1"/>
                </a:solidFill>
                <a:sym typeface="Lora"/>
              </a:rPr>
              <a:t>The Battle for Federated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kern="0" dirty="0">
              <a:solidFill>
                <a:schemeClr val="dk1"/>
              </a:solidFill>
              <a:sym typeface="Lor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kern="0" dirty="0">
              <a:solidFill>
                <a:schemeClr val="dk1"/>
              </a:solidFill>
              <a:sym typeface="Lor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2400" kern="0" dirty="0">
                <a:solidFill>
                  <a:schemeClr val="dk1"/>
                </a:solidFill>
                <a:sym typeface="Lora"/>
              </a:rPr>
              <a:t>Everyone tenders shares to Campeau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400" kern="0" dirty="0">
              <a:solidFill>
                <a:schemeClr val="dk1"/>
              </a:solidFill>
              <a:sym typeface="Lor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2400" kern="0" dirty="0">
                <a:solidFill>
                  <a:schemeClr val="dk1"/>
                </a:solidFill>
                <a:sym typeface="Lora"/>
              </a:rPr>
              <a:t>Resulting price: $67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400" kern="0" dirty="0">
              <a:solidFill>
                <a:schemeClr val="dk1"/>
              </a:solidFill>
              <a:sym typeface="Lor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2400" kern="0" dirty="0">
                <a:solidFill>
                  <a:schemeClr val="dk1"/>
                </a:solidFill>
                <a:sym typeface="Lora"/>
              </a:rPr>
              <a:t>But Macy’s offered $70!</a:t>
            </a:r>
          </a:p>
        </p:txBody>
      </p:sp>
      <p:sp>
        <p:nvSpPr>
          <p:cNvPr id="30724" name="Shape 169"/>
          <p:cNvSpPr>
            <a:spLocks noChangeArrowheads="1"/>
          </p:cNvSpPr>
          <p:nvPr/>
        </p:nvSpPr>
        <p:spPr bwMode="auto">
          <a:xfrm>
            <a:off x="625475" y="736600"/>
            <a:ext cx="790575" cy="790575"/>
          </a:xfrm>
          <a:prstGeom prst="ellipse">
            <a:avLst/>
          </a:prstGeom>
          <a:solidFill>
            <a:srgbClr val="A28448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961" y="840985"/>
            <a:ext cx="694178" cy="49243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4A873F-02CA-A640-8A53-9EAF3AA59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B434FC-D21A-724B-9A6F-38677FBD3E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94560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60120" y="2238000"/>
            <a:ext cx="7269480" cy="819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The biggest, looniest deal ever.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sz="1800" i="0" dirty="0"/>
              <a:t>— Fortune Magazine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6F6F62-DC64-A94D-BF83-2E85A3368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89386365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1381250" y="1635131"/>
            <a:ext cx="3347913" cy="311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lvl="0" indent="-3429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buChar char="◉"/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buClr>
                <a:srgbClr val="A28448"/>
              </a:buClr>
            </a:pPr>
            <a:r>
              <a:rPr lang="en-US" altLang="en-US" dirty="0"/>
              <a:t>Pricing by Firms</a:t>
            </a:r>
          </a:p>
          <a:p>
            <a:pPr lvl="1">
              <a:buClr>
                <a:srgbClr val="A28448"/>
              </a:buClr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Price high or low?</a:t>
            </a:r>
          </a:p>
          <a:p>
            <a:pPr>
              <a:buClr>
                <a:srgbClr val="A28448"/>
              </a:buClr>
            </a:pPr>
            <a:endParaRPr lang="en-US" altLang="en-US" dirty="0"/>
          </a:p>
          <a:p>
            <a:pPr>
              <a:buClr>
                <a:srgbClr val="A28448"/>
              </a:buClr>
            </a:pPr>
            <a:r>
              <a:rPr lang="en-US" altLang="en-US" dirty="0"/>
              <a:t>Divorce</a:t>
            </a:r>
          </a:p>
          <a:p>
            <a:pPr lvl="1">
              <a:buClr>
                <a:srgbClr val="A28448"/>
              </a:buClr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Hire attorneys or not?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Prisoner’s Dilemma Examples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28</a:t>
            </a:fld>
            <a:endParaRPr lang="en-US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4795961" y="1635131"/>
            <a:ext cx="3347913" cy="311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lvl="0" indent="-3429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buChar char="◉"/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buClr>
                <a:srgbClr val="A28448"/>
              </a:buClr>
            </a:pPr>
            <a:r>
              <a:rPr lang="en-US" altLang="en-US" dirty="0"/>
              <a:t>Nuclear Weapons</a:t>
            </a:r>
          </a:p>
          <a:p>
            <a:pPr lvl="1">
              <a:buClr>
                <a:srgbClr val="A28448"/>
              </a:buClr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Build or don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t build?</a:t>
            </a:r>
          </a:p>
          <a:p>
            <a:pPr>
              <a:buClr>
                <a:srgbClr val="A28448"/>
              </a:buClr>
            </a:pPr>
            <a:endParaRPr lang="en-US" altLang="en-US" dirty="0"/>
          </a:p>
          <a:p>
            <a:pPr>
              <a:buClr>
                <a:srgbClr val="A28448"/>
              </a:buClr>
            </a:pPr>
            <a:r>
              <a:rPr lang="en-US" altLang="en-US" dirty="0"/>
              <a:t>State Governments </a:t>
            </a:r>
          </a:p>
          <a:p>
            <a:pPr lvl="1">
              <a:buClr>
                <a:srgbClr val="A28448"/>
              </a:buClr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Business tax breaks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69E26E-385D-2E4E-BF1F-8825403CE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787945976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Tourists &amp; Natives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29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</p:spPr>
        <p:txBody>
          <a:bodyPr/>
          <a:lstStyle/>
          <a:p>
            <a:pPr>
              <a:buClr>
                <a:srgbClr val="A28448"/>
              </a:buClr>
            </a:pPr>
            <a:r>
              <a:rPr lang="en-US" altLang="en-US" dirty="0"/>
              <a:t>Two restaurants compete</a:t>
            </a:r>
          </a:p>
          <a:p>
            <a:pPr lvl="1">
              <a:buClr>
                <a:srgbClr val="A28448"/>
              </a:buClr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Can charge price of  $30, $50, or $60</a:t>
            </a:r>
          </a:p>
          <a:p>
            <a:pPr>
              <a:buClr>
                <a:srgbClr val="A28448"/>
              </a:buClr>
            </a:pPr>
            <a:endParaRPr lang="en-US" altLang="en-US" sz="2000" dirty="0"/>
          </a:p>
          <a:p>
            <a:pPr>
              <a:buClr>
                <a:srgbClr val="A28448"/>
              </a:buClr>
            </a:pPr>
            <a:r>
              <a:rPr lang="en-US" altLang="en-US" dirty="0"/>
              <a:t>Customer base consists of tourists &amp; natives</a:t>
            </a:r>
          </a:p>
          <a:p>
            <a:pPr lvl="1">
              <a:buClr>
                <a:srgbClr val="A28448"/>
              </a:buClr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600 tourists pick randomly</a:t>
            </a:r>
          </a:p>
          <a:p>
            <a:pPr lvl="1">
              <a:buClr>
                <a:srgbClr val="A28448"/>
              </a:buClr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400 natives select the lowest price</a:t>
            </a:r>
          </a:p>
          <a:p>
            <a:pPr>
              <a:buClr>
                <a:srgbClr val="A28448"/>
              </a:buClr>
            </a:pPr>
            <a:endParaRPr lang="en-US" altLang="en-US" sz="2000" dirty="0"/>
          </a:p>
          <a:p>
            <a:pPr>
              <a:buClr>
                <a:srgbClr val="A28448"/>
              </a:buClr>
            </a:pPr>
            <a:r>
              <a:rPr lang="en-US" altLang="en-US" dirty="0"/>
              <a:t>Marginal costs are $10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3285F4-6C87-C94E-94E7-8CB9D5164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36859989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81250" y="1358900"/>
            <a:ext cx="6809700" cy="3369770"/>
          </a:xfrm>
        </p:spPr>
        <p:txBody>
          <a:bodyPr/>
          <a:lstStyle/>
          <a:p>
            <a:r>
              <a:rPr lang="en-US" dirty="0"/>
              <a:t>Understanding the game</a:t>
            </a:r>
          </a:p>
          <a:p>
            <a:r>
              <a:rPr lang="en-US" dirty="0"/>
              <a:t>Noting if the rules are flexible</a:t>
            </a:r>
          </a:p>
          <a:p>
            <a:r>
              <a:rPr lang="en-US" dirty="0"/>
              <a:t>Anticipating our opponents’ reactions</a:t>
            </a:r>
          </a:p>
          <a:p>
            <a:r>
              <a:rPr lang="en-US" dirty="0"/>
              <a:t>Thinking one step ahead</a:t>
            </a:r>
          </a:p>
          <a:p>
            <a:endParaRPr lang="en-US" dirty="0"/>
          </a:p>
          <a:p>
            <a:r>
              <a:rPr lang="en-US" dirty="0"/>
              <a:t>Where does this lead us?</a:t>
            </a:r>
          </a:p>
          <a:p>
            <a:r>
              <a:rPr lang="en-US" dirty="0"/>
              <a:t>We’ve defined the “game” but not the outcome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Review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180131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Tourists &amp; Natives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30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A28448"/>
              </a:buClr>
            </a:pPr>
            <a:r>
              <a:rPr lang="en-US" altLang="en-US" dirty="0">
                <a:solidFill>
                  <a:schemeClr val="tx1"/>
                </a:solidFill>
              </a:rPr>
              <a:t>Example scenario:	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Restaurant 1: $50, Restaurant 2: $60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Restaurant 1 gets: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US" alt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	300 tourists + 400 natives </a:t>
            </a:r>
          </a:p>
          <a:p>
            <a:pPr lvl="1">
              <a:lnSpc>
                <a:spcPct val="90000"/>
              </a:lnSpc>
              <a:buFont typeface="Wingdings" charset="2"/>
              <a:buNone/>
              <a:tabLst>
                <a:tab pos="912813" algn="l"/>
                <a:tab pos="3081338" algn="l"/>
                <a:tab pos="3481388" algn="l"/>
                <a:tab pos="5022850" algn="l"/>
              </a:tabLst>
            </a:pPr>
            <a:r>
              <a:rPr lang="en-US" alt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	= 700 customers	x	($50-$10)	=  $28K</a:t>
            </a:r>
          </a:p>
          <a:p>
            <a:pPr lvl="1">
              <a:lnSpc>
                <a:spcPct val="90000"/>
              </a:lnSpc>
              <a:buFont typeface="Wingdings" charset="2"/>
              <a:buNone/>
              <a:tabLst>
                <a:tab pos="912813" algn="l"/>
                <a:tab pos="3081338" algn="l"/>
                <a:tab pos="3481388" algn="l"/>
                <a:tab pos="5022850" algn="l"/>
              </a:tabLst>
            </a:pPr>
            <a:endParaRPr lang="en-US" altLang="en-US" sz="18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  <a:tabLst>
                <a:tab pos="912813" algn="l"/>
                <a:tab pos="3081338" algn="l"/>
                <a:tab pos="3481388" algn="l"/>
                <a:tab pos="5022850" algn="l"/>
              </a:tabLst>
            </a:pPr>
            <a:r>
              <a:rPr lang="en-US" altLang="en-US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Restaurant 2 gets:</a:t>
            </a:r>
          </a:p>
          <a:p>
            <a:pPr lvl="1">
              <a:lnSpc>
                <a:spcPct val="90000"/>
              </a:lnSpc>
              <a:buFont typeface="Wingdings" charset="2"/>
              <a:buNone/>
              <a:tabLst>
                <a:tab pos="912813" algn="l"/>
                <a:tab pos="3081338" algn="l"/>
                <a:tab pos="3481388" algn="l"/>
                <a:tab pos="5022850" algn="l"/>
              </a:tabLst>
            </a:pPr>
            <a:r>
              <a:rPr lang="en-US" alt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	300 tourists + 0 natives</a:t>
            </a:r>
          </a:p>
          <a:p>
            <a:pPr lvl="1">
              <a:lnSpc>
                <a:spcPct val="90000"/>
              </a:lnSpc>
              <a:buFont typeface="Wingdings" charset="2"/>
              <a:buNone/>
              <a:tabLst>
                <a:tab pos="912813" algn="l"/>
                <a:tab pos="3081338" algn="l"/>
                <a:tab pos="3481388" algn="l"/>
                <a:tab pos="5022850" algn="l"/>
              </a:tabLst>
            </a:pPr>
            <a:r>
              <a:rPr lang="en-US" alt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	= 300 customers	x	($60-$10)	=  $15K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8F4CFA-E9DF-1140-AB7B-3B9F0709F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1421941281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Tourists &amp; Natives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31</a:t>
            </a:fld>
            <a:endParaRPr lang="en-US"/>
          </a:p>
        </p:txBody>
      </p:sp>
      <p:sp>
        <p:nvSpPr>
          <p:cNvPr id="6" name="Rectangle 40"/>
          <p:cNvSpPr txBox="1">
            <a:spLocks noChangeArrowheads="1"/>
          </p:cNvSpPr>
          <p:nvPr/>
        </p:nvSpPr>
        <p:spPr bwMode="auto">
          <a:xfrm>
            <a:off x="5467351" y="3957638"/>
            <a:ext cx="28416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lvl="0" indent="-3429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buChar char="◉"/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buFont typeface="Wingdings" charset="2"/>
              <a:buNone/>
            </a:pPr>
            <a:r>
              <a:rPr lang="en-US" altLang="en-US" sz="2000" i="1" kern="0">
                <a:ea typeface="ＭＳ Ｐゴシック" charset="-128"/>
              </a:rPr>
              <a:t>in thousands of dollars</a:t>
            </a:r>
          </a:p>
        </p:txBody>
      </p:sp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48486"/>
              </p:ext>
            </p:extLst>
          </p:nvPr>
        </p:nvGraphicFramePr>
        <p:xfrm>
          <a:off x="957263" y="1928813"/>
          <a:ext cx="7186613" cy="2076452"/>
        </p:xfrm>
        <a:graphic>
          <a:graphicData uri="http://schemas.openxmlformats.org/drawingml/2006/table">
            <a:tbl>
              <a:tblPr/>
              <a:tblGrid>
                <a:gridCol w="944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7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0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9113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$30</a:t>
                      </a:r>
                    </a:p>
                  </a:txBody>
                  <a:tcPr marT="45734" marB="4573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$50</a:t>
                      </a:r>
                    </a:p>
                  </a:txBody>
                  <a:tcPr marT="45734" marB="4573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$60</a:t>
                      </a:r>
                    </a:p>
                  </a:txBody>
                  <a:tcPr marT="45734" marB="4573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 rowSpan="3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R. 1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$30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14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12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14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15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$50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12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14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20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28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15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$60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15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14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15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28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25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25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4257676" y="1504951"/>
            <a:ext cx="2500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Verdana" charset="0"/>
              </a:rPr>
              <a:t>R. 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BDBFD0-4CCF-8241-B5A7-4B2B39CEC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843502734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Dominance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32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1250" y="1635131"/>
            <a:ext cx="6809700" cy="31122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A28448"/>
              </a:buClr>
            </a:pPr>
            <a:r>
              <a:rPr lang="en-US" altLang="en-US" sz="2800" dirty="0"/>
              <a:t>A strategy is </a:t>
            </a:r>
            <a:r>
              <a:rPr lang="en-US" altLang="en-US" sz="2800" dirty="0">
                <a:highlight>
                  <a:srgbClr val="FFCD00"/>
                </a:highlight>
              </a:rPr>
              <a:t>strictly dominated</a:t>
            </a:r>
            <a:r>
              <a:rPr lang="en-US" altLang="en-US" sz="2800" dirty="0"/>
              <a:t> if some other strategy strictly dominates it. 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  <a:buClr>
                <a:srgbClr val="A28448"/>
              </a:buClr>
            </a:pPr>
            <a:r>
              <a:rPr lang="en-US" altLang="en-US" sz="2800" dirty="0"/>
              <a:t>A strategy is </a:t>
            </a:r>
            <a:r>
              <a:rPr lang="en-US" altLang="en-US" sz="2800" dirty="0">
                <a:highlight>
                  <a:srgbClr val="FFCD00"/>
                </a:highlight>
              </a:rPr>
              <a:t>weakly dominated</a:t>
            </a:r>
            <a:r>
              <a:rPr lang="en-US" altLang="en-US" sz="2800" dirty="0"/>
              <a:t> if some other strategy weakly dominates it.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028174-1FF1-FF41-B631-EAC46F1E6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1833537906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Iterated Deletion of           Strictly Dominated Strategies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33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1250" y="1635131"/>
            <a:ext cx="6809700" cy="31122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A28448"/>
              </a:buClr>
            </a:pPr>
            <a:r>
              <a:rPr lang="en-US" altLang="en-US" sz="2800" dirty="0"/>
              <a:t>Does any player have a strictly dominated strategy?</a:t>
            </a:r>
          </a:p>
          <a:p>
            <a:pPr lvl="1">
              <a:lnSpc>
                <a:spcPct val="80000"/>
              </a:lnSpc>
              <a:buClr>
                <a:srgbClr val="A28448"/>
              </a:buClr>
            </a:pP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27100" lvl="2" indent="-342900">
              <a:lnSpc>
                <a:spcPct val="80000"/>
              </a:lnSpc>
              <a:buClr>
                <a:srgbClr val="A28448"/>
              </a:buClr>
              <a:buFont typeface="Arial" charset="0"/>
              <a:buChar char="•"/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Eliminate the strictly dominated strategy</a:t>
            </a:r>
          </a:p>
          <a:p>
            <a:pPr marL="927100" lvl="2" indent="-342900">
              <a:lnSpc>
                <a:spcPct val="80000"/>
              </a:lnSpc>
              <a:buClr>
                <a:srgbClr val="A28448"/>
              </a:buClr>
              <a:buFont typeface="Arial" charset="0"/>
              <a:buChar char="•"/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Reduce the size of the game</a:t>
            </a:r>
          </a:p>
          <a:p>
            <a:pPr marL="927100" lvl="2" indent="-342900">
              <a:lnSpc>
                <a:spcPct val="80000"/>
              </a:lnSpc>
              <a:buClr>
                <a:srgbClr val="A28448"/>
              </a:buClr>
              <a:buFont typeface="Arial" charset="0"/>
              <a:buChar char="•"/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Repeat: Iterate the above procedure</a:t>
            </a:r>
          </a:p>
          <a:p>
            <a:pPr>
              <a:lnSpc>
                <a:spcPct val="80000"/>
              </a:lnSpc>
              <a:buClr>
                <a:srgbClr val="A28448"/>
              </a:buClr>
            </a:pPr>
            <a:endParaRPr lang="en-US" altLang="en-US" sz="2800" dirty="0"/>
          </a:p>
          <a:p>
            <a:pPr>
              <a:lnSpc>
                <a:spcPct val="80000"/>
              </a:lnSpc>
            </a:pPr>
            <a:endParaRPr lang="en-US" alt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978CDD-4363-4548-B03E-7483903A2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736241793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Iterated Deletion of           Strictly Dominated Strategies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28" name="Group 2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573419"/>
              </p:ext>
            </p:extLst>
          </p:nvPr>
        </p:nvGraphicFramePr>
        <p:xfrm>
          <a:off x="1082676" y="2157412"/>
          <a:ext cx="5948362" cy="1768685"/>
        </p:xfrm>
        <a:graphic>
          <a:graphicData uri="http://schemas.openxmlformats.org/drawingml/2006/table">
            <a:tbl>
              <a:tblPr/>
              <a:tblGrid>
                <a:gridCol w="842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1325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$30</a:t>
                      </a:r>
                    </a:p>
                  </a:txBody>
                  <a:tcPr marT="45702" marB="4570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$50</a:t>
                      </a:r>
                    </a:p>
                  </a:txBody>
                  <a:tcPr marT="45702" marB="4570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$60</a:t>
                      </a:r>
                    </a:p>
                  </a:txBody>
                  <a:tcPr marT="45702" marB="4570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325">
                <a:tc rowSpan="3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R. 1</a:t>
                      </a:r>
                    </a:p>
                  </a:txBody>
                  <a:tcPr marT="45702" marB="457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$30</a:t>
                      </a:r>
                    </a:p>
                  </a:txBody>
                  <a:tcPr marT="45702" marB="4570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</a:t>
                      </a: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14</a:t>
                      </a: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12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14</a:t>
                      </a: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15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$50</a:t>
                      </a:r>
                    </a:p>
                  </a:txBody>
                  <a:tcPr marT="45702" marB="4570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12</a:t>
                      </a: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14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20</a:t>
                      </a: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28</a:t>
                      </a: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15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$60</a:t>
                      </a:r>
                    </a:p>
                  </a:txBody>
                  <a:tcPr marT="45702" marB="4570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15</a:t>
                      </a: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14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15</a:t>
                      </a: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28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25</a:t>
                      </a: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25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" name="Rectangle 100"/>
          <p:cNvSpPr>
            <a:spLocks noChangeArrowheads="1"/>
          </p:cNvSpPr>
          <p:nvPr/>
        </p:nvSpPr>
        <p:spPr bwMode="auto">
          <a:xfrm>
            <a:off x="4557713" y="1871662"/>
            <a:ext cx="60483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300" dirty="0">
                <a:solidFill>
                  <a:srgbClr val="FF0000"/>
                </a:solidFill>
                <a:latin typeface="Verdana" charset="0"/>
              </a:rPr>
              <a:t>R. 2</a:t>
            </a:r>
            <a:endParaRPr lang="en-US" altLang="en-US" sz="2400" dirty="0">
              <a:solidFill>
                <a:srgbClr val="FF0000"/>
              </a:solidFill>
              <a:latin typeface="Verdana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095EE4-B911-1547-A561-40336668A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651150477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No Dominated Strategies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35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1250" y="1635131"/>
            <a:ext cx="6809700" cy="31122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A28448"/>
              </a:buClr>
            </a:pPr>
            <a:r>
              <a:rPr lang="en-US" altLang="en-US" dirty="0"/>
              <a:t>Often there are no dominated strategies</a:t>
            </a:r>
          </a:p>
          <a:p>
            <a:pPr>
              <a:lnSpc>
                <a:spcPct val="80000"/>
              </a:lnSpc>
              <a:buClr>
                <a:srgbClr val="A28448"/>
              </a:buClr>
            </a:pPr>
            <a:r>
              <a:rPr lang="en-US" altLang="en-US" dirty="0"/>
              <a:t>Some games may have multiple equilibria</a:t>
            </a:r>
          </a:p>
          <a:p>
            <a:pPr>
              <a:lnSpc>
                <a:spcPct val="80000"/>
              </a:lnSpc>
              <a:buClr>
                <a:srgbClr val="A28448"/>
              </a:buClr>
            </a:pPr>
            <a:r>
              <a:rPr lang="en-US" altLang="en-US" dirty="0"/>
              <a:t>Equilibrium selection becomes an issue</a:t>
            </a:r>
          </a:p>
          <a:p>
            <a:pPr>
              <a:lnSpc>
                <a:spcPct val="80000"/>
              </a:lnSpc>
              <a:buClr>
                <a:srgbClr val="A28448"/>
              </a:buClr>
            </a:pPr>
            <a:endParaRPr lang="en-US" altLang="en-US" dirty="0"/>
          </a:p>
          <a:p>
            <a:pPr>
              <a:lnSpc>
                <a:spcPct val="80000"/>
              </a:lnSpc>
              <a:buClr>
                <a:srgbClr val="A28448"/>
              </a:buClr>
            </a:pPr>
            <a:r>
              <a:rPr lang="en-US" altLang="en-US" dirty="0"/>
              <a:t>Method:</a:t>
            </a:r>
          </a:p>
          <a:p>
            <a:pPr lvl="1">
              <a:lnSpc>
                <a:spcPct val="80000"/>
              </a:lnSpc>
              <a:buClr>
                <a:srgbClr val="A28448"/>
              </a:buClr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	For each player, find the best response                     	to every strategy of the other player</a:t>
            </a:r>
          </a:p>
          <a:p>
            <a:pPr>
              <a:lnSpc>
                <a:spcPct val="80000"/>
              </a:lnSpc>
              <a:buClr>
                <a:srgbClr val="A28448"/>
              </a:buClr>
            </a:pPr>
            <a:endParaRPr lang="en-US" altLang="en-US" dirty="0"/>
          </a:p>
          <a:p>
            <a:pPr lvl="1">
              <a:lnSpc>
                <a:spcPct val="80000"/>
              </a:lnSpc>
              <a:buClr>
                <a:srgbClr val="A28448"/>
              </a:buClr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>
              <a:lnSpc>
                <a:spcPct val="80000"/>
              </a:lnSpc>
              <a:buClr>
                <a:srgbClr val="A28448"/>
              </a:buClr>
            </a:pPr>
            <a:endParaRPr lang="en-US" altLang="en-US" dirty="0"/>
          </a:p>
          <a:p>
            <a:pPr>
              <a:lnSpc>
                <a:spcPct val="80000"/>
              </a:lnSpc>
            </a:pP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526601-4C80-D940-85D4-505044BA1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461396206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>
                <a:sym typeface="Lora" charset="0"/>
              </a:rPr>
              <a:t>Equilibrium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36</a:t>
            </a:fld>
            <a:endParaRPr lang="en-US"/>
          </a:p>
        </p:txBody>
      </p:sp>
      <p:sp>
        <p:nvSpPr>
          <p:cNvPr id="4" name="Shape 166"/>
          <p:cNvSpPr txBox="1">
            <a:spLocks/>
          </p:cNvSpPr>
          <p:nvPr/>
        </p:nvSpPr>
        <p:spPr bwMode="auto">
          <a:xfrm>
            <a:off x="2036588" y="2828922"/>
            <a:ext cx="6512675" cy="14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indent="-1270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altLang="en-US" sz="2400" dirty="0">
                <a:ea typeface="ＭＳ Ｐゴシック" charset="-128"/>
              </a:rPr>
              <a:t>An outcome in which every player is playing a best reply to the strategies of all other players</a:t>
            </a:r>
            <a:endParaRPr lang="en-US" altLang="ja-JP" sz="2400" dirty="0">
              <a:ea typeface="ＭＳ Ｐゴシック" charset="-128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8A1010-E93D-5249-B29E-C4FEF418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239821740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fld id="{915E5F72-A700-2B41-902D-0ACD7FAE97AB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375" y="147638"/>
            <a:ext cx="74168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5EF8AC-1FD4-BF44-BDAA-C9CAFB917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8084737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Some Other Games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10375" cy="3113088"/>
          </a:xfrm>
        </p:spPr>
        <p:txBody>
          <a:bodyPr>
            <a:noAutofit/>
          </a:bodyPr>
          <a:lstStyle/>
          <a:p>
            <a:pPr marL="407988" indent="-4000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28448"/>
              </a:buClr>
              <a:defRPr/>
            </a:pPr>
            <a:r>
              <a:rPr lang="en-US" sz="2800" dirty="0"/>
              <a:t>Prisoner’s Dilemma</a:t>
            </a:r>
          </a:p>
          <a:p>
            <a:pPr marL="407988" indent="-4000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28448"/>
              </a:buClr>
              <a:defRPr/>
            </a:pPr>
            <a:endParaRPr lang="en-US" sz="2800" dirty="0"/>
          </a:p>
          <a:p>
            <a:pPr marL="407988" indent="-400050" fontAlgn="auto">
              <a:spcBef>
                <a:spcPts val="0"/>
              </a:spcBef>
              <a:spcAft>
                <a:spcPts val="0"/>
              </a:spcAft>
              <a:buClr>
                <a:srgbClr val="A28448"/>
              </a:buClr>
              <a:defRPr/>
            </a:pPr>
            <a:r>
              <a:rPr lang="en-US" sz="2800" dirty="0"/>
              <a:t>Coordination</a:t>
            </a:r>
          </a:p>
          <a:p>
            <a:pPr marL="407988" indent="-4000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28448"/>
              </a:buClr>
              <a:defRPr/>
            </a:pPr>
            <a:r>
              <a:rPr lang="en-US" sz="2800" dirty="0"/>
              <a:t>Assurance</a:t>
            </a:r>
          </a:p>
          <a:p>
            <a:pPr marL="407988" indent="-4000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28448"/>
              </a:buClr>
              <a:defRPr/>
            </a:pPr>
            <a:r>
              <a:rPr lang="en-US" sz="2800" dirty="0"/>
              <a:t>Chicken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38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79BD10-70AF-FB4B-AA3F-25EB72E55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530556595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Coordination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7560994" cy="3113088"/>
          </a:xfrm>
        </p:spPr>
        <p:txBody>
          <a:bodyPr>
            <a:noAutofit/>
          </a:bodyPr>
          <a:lstStyle/>
          <a:p>
            <a:pPr marL="411163" indent="-4000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28448"/>
              </a:buClr>
              <a:defRPr/>
            </a:pPr>
            <a:r>
              <a:rPr lang="en-US" sz="2800" dirty="0" err="1"/>
              <a:t>Complementers</a:t>
            </a:r>
            <a:endParaRPr lang="en-US" sz="2800" dirty="0"/>
          </a:p>
          <a:p>
            <a:pPr marL="411163" lvl="1" indent="-400050" fontAlgn="auto">
              <a:spcBef>
                <a:spcPts val="0"/>
              </a:spcBef>
              <a:spcAft>
                <a:spcPts val="0"/>
              </a:spcAft>
              <a:buClr>
                <a:srgbClr val="A28448"/>
              </a:buClr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	Must use same standard to profit</a:t>
            </a:r>
          </a:p>
          <a:p>
            <a:pPr marL="411163" lvl="1" indent="-400050" fontAlgn="auto">
              <a:spcBef>
                <a:spcPts val="0"/>
              </a:spcBef>
              <a:spcAft>
                <a:spcPts val="0"/>
              </a:spcAft>
              <a:buClr>
                <a:srgbClr val="A28448"/>
              </a:buClr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	Each firm has a preferred standard</a:t>
            </a:r>
          </a:p>
          <a:p>
            <a:pPr marL="411163" lvl="1" indent="-400050" fontAlgn="auto">
              <a:spcBef>
                <a:spcPts val="0"/>
              </a:spcBef>
              <a:spcAft>
                <a:spcPts val="0"/>
              </a:spcAft>
              <a:buClr>
                <a:srgbClr val="A28448"/>
              </a:buClr>
              <a:defRPr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411163" indent="-400050" fontAlgn="auto">
              <a:spcBef>
                <a:spcPts val="0"/>
              </a:spcBef>
              <a:spcAft>
                <a:spcPts val="0"/>
              </a:spcAft>
              <a:buClr>
                <a:srgbClr val="A28448"/>
              </a:buClr>
              <a:defRPr/>
            </a:pPr>
            <a:r>
              <a:rPr lang="en-US" sz="2800" dirty="0"/>
              <a:t>Example profits</a:t>
            </a:r>
          </a:p>
          <a:p>
            <a:pPr marL="411163" lvl="1" indent="-400050" fontAlgn="auto">
              <a:spcBef>
                <a:spcPts val="200"/>
              </a:spcBef>
              <a:spcAft>
                <a:spcPts val="0"/>
              </a:spcAft>
              <a:buClr>
                <a:srgbClr val="A28448"/>
              </a:buClr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	$100K   	if both use my preferred standard</a:t>
            </a:r>
          </a:p>
          <a:p>
            <a:pPr marL="411163" lvl="1" indent="-400050" fontAlgn="auto">
              <a:spcBef>
                <a:spcPts val="400"/>
              </a:spcBef>
              <a:spcAft>
                <a:spcPts val="0"/>
              </a:spcAft>
              <a:buClr>
                <a:srgbClr val="A28448"/>
              </a:buClr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	$  50K		if both use other standard</a:t>
            </a:r>
          </a:p>
          <a:p>
            <a:pPr marL="411163" lvl="1" indent="-400050" fontAlgn="auto">
              <a:spcBef>
                <a:spcPts val="400"/>
              </a:spcBef>
              <a:spcAft>
                <a:spcPts val="0"/>
              </a:spcAft>
              <a:buClr>
                <a:srgbClr val="A28448"/>
              </a:buClr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	$    0K   	if use different standards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515A6A-CDB8-F049-9490-12BDD2B43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95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 baseline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/>
              <a:t>Game Theory © Mike Shor 2025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4D3EA-45C6-D940-98C5-0978E61DE2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5941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The likely outcome of a game when rational, strategic agents interact.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Each player is playing a best strategy given the strategy choices of all other players.</a:t>
            </a:r>
          </a:p>
          <a:p>
            <a:pPr>
              <a:lnSpc>
                <a:spcPct val="90000"/>
              </a:lnSpc>
            </a:pPr>
            <a:r>
              <a:rPr lang="en-US" dirty="0"/>
              <a:t>No player has unilateral incentive to change the strategy.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Equilibrium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25156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Assurance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10375" cy="3113088"/>
          </a:xfrm>
        </p:spPr>
        <p:txBody>
          <a:bodyPr>
            <a:noAutofit/>
          </a:bodyPr>
          <a:lstStyle/>
          <a:p>
            <a:pPr marL="411163" indent="-4000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28448"/>
              </a:buClr>
              <a:defRPr/>
            </a:pPr>
            <a:r>
              <a:rPr lang="en-US" sz="2800" dirty="0"/>
              <a:t>Joint ventures</a:t>
            </a:r>
          </a:p>
          <a:p>
            <a:pPr marL="411163" lvl="1" indent="-400050" fontAlgn="auto">
              <a:spcBef>
                <a:spcPts val="0"/>
              </a:spcBef>
              <a:spcAft>
                <a:spcPts val="0"/>
              </a:spcAft>
              <a:buClr>
                <a:srgbClr val="A28448"/>
              </a:buClr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	Each firm may invest or not invest</a:t>
            </a:r>
          </a:p>
          <a:p>
            <a:pPr marL="411163" lvl="1" indent="-400050" fontAlgn="auto">
              <a:spcBef>
                <a:spcPts val="0"/>
              </a:spcBef>
              <a:spcAft>
                <a:spcPts val="0"/>
              </a:spcAft>
              <a:buClr>
                <a:srgbClr val="A28448"/>
              </a:buClr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	Project successful only if both invest</a:t>
            </a:r>
          </a:p>
          <a:p>
            <a:pPr marL="411163" lvl="1" indent="-400050" fontAlgn="auto">
              <a:spcBef>
                <a:spcPts val="0"/>
              </a:spcBef>
              <a:spcAft>
                <a:spcPts val="0"/>
              </a:spcAft>
              <a:buClr>
                <a:srgbClr val="A28448"/>
              </a:buClr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411163" indent="-400050" fontAlgn="auto">
              <a:spcBef>
                <a:spcPts val="0"/>
              </a:spcBef>
              <a:spcAft>
                <a:spcPts val="0"/>
              </a:spcAft>
              <a:buClr>
                <a:srgbClr val="A28448"/>
              </a:buClr>
              <a:defRPr/>
            </a:pPr>
            <a:r>
              <a:rPr lang="en-US" sz="2800" dirty="0"/>
              <a:t>Example profits</a:t>
            </a:r>
          </a:p>
          <a:p>
            <a:pPr marL="411163" lvl="1" indent="-400050" fontAlgn="auto">
              <a:spcBef>
                <a:spcPts val="200"/>
              </a:spcBef>
              <a:spcAft>
                <a:spcPts val="0"/>
              </a:spcAft>
              <a:buClr>
                <a:srgbClr val="A28448"/>
              </a:buClr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	$  50K		cost of investment</a:t>
            </a:r>
          </a:p>
          <a:p>
            <a:pPr marL="411163" lvl="1" indent="-400050" fontAlgn="auto">
              <a:spcBef>
                <a:spcPts val="400"/>
              </a:spcBef>
              <a:spcAft>
                <a:spcPts val="0"/>
              </a:spcAft>
              <a:buClr>
                <a:srgbClr val="A28448"/>
              </a:buClr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	$125K   	revenues if successful</a:t>
            </a:r>
          </a:p>
          <a:p>
            <a:pPr marL="411163" lvl="1" indent="-400050" fontAlgn="auto">
              <a:spcBef>
                <a:spcPts val="400"/>
              </a:spcBef>
              <a:spcAft>
                <a:spcPts val="0"/>
              </a:spcAft>
              <a:buClr>
                <a:srgbClr val="A28448"/>
              </a:buClr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	$    0K   	revenues if not successful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B7A41F-BF23-9B49-87E0-C12C83F359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95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 baseline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/>
              <a:t>Game Theory © Mike Shor 2025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A80DD-7D5A-0148-BDBC-E6BF1F5850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06773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Chicken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10375" cy="3113088"/>
          </a:xfrm>
        </p:spPr>
        <p:txBody>
          <a:bodyPr>
            <a:noAutofit/>
          </a:bodyPr>
          <a:lstStyle/>
          <a:p>
            <a:pPr marL="411163" indent="-4000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28448"/>
              </a:buClr>
              <a:defRPr/>
            </a:pPr>
            <a:r>
              <a:rPr lang="en-US" sz="2800" dirty="0"/>
              <a:t>Entry into small markets</a:t>
            </a:r>
          </a:p>
          <a:p>
            <a:pPr marL="411163" lvl="1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	Profit potential only for one firm</a:t>
            </a:r>
          </a:p>
          <a:p>
            <a:pPr marL="411163" lvl="1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	If multiple firms enter, all suffer losses</a:t>
            </a:r>
          </a:p>
          <a:p>
            <a:pPr marL="411163" lvl="1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411163" indent="-400050" fontAlgn="auto">
              <a:spcBef>
                <a:spcPts val="0"/>
              </a:spcBef>
              <a:spcAft>
                <a:spcPts val="0"/>
              </a:spcAft>
              <a:buClr>
                <a:srgbClr val="A28448"/>
              </a:buClr>
              <a:defRPr/>
            </a:pPr>
            <a:r>
              <a:rPr lang="en-US" sz="2800" dirty="0"/>
              <a:t>Example profits</a:t>
            </a:r>
          </a:p>
          <a:p>
            <a:pPr marL="411163" lvl="1" indent="-40005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	$100K		if enter alone</a:t>
            </a:r>
          </a:p>
          <a:p>
            <a:pPr marL="411163" lvl="1" indent="-400050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  −	$  50K   	if enter together</a:t>
            </a:r>
          </a:p>
          <a:p>
            <a:pPr marL="411163" lvl="1" indent="-400050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	$    0K   	if don’t enter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4ABF01-E84C-C448-AB81-81D89023F0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95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 baseline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/>
              <a:t>Game Theory © Mike Shor 2025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5AB83-05CD-814D-9319-50D1541204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65548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Right Game to Play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10375" cy="3113088"/>
          </a:xfrm>
        </p:spPr>
        <p:txBody>
          <a:bodyPr>
            <a:noAutofit/>
          </a:bodyPr>
          <a:lstStyle/>
          <a:p>
            <a:pPr marL="407988" indent="-400050" fontAlgn="auto">
              <a:spcBef>
                <a:spcPts val="0"/>
              </a:spcBef>
              <a:spcAft>
                <a:spcPts val="0"/>
              </a:spcAft>
              <a:buClr>
                <a:srgbClr val="A28448"/>
              </a:buClr>
              <a:defRPr/>
            </a:pPr>
            <a:r>
              <a:rPr lang="en-US" sz="2800" dirty="0"/>
              <a:t>Why do we “solve” games?</a:t>
            </a:r>
          </a:p>
          <a:p>
            <a:pPr marL="407988" indent="-400050" fontAlgn="auto">
              <a:spcBef>
                <a:spcPts val="0"/>
              </a:spcBef>
              <a:spcAft>
                <a:spcPts val="0"/>
              </a:spcAft>
              <a:buClr>
                <a:srgbClr val="A28448"/>
              </a:buClr>
              <a:defRPr/>
            </a:pPr>
            <a:endParaRPr lang="en-US" sz="2800" dirty="0"/>
          </a:p>
          <a:p>
            <a:pPr marL="407988" indent="-400050" fontAlgn="auto">
              <a:spcBef>
                <a:spcPts val="0"/>
              </a:spcBef>
              <a:spcAft>
                <a:spcPts val="0"/>
              </a:spcAft>
              <a:buClr>
                <a:srgbClr val="A28448"/>
              </a:buClr>
              <a:defRPr/>
            </a:pPr>
            <a:r>
              <a:rPr lang="en-US" sz="2800" dirty="0"/>
              <a:t>To know which one to play!</a:t>
            </a:r>
          </a:p>
          <a:p>
            <a:pPr marL="407988" indent="-400050" fontAlgn="auto">
              <a:spcBef>
                <a:spcPts val="0"/>
              </a:spcBef>
              <a:spcAft>
                <a:spcPts val="0"/>
              </a:spcAft>
              <a:buClr>
                <a:srgbClr val="A28448"/>
              </a:buClr>
              <a:defRPr/>
            </a:pPr>
            <a:endParaRPr lang="en-US" sz="2800" dirty="0"/>
          </a:p>
          <a:p>
            <a:pPr marL="407988" indent="-400050" fontAlgn="auto">
              <a:spcBef>
                <a:spcPts val="0"/>
              </a:spcBef>
              <a:spcAft>
                <a:spcPts val="0"/>
              </a:spcAft>
              <a:buClr>
                <a:srgbClr val="A28448"/>
              </a:buClr>
              <a:defRPr/>
            </a:pPr>
            <a:r>
              <a:rPr lang="en-US" sz="2800" dirty="0"/>
              <a:t>Some games are better than others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42</a:t>
            </a:fld>
            <a:endParaRPr lang="en-US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6438" y="549275"/>
            <a:ext cx="1325562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83605-EF67-9A46-A31E-2A450AFE1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232206879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Multiple Equilibria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10375" cy="3113088"/>
          </a:xfrm>
        </p:spPr>
        <p:txBody>
          <a:bodyPr>
            <a:noAutofit/>
          </a:bodyPr>
          <a:lstStyle/>
          <a:p>
            <a:pPr marL="352425" indent="-341313" fontAlgn="auto">
              <a:spcBef>
                <a:spcPts val="0"/>
              </a:spcBef>
              <a:spcAft>
                <a:spcPts val="0"/>
              </a:spcAft>
              <a:buClr>
                <a:srgbClr val="A28448"/>
              </a:buClr>
              <a:defRPr/>
            </a:pPr>
            <a:r>
              <a:rPr lang="en-US" dirty="0"/>
              <a:t>What is the predictive power of game theory when there are multiple equilibria?</a:t>
            </a:r>
          </a:p>
          <a:p>
            <a:pPr marL="352425" indent="-341313" fontAlgn="auto">
              <a:spcBef>
                <a:spcPts val="0"/>
              </a:spcBef>
              <a:spcAft>
                <a:spcPts val="0"/>
              </a:spcAft>
              <a:buClr>
                <a:srgbClr val="A28448"/>
              </a:buClr>
              <a:defRPr/>
            </a:pPr>
            <a:endParaRPr lang="en-US" sz="2800" dirty="0"/>
          </a:p>
          <a:p>
            <a:pPr marL="352425" indent="-341313" fontAlgn="auto">
              <a:spcBef>
                <a:spcPts val="0"/>
              </a:spcBef>
              <a:spcAft>
                <a:spcPts val="0"/>
              </a:spcAft>
              <a:buClr>
                <a:srgbClr val="A28448"/>
              </a:buClr>
              <a:defRPr/>
            </a:pPr>
            <a:r>
              <a:rPr lang="en-US" dirty="0"/>
              <a:t>Refinements</a:t>
            </a:r>
          </a:p>
          <a:p>
            <a:pPr marL="352425" lvl="2" indent="-341313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	Efficiency</a:t>
            </a:r>
          </a:p>
          <a:p>
            <a:pPr marL="352425" lvl="2" indent="-341313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	Risk dominance </a:t>
            </a:r>
          </a:p>
          <a:p>
            <a:pPr marL="352425" lvl="2" indent="-341313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	Fairness	</a:t>
            </a:r>
          </a:p>
          <a:p>
            <a:pPr marL="352425" lvl="2" indent="-341313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	Focal points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43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7DBC2-50BE-944F-B3A9-E93F7970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1007538397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Summary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10375" cy="3113088"/>
          </a:xfrm>
        </p:spPr>
        <p:txBody>
          <a:bodyPr>
            <a:noAutofit/>
          </a:bodyPr>
          <a:lstStyle/>
          <a:p>
            <a:pPr marL="346075" indent="-338138" fontAlgn="auto">
              <a:spcBef>
                <a:spcPts val="0"/>
              </a:spcBef>
              <a:spcAft>
                <a:spcPts val="0"/>
              </a:spcAft>
              <a:buClr>
                <a:srgbClr val="A28448"/>
              </a:buClr>
              <a:defRPr/>
            </a:pPr>
            <a:r>
              <a:rPr lang="en-US" dirty="0"/>
              <a:t>Games have predictable outcomes</a:t>
            </a:r>
          </a:p>
          <a:p>
            <a:pPr marL="346075" lvl="1" indent="-338138" fontAlgn="auto">
              <a:spcBef>
                <a:spcPts val="0"/>
              </a:spcBef>
              <a:spcAft>
                <a:spcPts val="0"/>
              </a:spcAft>
              <a:buClr>
                <a:srgbClr val="A28448"/>
              </a:buClr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	Notice dominant &amp; dominated strategies</a:t>
            </a:r>
          </a:p>
          <a:p>
            <a:pPr marL="346075" indent="-338138" fontAlgn="auto">
              <a:spcBef>
                <a:spcPts val="0"/>
              </a:spcBef>
              <a:spcAft>
                <a:spcPts val="0"/>
              </a:spcAft>
              <a:buClr>
                <a:srgbClr val="A28448"/>
              </a:buClr>
              <a:defRPr/>
            </a:pPr>
            <a:r>
              <a:rPr lang="en-US" dirty="0"/>
              <a:t>Select the right game to play</a:t>
            </a:r>
          </a:p>
          <a:p>
            <a:pPr marL="346075" indent="-338138" fontAlgn="auto">
              <a:spcBef>
                <a:spcPts val="0"/>
              </a:spcBef>
              <a:spcAft>
                <a:spcPts val="0"/>
              </a:spcAft>
              <a:buClr>
                <a:srgbClr val="A28448"/>
              </a:buClr>
              <a:defRPr/>
            </a:pPr>
            <a:endParaRPr lang="en-US" dirty="0"/>
          </a:p>
          <a:p>
            <a:pPr marL="346075" indent="-338138" fontAlgn="auto">
              <a:spcBef>
                <a:spcPts val="0"/>
              </a:spcBef>
              <a:spcAft>
                <a:spcPts val="0"/>
              </a:spcAft>
              <a:buClr>
                <a:srgbClr val="A28448"/>
              </a:buClr>
              <a:defRPr/>
            </a:pPr>
            <a:r>
              <a:rPr lang="en-US" dirty="0"/>
              <a:t>Looking ahead: </a:t>
            </a:r>
          </a:p>
          <a:p>
            <a:pPr marL="346075" lvl="1" indent="-338138" fontAlgn="auto">
              <a:spcBef>
                <a:spcPts val="0"/>
              </a:spcBef>
              <a:spcAft>
                <a:spcPts val="0"/>
              </a:spcAft>
              <a:buClr>
                <a:srgbClr val="A28448"/>
              </a:buClr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	Sequential Games:</a:t>
            </a:r>
          </a:p>
          <a:p>
            <a:pPr marL="346075" lvl="1" indent="-338138" fontAlgn="auto">
              <a:spcBef>
                <a:spcPts val="0"/>
              </a:spcBef>
              <a:spcAft>
                <a:spcPts val="0"/>
              </a:spcAft>
              <a:buClr>
                <a:srgbClr val="A28448"/>
              </a:buClr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	How do games unfold over time?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44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3C0F40-B674-7841-95DF-CA60316AF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89739372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Model interactions as games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Identify the equilibria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Decide when they are likely to occur</a:t>
            </a: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Outline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56860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22" name="Shape 167"/>
          <p:cNvCxnSpPr>
            <a:cxnSpLocks noChangeShapeType="1"/>
          </p:cNvCxnSpPr>
          <p:nvPr/>
        </p:nvCxnSpPr>
        <p:spPr bwMode="auto">
          <a:xfrm>
            <a:off x="-6350" y="1131888"/>
            <a:ext cx="91503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8">
            <a:extLst>
              <a:ext uri="{FF2B5EF4-FFF2-40B4-BE49-F238E27FC236}">
                <a16:creationId xmlns:a16="http://schemas.microsoft.com/office/drawing/2014/main" id="{DABC8F48-AE5C-2F4E-7EA2-A985C309BDEF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3" r="13956"/>
          <a:stretch/>
        </p:blipFill>
        <p:spPr bwMode="auto">
          <a:xfrm>
            <a:off x="310900" y="914779"/>
            <a:ext cx="3657600" cy="36576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169">
            <a:extLst>
              <a:ext uri="{FF2B5EF4-FFF2-40B4-BE49-F238E27FC236}">
                <a16:creationId xmlns:a16="http://schemas.microsoft.com/office/drawing/2014/main" id="{0C98C03A-B738-C1C6-F191-78E29F1D1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" y="736601"/>
            <a:ext cx="790575" cy="790575"/>
          </a:xfrm>
          <a:prstGeom prst="ellipse">
            <a:avLst/>
          </a:prstGeom>
          <a:solidFill>
            <a:srgbClr val="A28448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0" name="Shape 570"/>
          <p:cNvGrpSpPr>
            <a:grpSpLocks/>
          </p:cNvGrpSpPr>
          <p:nvPr/>
        </p:nvGrpSpPr>
        <p:grpSpPr bwMode="auto">
          <a:xfrm>
            <a:off x="752444" y="919184"/>
            <a:ext cx="543651" cy="514685"/>
            <a:chOff x="2583100" y="2973775"/>
            <a:chExt cx="461550" cy="437200"/>
          </a:xfrm>
        </p:grpSpPr>
        <p:sp>
          <p:nvSpPr>
            <p:cNvPr id="11" name="Shape 571"/>
            <p:cNvSpPr>
              <a:spLocks/>
            </p:cNvSpPr>
            <p:nvPr/>
          </p:nvSpPr>
          <p:spPr bwMode="auto">
            <a:xfrm>
              <a:off x="2701225" y="3315975"/>
              <a:ext cx="225300" cy="95000"/>
            </a:xfrm>
            <a:custGeom>
              <a:avLst/>
              <a:gdLst>
                <a:gd name="T0" fmla="*/ 2947 w 9012"/>
                <a:gd name="T1" fmla="*/ 0 h 3800"/>
                <a:gd name="T2" fmla="*/ 2947 w 9012"/>
                <a:gd name="T3" fmla="*/ 2947 h 3800"/>
                <a:gd name="T4" fmla="*/ 853 w 9012"/>
                <a:gd name="T5" fmla="*/ 2947 h 3800"/>
                <a:gd name="T6" fmla="*/ 853 w 9012"/>
                <a:gd name="T7" fmla="*/ 2947 h 3800"/>
                <a:gd name="T8" fmla="*/ 682 w 9012"/>
                <a:gd name="T9" fmla="*/ 2947 h 3800"/>
                <a:gd name="T10" fmla="*/ 512 w 9012"/>
                <a:gd name="T11" fmla="*/ 2996 h 3800"/>
                <a:gd name="T12" fmla="*/ 365 w 9012"/>
                <a:gd name="T13" fmla="*/ 3093 h 3800"/>
                <a:gd name="T14" fmla="*/ 244 w 9012"/>
                <a:gd name="T15" fmla="*/ 3191 h 3800"/>
                <a:gd name="T16" fmla="*/ 146 w 9012"/>
                <a:gd name="T17" fmla="*/ 3313 h 3800"/>
                <a:gd name="T18" fmla="*/ 49 w 9012"/>
                <a:gd name="T19" fmla="*/ 3459 h 3800"/>
                <a:gd name="T20" fmla="*/ 0 w 9012"/>
                <a:gd name="T21" fmla="*/ 3629 h 3800"/>
                <a:gd name="T22" fmla="*/ 0 w 9012"/>
                <a:gd name="T23" fmla="*/ 3800 h 3800"/>
                <a:gd name="T24" fmla="*/ 9011 w 9012"/>
                <a:gd name="T25" fmla="*/ 3800 h 3800"/>
                <a:gd name="T26" fmla="*/ 9011 w 9012"/>
                <a:gd name="T27" fmla="*/ 3800 h 3800"/>
                <a:gd name="T28" fmla="*/ 9011 w 9012"/>
                <a:gd name="T29" fmla="*/ 3629 h 3800"/>
                <a:gd name="T30" fmla="*/ 8963 w 9012"/>
                <a:gd name="T31" fmla="*/ 3459 h 3800"/>
                <a:gd name="T32" fmla="*/ 8865 w 9012"/>
                <a:gd name="T33" fmla="*/ 3313 h 3800"/>
                <a:gd name="T34" fmla="*/ 8768 w 9012"/>
                <a:gd name="T35" fmla="*/ 3191 h 3800"/>
                <a:gd name="T36" fmla="*/ 8646 w 9012"/>
                <a:gd name="T37" fmla="*/ 3093 h 3800"/>
                <a:gd name="T38" fmla="*/ 8500 w 9012"/>
                <a:gd name="T39" fmla="*/ 2996 h 3800"/>
                <a:gd name="T40" fmla="*/ 8330 w 9012"/>
                <a:gd name="T41" fmla="*/ 2947 h 3800"/>
                <a:gd name="T42" fmla="*/ 8159 w 9012"/>
                <a:gd name="T43" fmla="*/ 2947 h 3800"/>
                <a:gd name="T44" fmla="*/ 6065 w 9012"/>
                <a:gd name="T45" fmla="*/ 2947 h 3800"/>
                <a:gd name="T46" fmla="*/ 6065 w 9012"/>
                <a:gd name="T47" fmla="*/ 0 h 3800"/>
                <a:gd name="T48" fmla="*/ 0 w 9012"/>
                <a:gd name="T49" fmla="*/ 0 h 3800"/>
                <a:gd name="T50" fmla="*/ 9012 w 9012"/>
                <a:gd name="T51" fmla="*/ 3800 h 3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T48" t="T49" r="T50" b="T51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2" name="Shape 572"/>
            <p:cNvSpPr>
              <a:spLocks/>
            </p:cNvSpPr>
            <p:nvPr/>
          </p:nvSpPr>
          <p:spPr bwMode="auto">
            <a:xfrm>
              <a:off x="2583100" y="2973775"/>
              <a:ext cx="461550" cy="336125"/>
            </a:xfrm>
            <a:custGeom>
              <a:avLst/>
              <a:gdLst>
                <a:gd name="T0" fmla="*/ 17974 w 18462"/>
                <a:gd name="T1" fmla="*/ 1 h 13445"/>
                <a:gd name="T2" fmla="*/ 487 w 18462"/>
                <a:gd name="T3" fmla="*/ 1 h 13445"/>
                <a:gd name="T4" fmla="*/ 487 w 18462"/>
                <a:gd name="T5" fmla="*/ 1 h 13445"/>
                <a:gd name="T6" fmla="*/ 390 w 18462"/>
                <a:gd name="T7" fmla="*/ 1 h 13445"/>
                <a:gd name="T8" fmla="*/ 317 w 18462"/>
                <a:gd name="T9" fmla="*/ 50 h 13445"/>
                <a:gd name="T10" fmla="*/ 220 w 18462"/>
                <a:gd name="T11" fmla="*/ 74 h 13445"/>
                <a:gd name="T12" fmla="*/ 146 w 18462"/>
                <a:gd name="T13" fmla="*/ 147 h 13445"/>
                <a:gd name="T14" fmla="*/ 98 w 18462"/>
                <a:gd name="T15" fmla="*/ 220 h 13445"/>
                <a:gd name="T16" fmla="*/ 49 w 18462"/>
                <a:gd name="T17" fmla="*/ 293 h 13445"/>
                <a:gd name="T18" fmla="*/ 25 w 18462"/>
                <a:gd name="T19" fmla="*/ 390 h 13445"/>
                <a:gd name="T20" fmla="*/ 0 w 18462"/>
                <a:gd name="T21" fmla="*/ 488 h 13445"/>
                <a:gd name="T22" fmla="*/ 0 w 18462"/>
                <a:gd name="T23" fmla="*/ 12958 h 13445"/>
                <a:gd name="T24" fmla="*/ 0 w 18462"/>
                <a:gd name="T25" fmla="*/ 12958 h 13445"/>
                <a:gd name="T26" fmla="*/ 25 w 18462"/>
                <a:gd name="T27" fmla="*/ 13055 h 13445"/>
                <a:gd name="T28" fmla="*/ 49 w 18462"/>
                <a:gd name="T29" fmla="*/ 13152 h 13445"/>
                <a:gd name="T30" fmla="*/ 98 w 18462"/>
                <a:gd name="T31" fmla="*/ 13226 h 13445"/>
                <a:gd name="T32" fmla="*/ 146 w 18462"/>
                <a:gd name="T33" fmla="*/ 13299 h 13445"/>
                <a:gd name="T34" fmla="*/ 220 w 18462"/>
                <a:gd name="T35" fmla="*/ 13372 h 13445"/>
                <a:gd name="T36" fmla="*/ 317 w 18462"/>
                <a:gd name="T37" fmla="*/ 13396 h 13445"/>
                <a:gd name="T38" fmla="*/ 390 w 18462"/>
                <a:gd name="T39" fmla="*/ 13445 h 13445"/>
                <a:gd name="T40" fmla="*/ 487 w 18462"/>
                <a:gd name="T41" fmla="*/ 13445 h 13445"/>
                <a:gd name="T42" fmla="*/ 17974 w 18462"/>
                <a:gd name="T43" fmla="*/ 13445 h 13445"/>
                <a:gd name="T44" fmla="*/ 17974 w 18462"/>
                <a:gd name="T45" fmla="*/ 13445 h 13445"/>
                <a:gd name="T46" fmla="*/ 18072 w 18462"/>
                <a:gd name="T47" fmla="*/ 13445 h 13445"/>
                <a:gd name="T48" fmla="*/ 18145 w 18462"/>
                <a:gd name="T49" fmla="*/ 13396 h 13445"/>
                <a:gd name="T50" fmla="*/ 18242 w 18462"/>
                <a:gd name="T51" fmla="*/ 13372 h 13445"/>
                <a:gd name="T52" fmla="*/ 18315 w 18462"/>
                <a:gd name="T53" fmla="*/ 13299 h 13445"/>
                <a:gd name="T54" fmla="*/ 18364 w 18462"/>
                <a:gd name="T55" fmla="*/ 13226 h 13445"/>
                <a:gd name="T56" fmla="*/ 18413 w 18462"/>
                <a:gd name="T57" fmla="*/ 13152 h 13445"/>
                <a:gd name="T58" fmla="*/ 18437 w 18462"/>
                <a:gd name="T59" fmla="*/ 13055 h 13445"/>
                <a:gd name="T60" fmla="*/ 18461 w 18462"/>
                <a:gd name="T61" fmla="*/ 12958 h 13445"/>
                <a:gd name="T62" fmla="*/ 18461 w 18462"/>
                <a:gd name="T63" fmla="*/ 488 h 13445"/>
                <a:gd name="T64" fmla="*/ 18461 w 18462"/>
                <a:gd name="T65" fmla="*/ 488 h 13445"/>
                <a:gd name="T66" fmla="*/ 18437 w 18462"/>
                <a:gd name="T67" fmla="*/ 390 h 13445"/>
                <a:gd name="T68" fmla="*/ 18413 w 18462"/>
                <a:gd name="T69" fmla="*/ 293 h 13445"/>
                <a:gd name="T70" fmla="*/ 18364 w 18462"/>
                <a:gd name="T71" fmla="*/ 220 h 13445"/>
                <a:gd name="T72" fmla="*/ 18315 w 18462"/>
                <a:gd name="T73" fmla="*/ 147 h 13445"/>
                <a:gd name="T74" fmla="*/ 18242 w 18462"/>
                <a:gd name="T75" fmla="*/ 74 h 13445"/>
                <a:gd name="T76" fmla="*/ 18145 w 18462"/>
                <a:gd name="T77" fmla="*/ 50 h 13445"/>
                <a:gd name="T78" fmla="*/ 18072 w 18462"/>
                <a:gd name="T79" fmla="*/ 1 h 13445"/>
                <a:gd name="T80" fmla="*/ 17974 w 18462"/>
                <a:gd name="T81" fmla="*/ 1 h 13445"/>
                <a:gd name="T82" fmla="*/ 17974 w 18462"/>
                <a:gd name="T83" fmla="*/ 1 h 13445"/>
                <a:gd name="T84" fmla="*/ 17000 w 18462"/>
                <a:gd name="T85" fmla="*/ 11983 h 13445"/>
                <a:gd name="T86" fmla="*/ 1462 w 18462"/>
                <a:gd name="T87" fmla="*/ 11983 h 13445"/>
                <a:gd name="T88" fmla="*/ 1462 w 18462"/>
                <a:gd name="T89" fmla="*/ 1462 h 13445"/>
                <a:gd name="T90" fmla="*/ 17000 w 18462"/>
                <a:gd name="T91" fmla="*/ 1462 h 13445"/>
                <a:gd name="T92" fmla="*/ 17000 w 18462"/>
                <a:gd name="T93" fmla="*/ 11983 h 13445"/>
                <a:gd name="T94" fmla="*/ 0 w 18462"/>
                <a:gd name="T95" fmla="*/ 0 h 13445"/>
                <a:gd name="T96" fmla="*/ 18462 w 18462"/>
                <a:gd name="T97" fmla="*/ 13445 h 13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16" name="Shape 166">
            <a:extLst>
              <a:ext uri="{FF2B5EF4-FFF2-40B4-BE49-F238E27FC236}">
                <a16:creationId xmlns:a16="http://schemas.microsoft.com/office/drawing/2014/main" id="{80265AF0-5B15-F447-AE20-EB28C5FEDB36}"/>
              </a:ext>
            </a:extLst>
          </p:cNvPr>
          <p:cNvSpPr txBox="1">
            <a:spLocks/>
          </p:cNvSpPr>
          <p:nvPr/>
        </p:nvSpPr>
        <p:spPr bwMode="auto">
          <a:xfrm>
            <a:off x="4790504" y="869562"/>
            <a:ext cx="3609539" cy="38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1800" b="1" kern="0" dirty="0">
                <a:solidFill>
                  <a:schemeClr val="dk1"/>
                </a:solidFill>
                <a:sym typeface="Lora"/>
              </a:rPr>
              <a:t> E-cigarette Advertising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endParaRPr lang="en-US" sz="1800" kern="0" dirty="0">
              <a:solidFill>
                <a:schemeClr val="dk1"/>
              </a:solidFill>
              <a:sym typeface="Lor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endParaRPr lang="en-US" sz="1800" kern="0" dirty="0">
              <a:solidFill>
                <a:schemeClr val="dk1"/>
              </a:solidFill>
              <a:sym typeface="Lor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kern="0" dirty="0">
                <a:solidFill>
                  <a:schemeClr val="dk1"/>
                </a:solidFill>
                <a:sym typeface="Lora"/>
              </a:rPr>
              <a:t>FTC: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kern="0" dirty="0">
                <a:solidFill>
                  <a:schemeClr val="dk1"/>
                </a:solidFill>
                <a:sym typeface="Lora"/>
              </a:rPr>
              <a:t>“The increased advertising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kern="0" dirty="0">
                <a:solidFill>
                  <a:schemeClr val="dk1"/>
                </a:solidFill>
                <a:sym typeface="Lora"/>
              </a:rPr>
              <a:t>and promotion raise public health concerns”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endParaRPr lang="en-US" sz="2000" kern="0" dirty="0">
              <a:solidFill>
                <a:schemeClr val="dk1"/>
              </a:solidFill>
              <a:sym typeface="Lor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endParaRPr lang="en-US" sz="2000" kern="0" dirty="0">
              <a:solidFill>
                <a:schemeClr val="dk1"/>
              </a:solidFill>
              <a:sym typeface="Lor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kern="0" dirty="0">
                <a:solidFill>
                  <a:schemeClr val="dk1"/>
                </a:solidFill>
                <a:sym typeface="Lora"/>
              </a:rPr>
              <a:t>Should it be legal?</a:t>
            </a:r>
            <a:endParaRPr lang="en-US" sz="2400" kern="0" dirty="0">
              <a:solidFill>
                <a:schemeClr val="dk1"/>
              </a:solidFill>
              <a:sym typeface="Lora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78B586-4574-354B-A418-73CDCF05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6C1FD6-B17A-4545-8B92-03BD7A53FA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953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166"/>
          <p:cNvSpPr txBox="1">
            <a:spLocks/>
          </p:cNvSpPr>
          <p:nvPr/>
        </p:nvSpPr>
        <p:spPr bwMode="auto">
          <a:xfrm>
            <a:off x="4369338" y="937845"/>
            <a:ext cx="4214223" cy="38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tabLst>
                <a:tab pos="2568575" algn="l"/>
              </a:tabLst>
              <a:defRPr/>
            </a:pPr>
            <a:r>
              <a:rPr lang="en-US" sz="2000" b="1" kern="0" dirty="0">
                <a:solidFill>
                  <a:schemeClr val="dk1"/>
                </a:solidFill>
                <a:sym typeface="Lora"/>
              </a:rPr>
              <a:t>Cigarette Advertising on TV</a:t>
            </a:r>
            <a:endParaRPr lang="en-US" sz="2800" dirty="0">
              <a:ea typeface="ＭＳ Ｐゴシック" charset="-128"/>
            </a:endParaRPr>
          </a:p>
          <a:p>
            <a:pPr marL="457200" indent="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tabLst>
                <a:tab pos="2568575" algn="l"/>
              </a:tabLst>
              <a:defRPr/>
            </a:pPr>
            <a:endParaRPr lang="en-US" sz="2800" kern="0" dirty="0">
              <a:solidFill>
                <a:schemeClr val="dk1"/>
              </a:solidFill>
              <a:ea typeface="ＭＳ Ｐゴシック" charset="-128"/>
              <a:sym typeface="Lora"/>
            </a:endParaRPr>
          </a:p>
          <a:p>
            <a:pPr marL="457200" indent="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tabLst>
                <a:tab pos="2568575" algn="l"/>
              </a:tabLst>
              <a:defRPr/>
            </a:pPr>
            <a:endParaRPr lang="en-US" sz="2800" kern="0" dirty="0">
              <a:solidFill>
                <a:schemeClr val="dk1"/>
              </a:solidFill>
              <a:ea typeface="ＭＳ Ｐゴシック" charset="-128"/>
              <a:sym typeface="Lora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charset="-128"/>
              </a:rPr>
              <a:t>Through the 1960s, all US tobacco companies                  advertised heavily on television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altLang="en-US" sz="1000" dirty="0">
              <a:ea typeface="ＭＳ Ｐゴシック" charset="-128"/>
            </a:endParaRPr>
          </a:p>
        </p:txBody>
      </p:sp>
      <p:cxnSp>
        <p:nvCxnSpPr>
          <p:cNvPr id="30722" name="Shape 167"/>
          <p:cNvCxnSpPr>
            <a:cxnSpLocks noChangeShapeType="1"/>
          </p:cNvCxnSpPr>
          <p:nvPr/>
        </p:nvCxnSpPr>
        <p:spPr bwMode="auto">
          <a:xfrm>
            <a:off x="-6350" y="1131888"/>
            <a:ext cx="91503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"/>
          <a:stretch/>
        </p:blipFill>
        <p:spPr>
          <a:xfrm>
            <a:off x="388945" y="901092"/>
            <a:ext cx="3657874" cy="3657600"/>
          </a:xfrm>
          <a:prstGeom prst="ellipse">
            <a:avLst/>
          </a:prstGeom>
        </p:spPr>
      </p:pic>
      <p:sp>
        <p:nvSpPr>
          <p:cNvPr id="30724" name="Shape 169"/>
          <p:cNvSpPr>
            <a:spLocks noChangeArrowheads="1"/>
          </p:cNvSpPr>
          <p:nvPr/>
        </p:nvSpPr>
        <p:spPr bwMode="auto">
          <a:xfrm>
            <a:off x="625475" y="736600"/>
            <a:ext cx="790575" cy="790575"/>
          </a:xfrm>
          <a:prstGeom prst="ellipse">
            <a:avLst/>
          </a:prstGeom>
          <a:solidFill>
            <a:srgbClr val="A28448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0" name="Shape 570"/>
          <p:cNvGrpSpPr>
            <a:grpSpLocks/>
          </p:cNvGrpSpPr>
          <p:nvPr/>
        </p:nvGrpSpPr>
        <p:grpSpPr bwMode="auto">
          <a:xfrm>
            <a:off x="752443" y="919183"/>
            <a:ext cx="543651" cy="514685"/>
            <a:chOff x="2583100" y="2973775"/>
            <a:chExt cx="461550" cy="437200"/>
          </a:xfrm>
        </p:grpSpPr>
        <p:sp>
          <p:nvSpPr>
            <p:cNvPr id="11" name="Shape 571"/>
            <p:cNvSpPr>
              <a:spLocks/>
            </p:cNvSpPr>
            <p:nvPr/>
          </p:nvSpPr>
          <p:spPr bwMode="auto">
            <a:xfrm>
              <a:off x="2701225" y="3315975"/>
              <a:ext cx="225300" cy="95000"/>
            </a:xfrm>
            <a:custGeom>
              <a:avLst/>
              <a:gdLst>
                <a:gd name="T0" fmla="*/ 2947 w 9012"/>
                <a:gd name="T1" fmla="*/ 0 h 3800"/>
                <a:gd name="T2" fmla="*/ 2947 w 9012"/>
                <a:gd name="T3" fmla="*/ 2947 h 3800"/>
                <a:gd name="T4" fmla="*/ 853 w 9012"/>
                <a:gd name="T5" fmla="*/ 2947 h 3800"/>
                <a:gd name="T6" fmla="*/ 853 w 9012"/>
                <a:gd name="T7" fmla="*/ 2947 h 3800"/>
                <a:gd name="T8" fmla="*/ 682 w 9012"/>
                <a:gd name="T9" fmla="*/ 2947 h 3800"/>
                <a:gd name="T10" fmla="*/ 512 w 9012"/>
                <a:gd name="T11" fmla="*/ 2996 h 3800"/>
                <a:gd name="T12" fmla="*/ 365 w 9012"/>
                <a:gd name="T13" fmla="*/ 3093 h 3800"/>
                <a:gd name="T14" fmla="*/ 244 w 9012"/>
                <a:gd name="T15" fmla="*/ 3191 h 3800"/>
                <a:gd name="T16" fmla="*/ 146 w 9012"/>
                <a:gd name="T17" fmla="*/ 3313 h 3800"/>
                <a:gd name="T18" fmla="*/ 49 w 9012"/>
                <a:gd name="T19" fmla="*/ 3459 h 3800"/>
                <a:gd name="T20" fmla="*/ 0 w 9012"/>
                <a:gd name="T21" fmla="*/ 3629 h 3800"/>
                <a:gd name="T22" fmla="*/ 0 w 9012"/>
                <a:gd name="T23" fmla="*/ 3800 h 3800"/>
                <a:gd name="T24" fmla="*/ 9011 w 9012"/>
                <a:gd name="T25" fmla="*/ 3800 h 3800"/>
                <a:gd name="T26" fmla="*/ 9011 w 9012"/>
                <a:gd name="T27" fmla="*/ 3800 h 3800"/>
                <a:gd name="T28" fmla="*/ 9011 w 9012"/>
                <a:gd name="T29" fmla="*/ 3629 h 3800"/>
                <a:gd name="T30" fmla="*/ 8963 w 9012"/>
                <a:gd name="T31" fmla="*/ 3459 h 3800"/>
                <a:gd name="T32" fmla="*/ 8865 w 9012"/>
                <a:gd name="T33" fmla="*/ 3313 h 3800"/>
                <a:gd name="T34" fmla="*/ 8768 w 9012"/>
                <a:gd name="T35" fmla="*/ 3191 h 3800"/>
                <a:gd name="T36" fmla="*/ 8646 w 9012"/>
                <a:gd name="T37" fmla="*/ 3093 h 3800"/>
                <a:gd name="T38" fmla="*/ 8500 w 9012"/>
                <a:gd name="T39" fmla="*/ 2996 h 3800"/>
                <a:gd name="T40" fmla="*/ 8330 w 9012"/>
                <a:gd name="T41" fmla="*/ 2947 h 3800"/>
                <a:gd name="T42" fmla="*/ 8159 w 9012"/>
                <a:gd name="T43" fmla="*/ 2947 h 3800"/>
                <a:gd name="T44" fmla="*/ 6065 w 9012"/>
                <a:gd name="T45" fmla="*/ 2947 h 3800"/>
                <a:gd name="T46" fmla="*/ 6065 w 9012"/>
                <a:gd name="T47" fmla="*/ 0 h 3800"/>
                <a:gd name="T48" fmla="*/ 0 w 9012"/>
                <a:gd name="T49" fmla="*/ 0 h 3800"/>
                <a:gd name="T50" fmla="*/ 9012 w 9012"/>
                <a:gd name="T51" fmla="*/ 3800 h 3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T48" t="T49" r="T50" b="T51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Shape 572"/>
            <p:cNvSpPr>
              <a:spLocks/>
            </p:cNvSpPr>
            <p:nvPr/>
          </p:nvSpPr>
          <p:spPr bwMode="auto">
            <a:xfrm>
              <a:off x="2583100" y="2973775"/>
              <a:ext cx="461550" cy="336125"/>
            </a:xfrm>
            <a:custGeom>
              <a:avLst/>
              <a:gdLst>
                <a:gd name="T0" fmla="*/ 17974 w 18462"/>
                <a:gd name="T1" fmla="*/ 1 h 13445"/>
                <a:gd name="T2" fmla="*/ 487 w 18462"/>
                <a:gd name="T3" fmla="*/ 1 h 13445"/>
                <a:gd name="T4" fmla="*/ 487 w 18462"/>
                <a:gd name="T5" fmla="*/ 1 h 13445"/>
                <a:gd name="T6" fmla="*/ 390 w 18462"/>
                <a:gd name="T7" fmla="*/ 1 h 13445"/>
                <a:gd name="T8" fmla="*/ 317 w 18462"/>
                <a:gd name="T9" fmla="*/ 50 h 13445"/>
                <a:gd name="T10" fmla="*/ 220 w 18462"/>
                <a:gd name="T11" fmla="*/ 74 h 13445"/>
                <a:gd name="T12" fmla="*/ 146 w 18462"/>
                <a:gd name="T13" fmla="*/ 147 h 13445"/>
                <a:gd name="T14" fmla="*/ 98 w 18462"/>
                <a:gd name="T15" fmla="*/ 220 h 13445"/>
                <a:gd name="T16" fmla="*/ 49 w 18462"/>
                <a:gd name="T17" fmla="*/ 293 h 13445"/>
                <a:gd name="T18" fmla="*/ 25 w 18462"/>
                <a:gd name="T19" fmla="*/ 390 h 13445"/>
                <a:gd name="T20" fmla="*/ 0 w 18462"/>
                <a:gd name="T21" fmla="*/ 488 h 13445"/>
                <a:gd name="T22" fmla="*/ 0 w 18462"/>
                <a:gd name="T23" fmla="*/ 12958 h 13445"/>
                <a:gd name="T24" fmla="*/ 0 w 18462"/>
                <a:gd name="T25" fmla="*/ 12958 h 13445"/>
                <a:gd name="T26" fmla="*/ 25 w 18462"/>
                <a:gd name="T27" fmla="*/ 13055 h 13445"/>
                <a:gd name="T28" fmla="*/ 49 w 18462"/>
                <a:gd name="T29" fmla="*/ 13152 h 13445"/>
                <a:gd name="T30" fmla="*/ 98 w 18462"/>
                <a:gd name="T31" fmla="*/ 13226 h 13445"/>
                <a:gd name="T32" fmla="*/ 146 w 18462"/>
                <a:gd name="T33" fmla="*/ 13299 h 13445"/>
                <a:gd name="T34" fmla="*/ 220 w 18462"/>
                <a:gd name="T35" fmla="*/ 13372 h 13445"/>
                <a:gd name="T36" fmla="*/ 317 w 18462"/>
                <a:gd name="T37" fmla="*/ 13396 h 13445"/>
                <a:gd name="T38" fmla="*/ 390 w 18462"/>
                <a:gd name="T39" fmla="*/ 13445 h 13445"/>
                <a:gd name="T40" fmla="*/ 487 w 18462"/>
                <a:gd name="T41" fmla="*/ 13445 h 13445"/>
                <a:gd name="T42" fmla="*/ 17974 w 18462"/>
                <a:gd name="T43" fmla="*/ 13445 h 13445"/>
                <a:gd name="T44" fmla="*/ 17974 w 18462"/>
                <a:gd name="T45" fmla="*/ 13445 h 13445"/>
                <a:gd name="T46" fmla="*/ 18072 w 18462"/>
                <a:gd name="T47" fmla="*/ 13445 h 13445"/>
                <a:gd name="T48" fmla="*/ 18145 w 18462"/>
                <a:gd name="T49" fmla="*/ 13396 h 13445"/>
                <a:gd name="T50" fmla="*/ 18242 w 18462"/>
                <a:gd name="T51" fmla="*/ 13372 h 13445"/>
                <a:gd name="T52" fmla="*/ 18315 w 18462"/>
                <a:gd name="T53" fmla="*/ 13299 h 13445"/>
                <a:gd name="T54" fmla="*/ 18364 w 18462"/>
                <a:gd name="T55" fmla="*/ 13226 h 13445"/>
                <a:gd name="T56" fmla="*/ 18413 w 18462"/>
                <a:gd name="T57" fmla="*/ 13152 h 13445"/>
                <a:gd name="T58" fmla="*/ 18437 w 18462"/>
                <a:gd name="T59" fmla="*/ 13055 h 13445"/>
                <a:gd name="T60" fmla="*/ 18461 w 18462"/>
                <a:gd name="T61" fmla="*/ 12958 h 13445"/>
                <a:gd name="T62" fmla="*/ 18461 w 18462"/>
                <a:gd name="T63" fmla="*/ 488 h 13445"/>
                <a:gd name="T64" fmla="*/ 18461 w 18462"/>
                <a:gd name="T65" fmla="*/ 488 h 13445"/>
                <a:gd name="T66" fmla="*/ 18437 w 18462"/>
                <a:gd name="T67" fmla="*/ 390 h 13445"/>
                <a:gd name="T68" fmla="*/ 18413 w 18462"/>
                <a:gd name="T69" fmla="*/ 293 h 13445"/>
                <a:gd name="T70" fmla="*/ 18364 w 18462"/>
                <a:gd name="T71" fmla="*/ 220 h 13445"/>
                <a:gd name="T72" fmla="*/ 18315 w 18462"/>
                <a:gd name="T73" fmla="*/ 147 h 13445"/>
                <a:gd name="T74" fmla="*/ 18242 w 18462"/>
                <a:gd name="T75" fmla="*/ 74 h 13445"/>
                <a:gd name="T76" fmla="*/ 18145 w 18462"/>
                <a:gd name="T77" fmla="*/ 50 h 13445"/>
                <a:gd name="T78" fmla="*/ 18072 w 18462"/>
                <a:gd name="T79" fmla="*/ 1 h 13445"/>
                <a:gd name="T80" fmla="*/ 17974 w 18462"/>
                <a:gd name="T81" fmla="*/ 1 h 13445"/>
                <a:gd name="T82" fmla="*/ 17974 w 18462"/>
                <a:gd name="T83" fmla="*/ 1 h 13445"/>
                <a:gd name="T84" fmla="*/ 17000 w 18462"/>
                <a:gd name="T85" fmla="*/ 11983 h 13445"/>
                <a:gd name="T86" fmla="*/ 1462 w 18462"/>
                <a:gd name="T87" fmla="*/ 11983 h 13445"/>
                <a:gd name="T88" fmla="*/ 1462 w 18462"/>
                <a:gd name="T89" fmla="*/ 1462 h 13445"/>
                <a:gd name="T90" fmla="*/ 17000 w 18462"/>
                <a:gd name="T91" fmla="*/ 1462 h 13445"/>
                <a:gd name="T92" fmla="*/ 17000 w 18462"/>
                <a:gd name="T93" fmla="*/ 11983 h 13445"/>
                <a:gd name="T94" fmla="*/ 0 w 18462"/>
                <a:gd name="T95" fmla="*/ 0 h 13445"/>
                <a:gd name="T96" fmla="*/ 18462 w 18462"/>
                <a:gd name="T97" fmla="*/ 13445 h 13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62C3FC-6D58-0647-83D7-5CD04F262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F6B24-C5AB-924D-9B4D-587023A7B1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8527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Strategic Interaction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1250" y="1635131"/>
            <a:ext cx="6809700" cy="3112200"/>
          </a:xfrm>
        </p:spPr>
        <p:txBody>
          <a:bodyPr/>
          <a:lstStyle/>
          <a:p>
            <a:pPr marL="407988" indent="-400050">
              <a:lnSpc>
                <a:spcPct val="80000"/>
              </a:lnSpc>
              <a:buClr>
                <a:srgbClr val="A28448"/>
              </a:buClr>
            </a:pPr>
            <a:r>
              <a:rPr lang="en-US" altLang="en-US" sz="2800" dirty="0">
                <a:ea typeface="ＭＳ Ｐゴシック" charset="-128"/>
              </a:rPr>
              <a:t>Players:		</a:t>
            </a:r>
            <a:r>
              <a:rPr lang="en-US" altLang="en-US" dirty="0">
                <a:ea typeface="ＭＳ Ｐゴシック" charset="-128"/>
              </a:rPr>
              <a:t>Reynolds and Philip Morris</a:t>
            </a:r>
          </a:p>
          <a:p>
            <a:pPr marL="407988" indent="-400050">
              <a:lnSpc>
                <a:spcPct val="80000"/>
              </a:lnSpc>
              <a:buClr>
                <a:srgbClr val="A28448"/>
              </a:buClr>
            </a:pPr>
            <a:r>
              <a:rPr lang="en-US" altLang="en-US" sz="2800" dirty="0">
                <a:ea typeface="ＭＳ Ｐゴシック" charset="-128"/>
              </a:rPr>
              <a:t>Strategies:	</a:t>
            </a:r>
            <a:r>
              <a:rPr lang="en-US" altLang="en-US" dirty="0">
                <a:ea typeface="ＭＳ Ｐゴシック" charset="-128"/>
              </a:rPr>
              <a:t>Advertise or Not Advertise</a:t>
            </a:r>
          </a:p>
          <a:p>
            <a:pPr marL="407988" indent="-400050">
              <a:lnSpc>
                <a:spcPct val="80000"/>
              </a:lnSpc>
              <a:buClr>
                <a:srgbClr val="A28448"/>
              </a:buClr>
            </a:pPr>
            <a:r>
              <a:rPr lang="en-US" altLang="en-US" sz="2800" dirty="0">
                <a:ea typeface="ＭＳ Ｐゴシック" charset="-128"/>
              </a:rPr>
              <a:t>Payoffs:		</a:t>
            </a:r>
            <a:r>
              <a:rPr lang="en-US" altLang="en-US" dirty="0">
                <a:ea typeface="ＭＳ Ｐゴシック" charset="-128"/>
              </a:rPr>
              <a:t>Companies</a:t>
            </a:r>
            <a:r>
              <a:rPr lang="ja-JP" altLang="en-US" dirty="0">
                <a:ea typeface="ＭＳ Ｐゴシック" charset="-128"/>
              </a:rPr>
              <a:t>’</a:t>
            </a:r>
            <a:r>
              <a:rPr lang="en-US" altLang="ja-JP" dirty="0">
                <a:ea typeface="ＭＳ Ｐゴシック" charset="-128"/>
              </a:rPr>
              <a:t> Profits</a:t>
            </a:r>
          </a:p>
          <a:p>
            <a:pPr marL="407988" indent="-400050">
              <a:lnSpc>
                <a:spcPct val="80000"/>
              </a:lnSpc>
              <a:buClr>
                <a:srgbClr val="A28448"/>
              </a:buClr>
              <a:buFont typeface="Wingdings" charset="2"/>
              <a:buNone/>
            </a:pPr>
            <a:endParaRPr lang="en-US" altLang="en-US" dirty="0">
              <a:ea typeface="ＭＳ Ｐゴシック" charset="-128"/>
            </a:endParaRPr>
          </a:p>
          <a:p>
            <a:pPr marL="407988" indent="-400050">
              <a:lnSpc>
                <a:spcPct val="80000"/>
              </a:lnSpc>
              <a:buClr>
                <a:srgbClr val="A28448"/>
              </a:buClr>
            </a:pPr>
            <a:r>
              <a:rPr lang="en-US" altLang="en-US" sz="2800" dirty="0">
                <a:ea typeface="ＭＳ Ｐゴシック" charset="-128"/>
              </a:rPr>
              <a:t>Environment:</a:t>
            </a:r>
          </a:p>
          <a:p>
            <a:pPr marL="407988" lvl="1" indent="-400050">
              <a:lnSpc>
                <a:spcPct val="80000"/>
              </a:lnSpc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Each firm earns $50 million from its customers</a:t>
            </a:r>
          </a:p>
          <a:p>
            <a:pPr marL="407988" lvl="1" indent="-400050">
              <a:lnSpc>
                <a:spcPct val="80000"/>
              </a:lnSpc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Advertising costs a firm $20 million</a:t>
            </a:r>
          </a:p>
          <a:p>
            <a:pPr marL="407988" lvl="1" indent="-400050">
              <a:lnSpc>
                <a:spcPct val="80000"/>
              </a:lnSpc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Advertising captures $30 million from competitor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A44208-3631-5B4C-A7B8-F42539F9A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grpSp>
        <p:nvGrpSpPr>
          <p:cNvPr id="5" name="Shape 570">
            <a:extLst>
              <a:ext uri="{FF2B5EF4-FFF2-40B4-BE49-F238E27FC236}">
                <a16:creationId xmlns:a16="http://schemas.microsoft.com/office/drawing/2014/main" id="{6E61DD5D-DF8E-7E60-F30A-C3A174AC6EE1}"/>
              </a:ext>
            </a:extLst>
          </p:cNvPr>
          <p:cNvGrpSpPr>
            <a:grpSpLocks/>
          </p:cNvGrpSpPr>
          <p:nvPr/>
        </p:nvGrpSpPr>
        <p:grpSpPr bwMode="auto">
          <a:xfrm>
            <a:off x="898542" y="1019357"/>
            <a:ext cx="237744" cy="237744"/>
            <a:chOff x="2583100" y="2973775"/>
            <a:chExt cx="461550" cy="437200"/>
          </a:xfrm>
        </p:grpSpPr>
        <p:sp>
          <p:nvSpPr>
            <p:cNvPr id="6" name="Shape 571">
              <a:extLst>
                <a:ext uri="{FF2B5EF4-FFF2-40B4-BE49-F238E27FC236}">
                  <a16:creationId xmlns:a16="http://schemas.microsoft.com/office/drawing/2014/main" id="{6AD242E6-80CF-EFD2-7C82-011311A33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225" y="3315975"/>
              <a:ext cx="225300" cy="95000"/>
            </a:xfrm>
            <a:custGeom>
              <a:avLst/>
              <a:gdLst>
                <a:gd name="T0" fmla="*/ 2947 w 9012"/>
                <a:gd name="T1" fmla="*/ 0 h 3800"/>
                <a:gd name="T2" fmla="*/ 2947 w 9012"/>
                <a:gd name="T3" fmla="*/ 2947 h 3800"/>
                <a:gd name="T4" fmla="*/ 853 w 9012"/>
                <a:gd name="T5" fmla="*/ 2947 h 3800"/>
                <a:gd name="T6" fmla="*/ 853 w 9012"/>
                <a:gd name="T7" fmla="*/ 2947 h 3800"/>
                <a:gd name="T8" fmla="*/ 682 w 9012"/>
                <a:gd name="T9" fmla="*/ 2947 h 3800"/>
                <a:gd name="T10" fmla="*/ 512 w 9012"/>
                <a:gd name="T11" fmla="*/ 2996 h 3800"/>
                <a:gd name="T12" fmla="*/ 365 w 9012"/>
                <a:gd name="T13" fmla="*/ 3093 h 3800"/>
                <a:gd name="T14" fmla="*/ 244 w 9012"/>
                <a:gd name="T15" fmla="*/ 3191 h 3800"/>
                <a:gd name="T16" fmla="*/ 146 w 9012"/>
                <a:gd name="T17" fmla="*/ 3313 h 3800"/>
                <a:gd name="T18" fmla="*/ 49 w 9012"/>
                <a:gd name="T19" fmla="*/ 3459 h 3800"/>
                <a:gd name="T20" fmla="*/ 0 w 9012"/>
                <a:gd name="T21" fmla="*/ 3629 h 3800"/>
                <a:gd name="T22" fmla="*/ 0 w 9012"/>
                <a:gd name="T23" fmla="*/ 3800 h 3800"/>
                <a:gd name="T24" fmla="*/ 9011 w 9012"/>
                <a:gd name="T25" fmla="*/ 3800 h 3800"/>
                <a:gd name="T26" fmla="*/ 9011 w 9012"/>
                <a:gd name="T27" fmla="*/ 3800 h 3800"/>
                <a:gd name="T28" fmla="*/ 9011 w 9012"/>
                <a:gd name="T29" fmla="*/ 3629 h 3800"/>
                <a:gd name="T30" fmla="*/ 8963 w 9012"/>
                <a:gd name="T31" fmla="*/ 3459 h 3800"/>
                <a:gd name="T32" fmla="*/ 8865 w 9012"/>
                <a:gd name="T33" fmla="*/ 3313 h 3800"/>
                <a:gd name="T34" fmla="*/ 8768 w 9012"/>
                <a:gd name="T35" fmla="*/ 3191 h 3800"/>
                <a:gd name="T36" fmla="*/ 8646 w 9012"/>
                <a:gd name="T37" fmla="*/ 3093 h 3800"/>
                <a:gd name="T38" fmla="*/ 8500 w 9012"/>
                <a:gd name="T39" fmla="*/ 2996 h 3800"/>
                <a:gd name="T40" fmla="*/ 8330 w 9012"/>
                <a:gd name="T41" fmla="*/ 2947 h 3800"/>
                <a:gd name="T42" fmla="*/ 8159 w 9012"/>
                <a:gd name="T43" fmla="*/ 2947 h 3800"/>
                <a:gd name="T44" fmla="*/ 6065 w 9012"/>
                <a:gd name="T45" fmla="*/ 2947 h 3800"/>
                <a:gd name="T46" fmla="*/ 6065 w 9012"/>
                <a:gd name="T47" fmla="*/ 0 h 3800"/>
                <a:gd name="T48" fmla="*/ 0 w 9012"/>
                <a:gd name="T49" fmla="*/ 0 h 3800"/>
                <a:gd name="T50" fmla="*/ 9012 w 9012"/>
                <a:gd name="T51" fmla="*/ 3800 h 3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T48" t="T49" r="T50" b="T51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Shape 572">
              <a:extLst>
                <a:ext uri="{FF2B5EF4-FFF2-40B4-BE49-F238E27FC236}">
                  <a16:creationId xmlns:a16="http://schemas.microsoft.com/office/drawing/2014/main" id="{176094B4-9903-1180-3507-2D6BF10F8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3100" y="2973775"/>
              <a:ext cx="461550" cy="336125"/>
            </a:xfrm>
            <a:custGeom>
              <a:avLst/>
              <a:gdLst>
                <a:gd name="T0" fmla="*/ 17974 w 18462"/>
                <a:gd name="T1" fmla="*/ 1 h 13445"/>
                <a:gd name="T2" fmla="*/ 487 w 18462"/>
                <a:gd name="T3" fmla="*/ 1 h 13445"/>
                <a:gd name="T4" fmla="*/ 487 w 18462"/>
                <a:gd name="T5" fmla="*/ 1 h 13445"/>
                <a:gd name="T6" fmla="*/ 390 w 18462"/>
                <a:gd name="T7" fmla="*/ 1 h 13445"/>
                <a:gd name="T8" fmla="*/ 317 w 18462"/>
                <a:gd name="T9" fmla="*/ 50 h 13445"/>
                <a:gd name="T10" fmla="*/ 220 w 18462"/>
                <a:gd name="T11" fmla="*/ 74 h 13445"/>
                <a:gd name="T12" fmla="*/ 146 w 18462"/>
                <a:gd name="T13" fmla="*/ 147 h 13445"/>
                <a:gd name="T14" fmla="*/ 98 w 18462"/>
                <a:gd name="T15" fmla="*/ 220 h 13445"/>
                <a:gd name="T16" fmla="*/ 49 w 18462"/>
                <a:gd name="T17" fmla="*/ 293 h 13445"/>
                <a:gd name="T18" fmla="*/ 25 w 18462"/>
                <a:gd name="T19" fmla="*/ 390 h 13445"/>
                <a:gd name="T20" fmla="*/ 0 w 18462"/>
                <a:gd name="T21" fmla="*/ 488 h 13445"/>
                <a:gd name="T22" fmla="*/ 0 w 18462"/>
                <a:gd name="T23" fmla="*/ 12958 h 13445"/>
                <a:gd name="T24" fmla="*/ 0 w 18462"/>
                <a:gd name="T25" fmla="*/ 12958 h 13445"/>
                <a:gd name="T26" fmla="*/ 25 w 18462"/>
                <a:gd name="T27" fmla="*/ 13055 h 13445"/>
                <a:gd name="T28" fmla="*/ 49 w 18462"/>
                <a:gd name="T29" fmla="*/ 13152 h 13445"/>
                <a:gd name="T30" fmla="*/ 98 w 18462"/>
                <a:gd name="T31" fmla="*/ 13226 h 13445"/>
                <a:gd name="T32" fmla="*/ 146 w 18462"/>
                <a:gd name="T33" fmla="*/ 13299 h 13445"/>
                <a:gd name="T34" fmla="*/ 220 w 18462"/>
                <a:gd name="T35" fmla="*/ 13372 h 13445"/>
                <a:gd name="T36" fmla="*/ 317 w 18462"/>
                <a:gd name="T37" fmla="*/ 13396 h 13445"/>
                <a:gd name="T38" fmla="*/ 390 w 18462"/>
                <a:gd name="T39" fmla="*/ 13445 h 13445"/>
                <a:gd name="T40" fmla="*/ 487 w 18462"/>
                <a:gd name="T41" fmla="*/ 13445 h 13445"/>
                <a:gd name="T42" fmla="*/ 17974 w 18462"/>
                <a:gd name="T43" fmla="*/ 13445 h 13445"/>
                <a:gd name="T44" fmla="*/ 17974 w 18462"/>
                <a:gd name="T45" fmla="*/ 13445 h 13445"/>
                <a:gd name="T46" fmla="*/ 18072 w 18462"/>
                <a:gd name="T47" fmla="*/ 13445 h 13445"/>
                <a:gd name="T48" fmla="*/ 18145 w 18462"/>
                <a:gd name="T49" fmla="*/ 13396 h 13445"/>
                <a:gd name="T50" fmla="*/ 18242 w 18462"/>
                <a:gd name="T51" fmla="*/ 13372 h 13445"/>
                <a:gd name="T52" fmla="*/ 18315 w 18462"/>
                <a:gd name="T53" fmla="*/ 13299 h 13445"/>
                <a:gd name="T54" fmla="*/ 18364 w 18462"/>
                <a:gd name="T55" fmla="*/ 13226 h 13445"/>
                <a:gd name="T56" fmla="*/ 18413 w 18462"/>
                <a:gd name="T57" fmla="*/ 13152 h 13445"/>
                <a:gd name="T58" fmla="*/ 18437 w 18462"/>
                <a:gd name="T59" fmla="*/ 13055 h 13445"/>
                <a:gd name="T60" fmla="*/ 18461 w 18462"/>
                <a:gd name="T61" fmla="*/ 12958 h 13445"/>
                <a:gd name="T62" fmla="*/ 18461 w 18462"/>
                <a:gd name="T63" fmla="*/ 488 h 13445"/>
                <a:gd name="T64" fmla="*/ 18461 w 18462"/>
                <a:gd name="T65" fmla="*/ 488 h 13445"/>
                <a:gd name="T66" fmla="*/ 18437 w 18462"/>
                <a:gd name="T67" fmla="*/ 390 h 13445"/>
                <a:gd name="T68" fmla="*/ 18413 w 18462"/>
                <a:gd name="T69" fmla="*/ 293 h 13445"/>
                <a:gd name="T70" fmla="*/ 18364 w 18462"/>
                <a:gd name="T71" fmla="*/ 220 h 13445"/>
                <a:gd name="T72" fmla="*/ 18315 w 18462"/>
                <a:gd name="T73" fmla="*/ 147 h 13445"/>
                <a:gd name="T74" fmla="*/ 18242 w 18462"/>
                <a:gd name="T75" fmla="*/ 74 h 13445"/>
                <a:gd name="T76" fmla="*/ 18145 w 18462"/>
                <a:gd name="T77" fmla="*/ 50 h 13445"/>
                <a:gd name="T78" fmla="*/ 18072 w 18462"/>
                <a:gd name="T79" fmla="*/ 1 h 13445"/>
                <a:gd name="T80" fmla="*/ 17974 w 18462"/>
                <a:gd name="T81" fmla="*/ 1 h 13445"/>
                <a:gd name="T82" fmla="*/ 17974 w 18462"/>
                <a:gd name="T83" fmla="*/ 1 h 13445"/>
                <a:gd name="T84" fmla="*/ 17000 w 18462"/>
                <a:gd name="T85" fmla="*/ 11983 h 13445"/>
                <a:gd name="T86" fmla="*/ 1462 w 18462"/>
                <a:gd name="T87" fmla="*/ 11983 h 13445"/>
                <a:gd name="T88" fmla="*/ 1462 w 18462"/>
                <a:gd name="T89" fmla="*/ 1462 h 13445"/>
                <a:gd name="T90" fmla="*/ 17000 w 18462"/>
                <a:gd name="T91" fmla="*/ 1462 h 13445"/>
                <a:gd name="T92" fmla="*/ 17000 w 18462"/>
                <a:gd name="T93" fmla="*/ 11983 h 13445"/>
                <a:gd name="T94" fmla="*/ 0 w 18462"/>
                <a:gd name="T95" fmla="*/ 0 h 13445"/>
                <a:gd name="T96" fmla="*/ 18462 w 18462"/>
                <a:gd name="T97" fmla="*/ 13445 h 13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83382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Shape 570"/>
          <p:cNvGrpSpPr>
            <a:grpSpLocks/>
          </p:cNvGrpSpPr>
          <p:nvPr/>
        </p:nvGrpSpPr>
        <p:grpSpPr bwMode="auto">
          <a:xfrm>
            <a:off x="4405670" y="4390174"/>
            <a:ext cx="330042" cy="312457"/>
            <a:chOff x="2583100" y="2973775"/>
            <a:chExt cx="461550" cy="437200"/>
          </a:xfrm>
        </p:grpSpPr>
        <p:sp>
          <p:nvSpPr>
            <p:cNvPr id="44" name="Shape 571"/>
            <p:cNvSpPr>
              <a:spLocks/>
            </p:cNvSpPr>
            <p:nvPr/>
          </p:nvSpPr>
          <p:spPr bwMode="auto">
            <a:xfrm>
              <a:off x="2701225" y="3315975"/>
              <a:ext cx="225300" cy="95000"/>
            </a:xfrm>
            <a:custGeom>
              <a:avLst/>
              <a:gdLst>
                <a:gd name="T0" fmla="*/ 2947 w 9012"/>
                <a:gd name="T1" fmla="*/ 0 h 3800"/>
                <a:gd name="T2" fmla="*/ 2947 w 9012"/>
                <a:gd name="T3" fmla="*/ 2947 h 3800"/>
                <a:gd name="T4" fmla="*/ 853 w 9012"/>
                <a:gd name="T5" fmla="*/ 2947 h 3800"/>
                <a:gd name="T6" fmla="*/ 853 w 9012"/>
                <a:gd name="T7" fmla="*/ 2947 h 3800"/>
                <a:gd name="T8" fmla="*/ 682 w 9012"/>
                <a:gd name="T9" fmla="*/ 2947 h 3800"/>
                <a:gd name="T10" fmla="*/ 512 w 9012"/>
                <a:gd name="T11" fmla="*/ 2996 h 3800"/>
                <a:gd name="T12" fmla="*/ 365 w 9012"/>
                <a:gd name="T13" fmla="*/ 3093 h 3800"/>
                <a:gd name="T14" fmla="*/ 244 w 9012"/>
                <a:gd name="T15" fmla="*/ 3191 h 3800"/>
                <a:gd name="T16" fmla="*/ 146 w 9012"/>
                <a:gd name="T17" fmla="*/ 3313 h 3800"/>
                <a:gd name="T18" fmla="*/ 49 w 9012"/>
                <a:gd name="T19" fmla="*/ 3459 h 3800"/>
                <a:gd name="T20" fmla="*/ 0 w 9012"/>
                <a:gd name="T21" fmla="*/ 3629 h 3800"/>
                <a:gd name="T22" fmla="*/ 0 w 9012"/>
                <a:gd name="T23" fmla="*/ 3800 h 3800"/>
                <a:gd name="T24" fmla="*/ 9011 w 9012"/>
                <a:gd name="T25" fmla="*/ 3800 h 3800"/>
                <a:gd name="T26" fmla="*/ 9011 w 9012"/>
                <a:gd name="T27" fmla="*/ 3800 h 3800"/>
                <a:gd name="T28" fmla="*/ 9011 w 9012"/>
                <a:gd name="T29" fmla="*/ 3629 h 3800"/>
                <a:gd name="T30" fmla="*/ 8963 w 9012"/>
                <a:gd name="T31" fmla="*/ 3459 h 3800"/>
                <a:gd name="T32" fmla="*/ 8865 w 9012"/>
                <a:gd name="T33" fmla="*/ 3313 h 3800"/>
                <a:gd name="T34" fmla="*/ 8768 w 9012"/>
                <a:gd name="T35" fmla="*/ 3191 h 3800"/>
                <a:gd name="T36" fmla="*/ 8646 w 9012"/>
                <a:gd name="T37" fmla="*/ 3093 h 3800"/>
                <a:gd name="T38" fmla="*/ 8500 w 9012"/>
                <a:gd name="T39" fmla="*/ 2996 h 3800"/>
                <a:gd name="T40" fmla="*/ 8330 w 9012"/>
                <a:gd name="T41" fmla="*/ 2947 h 3800"/>
                <a:gd name="T42" fmla="*/ 8159 w 9012"/>
                <a:gd name="T43" fmla="*/ 2947 h 3800"/>
                <a:gd name="T44" fmla="*/ 6065 w 9012"/>
                <a:gd name="T45" fmla="*/ 2947 h 3800"/>
                <a:gd name="T46" fmla="*/ 6065 w 9012"/>
                <a:gd name="T47" fmla="*/ 0 h 3800"/>
                <a:gd name="T48" fmla="*/ 0 w 9012"/>
                <a:gd name="T49" fmla="*/ 0 h 3800"/>
                <a:gd name="T50" fmla="*/ 9012 w 9012"/>
                <a:gd name="T51" fmla="*/ 3800 h 3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T48" t="T49" r="T50" b="T51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Shape 572"/>
            <p:cNvSpPr>
              <a:spLocks/>
            </p:cNvSpPr>
            <p:nvPr/>
          </p:nvSpPr>
          <p:spPr bwMode="auto">
            <a:xfrm>
              <a:off x="2583100" y="2973775"/>
              <a:ext cx="461550" cy="336125"/>
            </a:xfrm>
            <a:custGeom>
              <a:avLst/>
              <a:gdLst>
                <a:gd name="T0" fmla="*/ 17974 w 18462"/>
                <a:gd name="T1" fmla="*/ 1 h 13445"/>
                <a:gd name="T2" fmla="*/ 487 w 18462"/>
                <a:gd name="T3" fmla="*/ 1 h 13445"/>
                <a:gd name="T4" fmla="*/ 487 w 18462"/>
                <a:gd name="T5" fmla="*/ 1 h 13445"/>
                <a:gd name="T6" fmla="*/ 390 w 18462"/>
                <a:gd name="T7" fmla="*/ 1 h 13445"/>
                <a:gd name="T8" fmla="*/ 317 w 18462"/>
                <a:gd name="T9" fmla="*/ 50 h 13445"/>
                <a:gd name="T10" fmla="*/ 220 w 18462"/>
                <a:gd name="T11" fmla="*/ 74 h 13445"/>
                <a:gd name="T12" fmla="*/ 146 w 18462"/>
                <a:gd name="T13" fmla="*/ 147 h 13445"/>
                <a:gd name="T14" fmla="*/ 98 w 18462"/>
                <a:gd name="T15" fmla="*/ 220 h 13445"/>
                <a:gd name="T16" fmla="*/ 49 w 18462"/>
                <a:gd name="T17" fmla="*/ 293 h 13445"/>
                <a:gd name="T18" fmla="*/ 25 w 18462"/>
                <a:gd name="T19" fmla="*/ 390 h 13445"/>
                <a:gd name="T20" fmla="*/ 0 w 18462"/>
                <a:gd name="T21" fmla="*/ 488 h 13445"/>
                <a:gd name="T22" fmla="*/ 0 w 18462"/>
                <a:gd name="T23" fmla="*/ 12958 h 13445"/>
                <a:gd name="T24" fmla="*/ 0 w 18462"/>
                <a:gd name="T25" fmla="*/ 12958 h 13445"/>
                <a:gd name="T26" fmla="*/ 25 w 18462"/>
                <a:gd name="T27" fmla="*/ 13055 h 13445"/>
                <a:gd name="T28" fmla="*/ 49 w 18462"/>
                <a:gd name="T29" fmla="*/ 13152 h 13445"/>
                <a:gd name="T30" fmla="*/ 98 w 18462"/>
                <a:gd name="T31" fmla="*/ 13226 h 13445"/>
                <a:gd name="T32" fmla="*/ 146 w 18462"/>
                <a:gd name="T33" fmla="*/ 13299 h 13445"/>
                <a:gd name="T34" fmla="*/ 220 w 18462"/>
                <a:gd name="T35" fmla="*/ 13372 h 13445"/>
                <a:gd name="T36" fmla="*/ 317 w 18462"/>
                <a:gd name="T37" fmla="*/ 13396 h 13445"/>
                <a:gd name="T38" fmla="*/ 390 w 18462"/>
                <a:gd name="T39" fmla="*/ 13445 h 13445"/>
                <a:gd name="T40" fmla="*/ 487 w 18462"/>
                <a:gd name="T41" fmla="*/ 13445 h 13445"/>
                <a:gd name="T42" fmla="*/ 17974 w 18462"/>
                <a:gd name="T43" fmla="*/ 13445 h 13445"/>
                <a:gd name="T44" fmla="*/ 17974 w 18462"/>
                <a:gd name="T45" fmla="*/ 13445 h 13445"/>
                <a:gd name="T46" fmla="*/ 18072 w 18462"/>
                <a:gd name="T47" fmla="*/ 13445 h 13445"/>
                <a:gd name="T48" fmla="*/ 18145 w 18462"/>
                <a:gd name="T49" fmla="*/ 13396 h 13445"/>
                <a:gd name="T50" fmla="*/ 18242 w 18462"/>
                <a:gd name="T51" fmla="*/ 13372 h 13445"/>
                <a:gd name="T52" fmla="*/ 18315 w 18462"/>
                <a:gd name="T53" fmla="*/ 13299 h 13445"/>
                <a:gd name="T54" fmla="*/ 18364 w 18462"/>
                <a:gd name="T55" fmla="*/ 13226 h 13445"/>
                <a:gd name="T56" fmla="*/ 18413 w 18462"/>
                <a:gd name="T57" fmla="*/ 13152 h 13445"/>
                <a:gd name="T58" fmla="*/ 18437 w 18462"/>
                <a:gd name="T59" fmla="*/ 13055 h 13445"/>
                <a:gd name="T60" fmla="*/ 18461 w 18462"/>
                <a:gd name="T61" fmla="*/ 12958 h 13445"/>
                <a:gd name="T62" fmla="*/ 18461 w 18462"/>
                <a:gd name="T63" fmla="*/ 488 h 13445"/>
                <a:gd name="T64" fmla="*/ 18461 w 18462"/>
                <a:gd name="T65" fmla="*/ 488 h 13445"/>
                <a:gd name="T66" fmla="*/ 18437 w 18462"/>
                <a:gd name="T67" fmla="*/ 390 h 13445"/>
                <a:gd name="T68" fmla="*/ 18413 w 18462"/>
                <a:gd name="T69" fmla="*/ 293 h 13445"/>
                <a:gd name="T70" fmla="*/ 18364 w 18462"/>
                <a:gd name="T71" fmla="*/ 220 h 13445"/>
                <a:gd name="T72" fmla="*/ 18315 w 18462"/>
                <a:gd name="T73" fmla="*/ 147 h 13445"/>
                <a:gd name="T74" fmla="*/ 18242 w 18462"/>
                <a:gd name="T75" fmla="*/ 74 h 13445"/>
                <a:gd name="T76" fmla="*/ 18145 w 18462"/>
                <a:gd name="T77" fmla="*/ 50 h 13445"/>
                <a:gd name="T78" fmla="*/ 18072 w 18462"/>
                <a:gd name="T79" fmla="*/ 1 h 13445"/>
                <a:gd name="T80" fmla="*/ 17974 w 18462"/>
                <a:gd name="T81" fmla="*/ 1 h 13445"/>
                <a:gd name="T82" fmla="*/ 17974 w 18462"/>
                <a:gd name="T83" fmla="*/ 1 h 13445"/>
                <a:gd name="T84" fmla="*/ 17000 w 18462"/>
                <a:gd name="T85" fmla="*/ 11983 h 13445"/>
                <a:gd name="T86" fmla="*/ 1462 w 18462"/>
                <a:gd name="T87" fmla="*/ 11983 h 13445"/>
                <a:gd name="T88" fmla="*/ 1462 w 18462"/>
                <a:gd name="T89" fmla="*/ 1462 h 13445"/>
                <a:gd name="T90" fmla="*/ 17000 w 18462"/>
                <a:gd name="T91" fmla="*/ 1462 h 13445"/>
                <a:gd name="T92" fmla="*/ 17000 w 18462"/>
                <a:gd name="T93" fmla="*/ 11983 h 13445"/>
                <a:gd name="T94" fmla="*/ 0 w 18462"/>
                <a:gd name="T95" fmla="*/ 0 h 13445"/>
                <a:gd name="T96" fmla="*/ 18462 w 18462"/>
                <a:gd name="T97" fmla="*/ 13445 h 13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9" name="Group 52"/>
          <p:cNvGrpSpPr>
            <a:grpSpLocks/>
          </p:cNvGrpSpPr>
          <p:nvPr/>
        </p:nvGrpSpPr>
        <p:grpSpPr bwMode="auto">
          <a:xfrm>
            <a:off x="7050775" y="3327856"/>
            <a:ext cx="835025" cy="852488"/>
            <a:chOff x="4530" y="3262"/>
            <a:chExt cx="526" cy="537"/>
          </a:xfrm>
        </p:grpSpPr>
        <p:sp>
          <p:nvSpPr>
            <p:cNvPr id="50" name="Line 4"/>
            <p:cNvSpPr>
              <a:spLocks noChangeShapeType="1"/>
            </p:cNvSpPr>
            <p:nvPr/>
          </p:nvSpPr>
          <p:spPr bwMode="auto">
            <a:xfrm flipH="1" flipV="1">
              <a:off x="4530" y="3262"/>
              <a:ext cx="360" cy="53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" name="Line 50"/>
            <p:cNvSpPr>
              <a:spLocks noChangeShapeType="1"/>
            </p:cNvSpPr>
            <p:nvPr/>
          </p:nvSpPr>
          <p:spPr bwMode="auto">
            <a:xfrm flipV="1">
              <a:off x="4696" y="3262"/>
              <a:ext cx="360" cy="53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2" name="Line 5"/>
          <p:cNvSpPr>
            <a:spLocks noChangeShapeType="1"/>
          </p:cNvSpPr>
          <p:nvPr/>
        </p:nvSpPr>
        <p:spPr bwMode="auto">
          <a:xfrm>
            <a:off x="2442262" y="835481"/>
            <a:ext cx="3160713" cy="757238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1856475" y="1049794"/>
            <a:ext cx="0" cy="158115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" name="Line 7"/>
          <p:cNvSpPr>
            <a:spLocks noChangeShapeType="1"/>
          </p:cNvSpPr>
          <p:nvPr/>
        </p:nvSpPr>
        <p:spPr bwMode="auto">
          <a:xfrm flipV="1">
            <a:off x="2023162" y="2607131"/>
            <a:ext cx="1660525" cy="1147763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" name="Line 8"/>
          <p:cNvSpPr>
            <a:spLocks noChangeShapeType="1"/>
          </p:cNvSpPr>
          <p:nvPr/>
        </p:nvSpPr>
        <p:spPr bwMode="auto">
          <a:xfrm flipV="1">
            <a:off x="2318437" y="3178631"/>
            <a:ext cx="1809750" cy="595313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" name="Oval 9"/>
          <p:cNvSpPr>
            <a:spLocks noChangeArrowheads="1"/>
          </p:cNvSpPr>
          <p:nvPr/>
        </p:nvSpPr>
        <p:spPr bwMode="auto">
          <a:xfrm>
            <a:off x="734112" y="511631"/>
            <a:ext cx="1981200" cy="6096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734112" y="359231"/>
            <a:ext cx="19812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" name="Text Box 11"/>
          <p:cNvSpPr txBox="1">
            <a:spLocks noChangeArrowheads="1"/>
          </p:cNvSpPr>
          <p:nvPr/>
        </p:nvSpPr>
        <p:spPr bwMode="auto">
          <a:xfrm>
            <a:off x="924612" y="435431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Verdana" charset="0"/>
              </a:rPr>
              <a:t>PLAYERS</a:t>
            </a:r>
          </a:p>
        </p:txBody>
      </p:sp>
      <p:sp>
        <p:nvSpPr>
          <p:cNvPr id="68" name="Oval 12"/>
          <p:cNvSpPr>
            <a:spLocks noChangeArrowheads="1"/>
          </p:cNvSpPr>
          <p:nvPr/>
        </p:nvSpPr>
        <p:spPr bwMode="auto">
          <a:xfrm>
            <a:off x="853175" y="3859669"/>
            <a:ext cx="2590800" cy="6096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" name="Oval 13"/>
          <p:cNvSpPr>
            <a:spLocks noChangeArrowheads="1"/>
          </p:cNvSpPr>
          <p:nvPr/>
        </p:nvSpPr>
        <p:spPr bwMode="auto">
          <a:xfrm>
            <a:off x="853175" y="3707269"/>
            <a:ext cx="25908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" name="Text Box 14"/>
          <p:cNvSpPr txBox="1">
            <a:spLocks noChangeArrowheads="1"/>
          </p:cNvSpPr>
          <p:nvPr/>
        </p:nvSpPr>
        <p:spPr bwMode="auto">
          <a:xfrm>
            <a:off x="1005575" y="3783469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Verdana" charset="0"/>
              </a:rPr>
              <a:t>STRATEGIES</a:t>
            </a:r>
          </a:p>
        </p:txBody>
      </p:sp>
      <p:grpSp>
        <p:nvGrpSpPr>
          <p:cNvPr id="71" name="Group 51"/>
          <p:cNvGrpSpPr>
            <a:grpSpLocks/>
          </p:cNvGrpSpPr>
          <p:nvPr/>
        </p:nvGrpSpPr>
        <p:grpSpPr bwMode="auto">
          <a:xfrm>
            <a:off x="6172887" y="3940631"/>
            <a:ext cx="2590800" cy="762000"/>
            <a:chOff x="3996" y="3648"/>
            <a:chExt cx="1632" cy="480"/>
          </a:xfrm>
        </p:grpSpPr>
        <p:sp>
          <p:nvSpPr>
            <p:cNvPr id="72" name="Oval 71"/>
            <p:cNvSpPr>
              <a:spLocks noChangeArrowheads="1"/>
            </p:cNvSpPr>
            <p:nvPr/>
          </p:nvSpPr>
          <p:spPr bwMode="auto">
            <a:xfrm>
              <a:off x="3996" y="3744"/>
              <a:ext cx="1632" cy="384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3996" y="3648"/>
              <a:ext cx="1632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4" name="Text Box 17"/>
            <p:cNvSpPr txBox="1">
              <a:spLocks noChangeArrowheads="1"/>
            </p:cNvSpPr>
            <p:nvPr/>
          </p:nvSpPr>
          <p:spPr bwMode="auto">
            <a:xfrm>
              <a:off x="4092" y="3696"/>
              <a:ext cx="14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>
                  <a:latin typeface="Verdana" charset="0"/>
                </a:rPr>
                <a:t>PAYOFFS</a:t>
              </a:r>
            </a:p>
          </p:txBody>
        </p:sp>
      </p:grpSp>
      <p:graphicFrame>
        <p:nvGraphicFramePr>
          <p:cNvPr id="75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333630"/>
              </p:ext>
            </p:extLst>
          </p:nvPr>
        </p:nvGraphicFramePr>
        <p:xfrm>
          <a:off x="570600" y="1264106"/>
          <a:ext cx="7810500" cy="2214563"/>
        </p:xfrm>
        <a:graphic>
          <a:graphicData uri="http://schemas.openxmlformats.org/drawingml/2006/table">
            <a:tbl>
              <a:tblPr/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263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Philip Morris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 Ad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550">
                <a:tc row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Reynolds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No Ad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50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20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   Ad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30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290BA6-1DA4-F144-8823-6B68B69C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E171-7421-8C40-B932-56BF0F8159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0239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Viola templa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ola" id="{623AD44C-EE65-FE4C-87B1-13997D5D3EBA}" vid="{95DEBDB7-D69F-0244-98C4-0DBCB1AE07D2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LEctures</Template>
  <TotalTime>7541</TotalTime>
  <Words>1727</Words>
  <Application>Microsoft Macintosh PowerPoint</Application>
  <PresentationFormat>On-screen Show (16:9)</PresentationFormat>
  <Paragraphs>468</Paragraphs>
  <Slides>44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ＭＳ Ｐゴシック</vt:lpstr>
      <vt:lpstr>Arial</vt:lpstr>
      <vt:lpstr>Courier New</vt:lpstr>
      <vt:lpstr>Lora</vt:lpstr>
      <vt:lpstr>Quattrocento Sans</vt:lpstr>
      <vt:lpstr>Verdana</vt:lpstr>
      <vt:lpstr>Wingdings</vt:lpstr>
      <vt:lpstr>Viola template</vt:lpstr>
      <vt:lpstr>Game Theory</vt:lpstr>
      <vt:lpstr>PowerPoint Presentation</vt:lpstr>
      <vt:lpstr>Review</vt:lpstr>
      <vt:lpstr>Equilibrium</vt:lpstr>
      <vt:lpstr>Outline</vt:lpstr>
      <vt:lpstr>PowerPoint Presentation</vt:lpstr>
      <vt:lpstr>PowerPoint Presentation</vt:lpstr>
      <vt:lpstr>Strategic Interaction</vt:lpstr>
      <vt:lpstr>PowerPoint Presentation</vt:lpstr>
      <vt:lpstr>Cigarette Advertising</vt:lpstr>
      <vt:lpstr>Best Replies</vt:lpstr>
      <vt:lpstr>Cigarette Advertising</vt:lpstr>
      <vt:lpstr>Dominance</vt:lpstr>
      <vt:lpstr>Dominance</vt:lpstr>
      <vt:lpstr>Dominance</vt:lpstr>
      <vt:lpstr>Dominance</vt:lpstr>
      <vt:lpstr>Dominance</vt:lpstr>
      <vt:lpstr>Dominance</vt:lpstr>
      <vt:lpstr>Cigarette Advertising</vt:lpstr>
      <vt:lpstr>Prisoner’s Dilemma</vt:lpstr>
      <vt:lpstr>PowerPoint Presentation</vt:lpstr>
      <vt:lpstr>Prisoner’s Dilemma</vt:lpstr>
      <vt:lpstr>Prisoner’s Dilemma</vt:lpstr>
      <vt:lpstr>PowerPoint Presentation</vt:lpstr>
      <vt:lpstr>PowerPoint Presentation</vt:lpstr>
      <vt:lpstr>PowerPoint Presentation</vt:lpstr>
      <vt:lpstr>PowerPoint Presentation</vt:lpstr>
      <vt:lpstr>Prisoner’s Dilemma Examples</vt:lpstr>
      <vt:lpstr>Tourists &amp; Natives</vt:lpstr>
      <vt:lpstr>Tourists &amp; Natives</vt:lpstr>
      <vt:lpstr>Tourists &amp; Natives</vt:lpstr>
      <vt:lpstr>Dominance</vt:lpstr>
      <vt:lpstr>Iterated Deletion of           Strictly Dominated Strategies</vt:lpstr>
      <vt:lpstr>Iterated Deletion of           Strictly Dominated Strategies</vt:lpstr>
      <vt:lpstr>No Dominated Strategies</vt:lpstr>
      <vt:lpstr>Equilibrium</vt:lpstr>
      <vt:lpstr>PowerPoint Presentation</vt:lpstr>
      <vt:lpstr>Some Other Games</vt:lpstr>
      <vt:lpstr>Coordination</vt:lpstr>
      <vt:lpstr>Assurance</vt:lpstr>
      <vt:lpstr>Chicken</vt:lpstr>
      <vt:lpstr>The Right Game to Play</vt:lpstr>
      <vt:lpstr>Multiple Equilibria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Managerial Economics</dc:title>
  <dc:creator>Mike S</dc:creator>
  <cp:lastModifiedBy>Shor, Mike</cp:lastModifiedBy>
  <cp:revision>141</cp:revision>
  <dcterms:created xsi:type="dcterms:W3CDTF">2017-10-16T01:28:23Z</dcterms:created>
  <dcterms:modified xsi:type="dcterms:W3CDTF">2025-01-27T17:32:03Z</dcterms:modified>
</cp:coreProperties>
</file>