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48"/>
  </p:notesMasterIdLst>
  <p:sldIdLst>
    <p:sldId id="256" r:id="rId2"/>
    <p:sldId id="260" r:id="rId3"/>
    <p:sldId id="306" r:id="rId4"/>
    <p:sldId id="437" r:id="rId5"/>
    <p:sldId id="438" r:id="rId6"/>
    <p:sldId id="439" r:id="rId7"/>
    <p:sldId id="440" r:id="rId8"/>
    <p:sldId id="441" r:id="rId9"/>
    <p:sldId id="442" r:id="rId10"/>
    <p:sldId id="443" r:id="rId11"/>
    <p:sldId id="446" r:id="rId12"/>
    <p:sldId id="447" r:id="rId13"/>
    <p:sldId id="444" r:id="rId14"/>
    <p:sldId id="445" r:id="rId15"/>
    <p:sldId id="475" r:id="rId16"/>
    <p:sldId id="449" r:id="rId17"/>
    <p:sldId id="307" r:id="rId18"/>
    <p:sldId id="451" r:id="rId19"/>
    <p:sldId id="391" r:id="rId20"/>
    <p:sldId id="479" r:id="rId21"/>
    <p:sldId id="453" r:id="rId22"/>
    <p:sldId id="480" r:id="rId23"/>
    <p:sldId id="481" r:id="rId24"/>
    <p:sldId id="482" r:id="rId25"/>
    <p:sldId id="457" r:id="rId26"/>
    <p:sldId id="458" r:id="rId27"/>
    <p:sldId id="459" r:id="rId28"/>
    <p:sldId id="460" r:id="rId29"/>
    <p:sldId id="463" r:id="rId30"/>
    <p:sldId id="464" r:id="rId31"/>
    <p:sldId id="465" r:id="rId32"/>
    <p:sldId id="466" r:id="rId33"/>
    <p:sldId id="393" r:id="rId34"/>
    <p:sldId id="416" r:id="rId35"/>
    <p:sldId id="467" r:id="rId36"/>
    <p:sldId id="468" r:id="rId37"/>
    <p:sldId id="469" r:id="rId38"/>
    <p:sldId id="470" r:id="rId39"/>
    <p:sldId id="471" r:id="rId40"/>
    <p:sldId id="472" r:id="rId41"/>
    <p:sldId id="476" r:id="rId42"/>
    <p:sldId id="478" r:id="rId43"/>
    <p:sldId id="420" r:id="rId44"/>
    <p:sldId id="473" r:id="rId45"/>
    <p:sldId id="474" r:id="rId46"/>
    <p:sldId id="436" r:id="rId47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A6E1"/>
    <a:srgbClr val="89A5E6"/>
    <a:srgbClr val="A615B1"/>
    <a:srgbClr val="65132A"/>
    <a:srgbClr val="911630"/>
    <a:srgbClr val="16B728"/>
    <a:srgbClr val="000099"/>
    <a:srgbClr val="A28448"/>
    <a:srgbClr val="1A172C"/>
    <a:srgbClr val="53F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6FEC1-F41B-40B7-A70C-D34B210500F4}">
  <a:tblStyle styleId="{9E86FEC1-F41B-40B7-A70C-D34B210500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861"/>
  </p:normalViewPr>
  <p:slideViewPr>
    <p:cSldViewPr snapToGrid="0" snapToObjects="1">
      <p:cViewPr varScale="1">
        <p:scale>
          <a:sx n="103" d="100"/>
          <a:sy n="103" d="100"/>
        </p:scale>
        <p:origin x="184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188652209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hape 5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3314" name="Shape 5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813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7501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92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2960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378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715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13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7650" name="Shape 1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50794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2061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36664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44755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9715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3806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98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8360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268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9064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50424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8168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0838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5987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9782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867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15730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0306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2002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0859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98559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8034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8649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185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9273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4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41986" name="Shape 24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660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231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063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574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10"/>
          <p:cNvCxnSpPr>
            <a:cxnSpLocks noChangeShapeType="1"/>
          </p:cNvCxnSpPr>
          <p:nvPr/>
        </p:nvCxnSpPr>
        <p:spPr bwMode="auto">
          <a:xfrm>
            <a:off x="-6350" y="3676650"/>
            <a:ext cx="91630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11"/>
          <p:cNvSpPr>
            <a:spLocks noChangeArrowheads="1"/>
          </p:cNvSpPr>
          <p:nvPr/>
        </p:nvSpPr>
        <p:spPr bwMode="auto">
          <a:xfrm>
            <a:off x="1117600" y="3392488"/>
            <a:ext cx="566738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="b"/>
          <a:lstStyle>
            <a:lvl1pPr lvl="0">
              <a:spcBef>
                <a:spcPts val="0"/>
              </a:spcBef>
              <a:buSzPct val="100000"/>
              <a:defRPr sz="3600">
                <a:latin typeface="Verdana" charset="0"/>
                <a:ea typeface="Verdana" charset="0"/>
                <a:cs typeface="Verdana" charset="0"/>
              </a:defRPr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2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20"/>
          <p:cNvCxnSpPr>
            <a:cxnSpLocks noChangeShapeType="1"/>
          </p:cNvCxnSpPr>
          <p:nvPr/>
        </p:nvCxnSpPr>
        <p:spPr bwMode="auto">
          <a:xfrm>
            <a:off x="4584700" y="3676650"/>
            <a:ext cx="0" cy="1481138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21"/>
          <p:cNvSpPr>
            <a:spLocks noChangeArrowheads="1"/>
          </p:cNvSpPr>
          <p:nvPr/>
        </p:nvSpPr>
        <p:spPr bwMode="auto">
          <a:xfrm>
            <a:off x="4287838" y="3392488"/>
            <a:ext cx="568325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Shape 22"/>
          <p:cNvSpPr txBox="1">
            <a:spLocks noChangeArrowheads="1"/>
          </p:cNvSpPr>
          <p:nvPr/>
        </p:nvSpPr>
        <p:spPr bwMode="auto">
          <a:xfrm>
            <a:off x="3594100" y="3413125"/>
            <a:ext cx="195580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algn="ctr" eaLnBrk="1" hangingPunct="1"/>
            <a:r>
              <a:rPr lang="en-US" altLang="en-US" sz="3600" b="1">
                <a:latin typeface="Lora" charset="0"/>
                <a:ea typeface="Lora" charset="0"/>
                <a:cs typeface="Lora" charset="0"/>
                <a:sym typeface="Lora" charset="0"/>
              </a:rPr>
              <a:t>“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="b"/>
          <a:lstStyle>
            <a:lvl1pPr lvl="0" algn="ctr" rtl="0">
              <a:spcBef>
                <a:spcPts val="0"/>
              </a:spcBef>
              <a:buSzPct val="100000"/>
              <a:buFont typeface="Lora"/>
              <a:defRPr sz="2400" i="1">
                <a:latin typeface="Arial" charset="0"/>
                <a:ea typeface="Arial" charset="0"/>
                <a:cs typeface="Arial" charset="0"/>
                <a:sym typeface="Lora"/>
              </a:defRPr>
            </a:lvl1pPr>
            <a:lvl2pPr lvl="1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8pPr>
            <a:lvl9pPr lvl="8" algn="ctr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4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A28448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2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35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SzPct val="100000"/>
              <a:buFont typeface="Lora"/>
              <a:buNone/>
              <a:defRPr sz="2000" b="1">
                <a:latin typeface="Verdana" charset="0"/>
                <a:ea typeface="Verdana" charset="0"/>
                <a:cs typeface="Verdana" charset="0"/>
                <a:sym typeface="Lora"/>
              </a:defRPr>
            </a:lvl1pPr>
            <a:lvl2pPr lvl="1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FFCD00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CC1ADCE8-4121-9D4C-A100-04759E3A5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71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hape 54"/>
          <p:cNvCxnSpPr>
            <a:cxnSpLocks noChangeShapeType="1"/>
          </p:cNvCxnSpPr>
          <p:nvPr/>
        </p:nvCxnSpPr>
        <p:spPr bwMode="auto">
          <a:xfrm>
            <a:off x="-6350" y="4513263"/>
            <a:ext cx="91630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Shape 55"/>
          <p:cNvSpPr>
            <a:spLocks noChangeArrowheads="1"/>
          </p:cNvSpPr>
          <p:nvPr/>
        </p:nvSpPr>
        <p:spPr bwMode="auto">
          <a:xfrm>
            <a:off x="4294188" y="4235450"/>
            <a:ext cx="555625" cy="557213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30DFDDC6-27BB-1141-BFD4-01CC704D6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03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14"/>
          <p:cNvCxnSpPr>
            <a:cxnSpLocks noChangeShapeType="1"/>
          </p:cNvCxnSpPr>
          <p:nvPr/>
        </p:nvCxnSpPr>
        <p:spPr bwMode="auto">
          <a:xfrm>
            <a:off x="-6350" y="2571750"/>
            <a:ext cx="1984375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15"/>
          <p:cNvSpPr>
            <a:spLocks noChangeArrowheads="1"/>
          </p:cNvSpPr>
          <p:nvPr/>
        </p:nvSpPr>
        <p:spPr bwMode="auto">
          <a:xfrm>
            <a:off x="1117600" y="2287588"/>
            <a:ext cx="566738" cy="568325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17"/>
          <p:cNvCxnSpPr>
            <a:cxnSpLocks noChangeShapeType="1"/>
          </p:cNvCxnSpPr>
          <p:nvPr/>
        </p:nvCxnSpPr>
        <p:spPr bwMode="auto">
          <a:xfrm>
            <a:off x="5899150" y="2571750"/>
            <a:ext cx="325120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1400">
                <a:highlight>
                  <a:srgbClr val="FFCD00"/>
                </a:highlight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="b"/>
          <a:lstStyle>
            <a:lvl1pPr lvl="0" rtl="0">
              <a:spcBef>
                <a:spcPts val="0"/>
              </a:spcBef>
              <a:buSzPct val="100000"/>
              <a:defRPr sz="3000">
                <a:latin typeface="Verdana" charset="0"/>
                <a:ea typeface="Verdana" charset="0"/>
                <a:cs typeface="Verdana" charset="0"/>
              </a:defRPr>
            </a:lvl1pPr>
            <a:lvl2pPr lvl="1" rtl="0">
              <a:spcBef>
                <a:spcPts val="0"/>
              </a:spcBef>
              <a:buSzPct val="100000"/>
              <a:defRPr sz="3000"/>
            </a:lvl2pPr>
            <a:lvl3pPr lvl="2" rtl="0">
              <a:spcBef>
                <a:spcPts val="0"/>
              </a:spcBef>
              <a:buSzPct val="100000"/>
              <a:defRPr sz="3000"/>
            </a:lvl3pPr>
            <a:lvl4pPr lvl="3" rtl="0">
              <a:spcBef>
                <a:spcPts val="0"/>
              </a:spcBef>
              <a:buSzPct val="100000"/>
              <a:defRPr sz="3000"/>
            </a:lvl4pPr>
            <a:lvl5pPr lvl="4" rtl="0">
              <a:spcBef>
                <a:spcPts val="0"/>
              </a:spcBef>
              <a:buSzPct val="100000"/>
              <a:defRPr sz="3000"/>
            </a:lvl5pPr>
            <a:lvl6pPr lvl="5" rtl="0">
              <a:spcBef>
                <a:spcPts val="0"/>
              </a:spcBef>
              <a:buSzPct val="100000"/>
              <a:defRPr sz="3000"/>
            </a:lvl6pPr>
            <a:lvl7pPr lvl="6" rtl="0">
              <a:spcBef>
                <a:spcPts val="0"/>
              </a:spcBef>
              <a:buSzPct val="100000"/>
              <a:defRPr sz="3000"/>
            </a:lvl7pPr>
            <a:lvl8pPr lvl="7" rtl="0">
              <a:spcBef>
                <a:spcPts val="0"/>
              </a:spcBef>
              <a:buSzPct val="100000"/>
              <a:defRPr sz="3000"/>
            </a:lvl8pPr>
            <a:lvl9pPr lvl="8" rtl="0">
              <a:spcBef>
                <a:spcPts val="0"/>
              </a:spcBef>
              <a:buSzPct val="100000"/>
              <a:defRPr sz="30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5FD26EA2-26DC-8747-B1E2-742FB7023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276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hape 33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Shape 34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7" name="Shape 35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1381250" y="1618700"/>
            <a:ext cx="3425400" cy="3231000"/>
          </a:xfrm>
          <a:prstGeom prst="rect">
            <a:avLst/>
          </a:prstGeom>
        </p:spPr>
        <p:txBody>
          <a:bodyPr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5012916" y="1618700"/>
            <a:ext cx="3425400" cy="3231000"/>
          </a:xfrm>
          <a:prstGeom prst="rect">
            <a:avLst/>
          </a:prstGeom>
        </p:spPr>
        <p:txBody>
          <a:bodyPr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341214D-00A1-1E4F-AB7A-2223F007D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157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body" idx="1"/>
          </p:nvPr>
        </p:nvSpPr>
        <p:spPr bwMode="auto">
          <a:xfrm>
            <a:off x="1381125" y="1616075"/>
            <a:ext cx="6810375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title"/>
          </p:nvPr>
        </p:nvSpPr>
        <p:spPr bwMode="auto">
          <a:xfrm>
            <a:off x="1381125" y="936625"/>
            <a:ext cx="68103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095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72" r:id="rId3"/>
    <p:sldLayoutId id="2147483668" r:id="rId4"/>
    <p:sldLayoutId id="2147483673" r:id="rId5"/>
    <p:sldLayoutId id="2147483674" r:id="rId6"/>
    <p:sldLayoutId id="2147483675" r:id="rId7"/>
    <p:sldLayoutId id="2147483676" r:id="rId8"/>
  </p:sldLayoutIdLst>
  <p:transition>
    <p:fade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1" fontAlgn="base" hangingPunct="1">
        <a:spcBef>
          <a:spcPct val="0"/>
        </a:spcBef>
        <a:spcAft>
          <a:spcPct val="0"/>
        </a:spcAft>
        <a:buClr>
          <a:srgbClr val="A28448"/>
        </a:buClr>
        <a:buFont typeface="Quattrocento Sans" charset="0"/>
        <a:buChar char="◉"/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emf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tif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Lora"/>
              <a:buNone/>
              <a:defRPr/>
            </a:pPr>
            <a:r>
              <a:rPr lang="en-US" b="1" dirty="0">
                <a:latin typeface="Arial" charset="0"/>
                <a:ea typeface="Arial" charset="0"/>
                <a:cs typeface="Arial" charset="0"/>
                <a:sym typeface="Lora"/>
              </a:rPr>
              <a:t>Game Theory</a:t>
            </a:r>
            <a:endParaRPr lang="en" b="1" dirty="0">
              <a:latin typeface="Arial" charset="0"/>
              <a:ea typeface="Arial" charset="0"/>
              <a:cs typeface="Arial" charset="0"/>
              <a:sym typeface="Lora"/>
            </a:endParaRPr>
          </a:p>
        </p:txBody>
      </p:sp>
      <p:sp>
        <p:nvSpPr>
          <p:cNvPr id="3" name="Shape 61"/>
          <p:cNvSpPr txBox="1">
            <a:spLocks/>
          </p:cNvSpPr>
          <p:nvPr/>
        </p:nvSpPr>
        <p:spPr bwMode="auto">
          <a:xfrm>
            <a:off x="1943687" y="3702059"/>
            <a:ext cx="6939056" cy="478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lvl="2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lvl="3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lvl="4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lvl="5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lvl="6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lvl="7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lvl="8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fontAlgn="auto">
              <a:spcAft>
                <a:spcPts val="0"/>
              </a:spcAft>
              <a:buFont typeface="Lora"/>
              <a:buNone/>
              <a:defRPr/>
            </a:pPr>
            <a:r>
              <a:rPr lang="en-US" sz="2000" b="1" kern="0" dirty="0">
                <a:solidFill>
                  <a:srgbClr val="1A172C"/>
                </a:solidFill>
                <a:sym typeface="Lora"/>
              </a:rPr>
              <a:t>Spring 2026 - Mike Shor 	</a:t>
            </a:r>
            <a:r>
              <a:rPr lang="en-US" sz="2000" b="1" kern="0" dirty="0">
                <a:sym typeface="Lora"/>
              </a:rPr>
              <a:t>		     </a:t>
            </a:r>
            <a:r>
              <a:rPr lang="en-US" sz="2000" b="1" dirty="0">
                <a:highlight>
                  <a:srgbClr val="FFCD00"/>
                </a:highlight>
                <a:sym typeface="Lora"/>
              </a:rPr>
              <a:t>Topic 3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264" y="3448041"/>
            <a:ext cx="449513" cy="47466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Outcome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sz="2800" dirty="0">
                <a:ea typeface="ＭＳ Ｐゴシック" charset="-128"/>
              </a:rPr>
              <a:t>Only (</a:t>
            </a:r>
            <a:r>
              <a:rPr lang="en-US" altLang="en-US" sz="2800" dirty="0">
                <a:solidFill>
                  <a:srgbClr val="000099"/>
                </a:solidFill>
                <a:ea typeface="ＭＳ Ｐゴシック" charset="-128"/>
              </a:rPr>
              <a:t>Airbus build</a:t>
            </a:r>
            <a:r>
              <a:rPr lang="en-US" altLang="en-US" sz="2800" dirty="0">
                <a:ea typeface="ＭＳ Ｐゴシック" charset="-128"/>
              </a:rPr>
              <a:t>, </a:t>
            </a:r>
            <a:r>
              <a:rPr lang="en-US" altLang="en-US" sz="2800" dirty="0">
                <a:solidFill>
                  <a:srgbClr val="C00000"/>
                </a:solidFill>
                <a:ea typeface="ＭＳ Ｐゴシック" charset="-128"/>
              </a:rPr>
              <a:t>Boeing don’t</a:t>
            </a:r>
            <a:r>
              <a:rPr lang="en-US" altLang="en-US" sz="2800" dirty="0">
                <a:ea typeface="ＭＳ Ｐゴシック" charset="-128"/>
              </a:rPr>
              <a:t>) make sense sequentially.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sz="2800" dirty="0">
              <a:latin typeface="Arial" charset="0"/>
              <a:ea typeface="ＭＳ Ｐゴシック" charset="-128"/>
              <a:cs typeface="Arial" charset="0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sz="2800" dirty="0">
                <a:latin typeface="Arial" charset="0"/>
                <a:cs typeface="Arial" charset="0"/>
              </a:rPr>
              <a:t>Boeing </a:t>
            </a:r>
            <a:r>
              <a:rPr lang="en-US" altLang="en-US" sz="2800" dirty="0">
                <a:solidFill>
                  <a:srgbClr val="C00000"/>
                </a:solidFill>
                <a:latin typeface="Arial" charset="0"/>
                <a:cs typeface="Arial" charset="0"/>
              </a:rPr>
              <a:t>build</a:t>
            </a:r>
            <a:r>
              <a:rPr lang="en-US" altLang="en-US" sz="2800" dirty="0">
                <a:latin typeface="Arial" charset="0"/>
                <a:cs typeface="Arial" charset="0"/>
              </a:rPr>
              <a:t> is not rational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sz="1800" dirty="0">
              <a:ea typeface="ＭＳ Ｐゴシック" charset="-128"/>
            </a:endParaRPr>
          </a:p>
        </p:txBody>
      </p:sp>
      <p:grpSp>
        <p:nvGrpSpPr>
          <p:cNvPr id="10" name="Shape 657"/>
          <p:cNvGrpSpPr>
            <a:grpSpLocks/>
          </p:cNvGrpSpPr>
          <p:nvPr/>
        </p:nvGrpSpPr>
        <p:grpSpPr bwMode="auto">
          <a:xfrm>
            <a:off x="892628" y="1045029"/>
            <a:ext cx="230164" cy="230164"/>
            <a:chOff x="5964175" y="4329750"/>
            <a:chExt cx="421350" cy="421350"/>
          </a:xfrm>
        </p:grpSpPr>
        <p:sp>
          <p:nvSpPr>
            <p:cNvPr id="11" name="Shape 658"/>
            <p:cNvSpPr>
              <a:spLocks/>
            </p:cNvSpPr>
            <p:nvPr/>
          </p:nvSpPr>
          <p:spPr bwMode="auto">
            <a:xfrm>
              <a:off x="5964175" y="4329750"/>
              <a:ext cx="421350" cy="421350"/>
            </a:xfrm>
            <a:custGeom>
              <a:avLst/>
              <a:gdLst>
                <a:gd name="T0" fmla="*/ 13517 w 16854"/>
                <a:gd name="T1" fmla="*/ 6260 h 16854"/>
                <a:gd name="T2" fmla="*/ 16196 w 16854"/>
                <a:gd name="T3" fmla="*/ 3605 h 16854"/>
                <a:gd name="T4" fmla="*/ 16440 w 16854"/>
                <a:gd name="T5" fmla="*/ 3239 h 16854"/>
                <a:gd name="T6" fmla="*/ 16610 w 16854"/>
                <a:gd name="T7" fmla="*/ 2777 h 16854"/>
                <a:gd name="T8" fmla="*/ 16805 w 16854"/>
                <a:gd name="T9" fmla="*/ 2046 h 16854"/>
                <a:gd name="T10" fmla="*/ 16830 w 16854"/>
                <a:gd name="T11" fmla="*/ 1729 h 16854"/>
                <a:gd name="T12" fmla="*/ 16854 w 16854"/>
                <a:gd name="T13" fmla="*/ 1194 h 16854"/>
                <a:gd name="T14" fmla="*/ 16805 w 16854"/>
                <a:gd name="T15" fmla="*/ 755 h 16854"/>
                <a:gd name="T16" fmla="*/ 16659 w 16854"/>
                <a:gd name="T17" fmla="*/ 414 h 16854"/>
                <a:gd name="T18" fmla="*/ 16562 w 16854"/>
                <a:gd name="T19" fmla="*/ 293 h 16854"/>
                <a:gd name="T20" fmla="*/ 16269 w 16854"/>
                <a:gd name="T21" fmla="*/ 122 h 16854"/>
                <a:gd name="T22" fmla="*/ 15904 w 16854"/>
                <a:gd name="T23" fmla="*/ 0 h 16854"/>
                <a:gd name="T24" fmla="*/ 15417 w 16854"/>
                <a:gd name="T25" fmla="*/ 0 h 16854"/>
                <a:gd name="T26" fmla="*/ 14808 w 16854"/>
                <a:gd name="T27" fmla="*/ 49 h 16854"/>
                <a:gd name="T28" fmla="*/ 14516 w 16854"/>
                <a:gd name="T29" fmla="*/ 122 h 16854"/>
                <a:gd name="T30" fmla="*/ 13834 w 16854"/>
                <a:gd name="T31" fmla="*/ 317 h 16854"/>
                <a:gd name="T32" fmla="*/ 13420 w 16854"/>
                <a:gd name="T33" fmla="*/ 536 h 16854"/>
                <a:gd name="T34" fmla="*/ 10595 w 16854"/>
                <a:gd name="T35" fmla="*/ 3337 h 16854"/>
                <a:gd name="T36" fmla="*/ 2850 w 16854"/>
                <a:gd name="T37" fmla="*/ 1218 h 16854"/>
                <a:gd name="T38" fmla="*/ 2582 w 16854"/>
                <a:gd name="T39" fmla="*/ 1218 h 16854"/>
                <a:gd name="T40" fmla="*/ 2338 w 16854"/>
                <a:gd name="T41" fmla="*/ 1340 h 16854"/>
                <a:gd name="T42" fmla="*/ 1608 w 16854"/>
                <a:gd name="T43" fmla="*/ 2095 h 16854"/>
                <a:gd name="T44" fmla="*/ 1486 w 16854"/>
                <a:gd name="T45" fmla="*/ 2290 h 16854"/>
                <a:gd name="T46" fmla="*/ 1462 w 16854"/>
                <a:gd name="T47" fmla="*/ 2509 h 16854"/>
                <a:gd name="T48" fmla="*/ 1486 w 16854"/>
                <a:gd name="T49" fmla="*/ 2606 h 16854"/>
                <a:gd name="T50" fmla="*/ 1608 w 16854"/>
                <a:gd name="T51" fmla="*/ 2825 h 16854"/>
                <a:gd name="T52" fmla="*/ 1705 w 16854"/>
                <a:gd name="T53" fmla="*/ 2899 h 16854"/>
                <a:gd name="T54" fmla="*/ 4165 w 16854"/>
                <a:gd name="T55" fmla="*/ 10863 h 16854"/>
                <a:gd name="T56" fmla="*/ 926 w 16854"/>
                <a:gd name="T57" fmla="*/ 10302 h 16854"/>
                <a:gd name="T58" fmla="*/ 707 w 16854"/>
                <a:gd name="T59" fmla="*/ 10327 h 16854"/>
                <a:gd name="T60" fmla="*/ 512 w 16854"/>
                <a:gd name="T61" fmla="*/ 10449 h 16854"/>
                <a:gd name="T62" fmla="*/ 146 w 16854"/>
                <a:gd name="T63" fmla="*/ 10814 h 16854"/>
                <a:gd name="T64" fmla="*/ 25 w 16854"/>
                <a:gd name="T65" fmla="*/ 11033 h 16854"/>
                <a:gd name="T66" fmla="*/ 0 w 16854"/>
                <a:gd name="T67" fmla="*/ 11277 h 16854"/>
                <a:gd name="T68" fmla="*/ 49 w 16854"/>
                <a:gd name="T69" fmla="*/ 11423 h 16854"/>
                <a:gd name="T70" fmla="*/ 146 w 16854"/>
                <a:gd name="T71" fmla="*/ 11569 h 16854"/>
                <a:gd name="T72" fmla="*/ 3434 w 16854"/>
                <a:gd name="T73" fmla="*/ 13420 h 16854"/>
                <a:gd name="T74" fmla="*/ 5212 w 16854"/>
                <a:gd name="T75" fmla="*/ 16610 h 16854"/>
                <a:gd name="T76" fmla="*/ 5285 w 16854"/>
                <a:gd name="T77" fmla="*/ 16708 h 16854"/>
                <a:gd name="T78" fmla="*/ 5578 w 16854"/>
                <a:gd name="T79" fmla="*/ 16854 h 16854"/>
                <a:gd name="T80" fmla="*/ 5699 w 16854"/>
                <a:gd name="T81" fmla="*/ 16854 h 16854"/>
                <a:gd name="T82" fmla="*/ 5943 w 16854"/>
                <a:gd name="T83" fmla="*/ 16781 h 16854"/>
                <a:gd name="T84" fmla="*/ 6406 w 16854"/>
                <a:gd name="T85" fmla="*/ 16342 h 16854"/>
                <a:gd name="T86" fmla="*/ 6479 w 16854"/>
                <a:gd name="T87" fmla="*/ 16245 h 16854"/>
                <a:gd name="T88" fmla="*/ 6552 w 16854"/>
                <a:gd name="T89" fmla="*/ 16026 h 16854"/>
                <a:gd name="T90" fmla="*/ 5992 w 16854"/>
                <a:gd name="T91" fmla="*/ 12689 h 16854"/>
                <a:gd name="T92" fmla="*/ 13956 w 16854"/>
                <a:gd name="T93" fmla="*/ 15149 h 16854"/>
                <a:gd name="T94" fmla="*/ 14029 w 16854"/>
                <a:gd name="T95" fmla="*/ 15246 h 16854"/>
                <a:gd name="T96" fmla="*/ 14175 w 16854"/>
                <a:gd name="T97" fmla="*/ 15344 h 16854"/>
                <a:gd name="T98" fmla="*/ 14345 w 16854"/>
                <a:gd name="T99" fmla="*/ 15393 h 16854"/>
                <a:gd name="T100" fmla="*/ 14443 w 16854"/>
                <a:gd name="T101" fmla="*/ 15393 h 16854"/>
                <a:gd name="T102" fmla="*/ 14662 w 16854"/>
                <a:gd name="T103" fmla="*/ 15320 h 16854"/>
                <a:gd name="T104" fmla="*/ 15514 w 16854"/>
                <a:gd name="T105" fmla="*/ 14516 h 16854"/>
                <a:gd name="T106" fmla="*/ 15587 w 16854"/>
                <a:gd name="T107" fmla="*/ 14394 h 16854"/>
                <a:gd name="T108" fmla="*/ 15660 w 16854"/>
                <a:gd name="T109" fmla="*/ 14151 h 16854"/>
                <a:gd name="T110" fmla="*/ 15636 w 16854"/>
                <a:gd name="T111" fmla="*/ 14004 h 16854"/>
                <a:gd name="T112" fmla="*/ 0 w 16854"/>
                <a:gd name="T113" fmla="*/ 0 h 16854"/>
                <a:gd name="T114" fmla="*/ 16854 w 16854"/>
                <a:gd name="T115" fmla="*/ 16854 h 16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2" name="Shape 659"/>
            <p:cNvSpPr>
              <a:spLocks/>
            </p:cNvSpPr>
            <p:nvPr/>
          </p:nvSpPr>
          <p:spPr bwMode="auto">
            <a:xfrm>
              <a:off x="6322800" y="4360800"/>
              <a:ext cx="31675" cy="30475"/>
            </a:xfrm>
            <a:custGeom>
              <a:avLst/>
              <a:gdLst>
                <a:gd name="T0" fmla="*/ 1267 w 1267"/>
                <a:gd name="T1" fmla="*/ 1218 h 1219"/>
                <a:gd name="T2" fmla="*/ 1267 w 1267"/>
                <a:gd name="T3" fmla="*/ 1218 h 1219"/>
                <a:gd name="T4" fmla="*/ 1242 w 1267"/>
                <a:gd name="T5" fmla="*/ 999 h 1219"/>
                <a:gd name="T6" fmla="*/ 1169 w 1267"/>
                <a:gd name="T7" fmla="*/ 755 h 1219"/>
                <a:gd name="T8" fmla="*/ 1048 w 1267"/>
                <a:gd name="T9" fmla="*/ 561 h 1219"/>
                <a:gd name="T10" fmla="*/ 901 w 1267"/>
                <a:gd name="T11" fmla="*/ 366 h 1219"/>
                <a:gd name="T12" fmla="*/ 901 w 1267"/>
                <a:gd name="T13" fmla="*/ 366 h 1219"/>
                <a:gd name="T14" fmla="*/ 707 w 1267"/>
                <a:gd name="T15" fmla="*/ 220 h 1219"/>
                <a:gd name="T16" fmla="*/ 487 w 1267"/>
                <a:gd name="T17" fmla="*/ 98 h 1219"/>
                <a:gd name="T18" fmla="*/ 244 w 1267"/>
                <a:gd name="T19" fmla="*/ 25 h 1219"/>
                <a:gd name="T20" fmla="*/ 0 w 1267"/>
                <a:gd name="T21" fmla="*/ 0 h 1219"/>
                <a:gd name="T22" fmla="*/ 0 w 1267"/>
                <a:gd name="T23" fmla="*/ 0 h 1219"/>
                <a:gd name="T24" fmla="*/ 1267 w 1267"/>
                <a:gd name="T25" fmla="*/ 1219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T22" t="T23" r="T24" b="T25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BD129D-6640-124C-A1BC-91D2AB4D9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9642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6"/>
          <p:cNvSpPr txBox="1">
            <a:spLocks noChangeArrowheads="1"/>
          </p:cNvSpPr>
          <p:nvPr/>
        </p:nvSpPr>
        <p:spPr bwMode="auto">
          <a:xfrm>
            <a:off x="967864" y="2257680"/>
            <a:ext cx="1335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99"/>
                </a:solidFill>
                <a:latin typeface="Verdana" charset="0"/>
              </a:rPr>
              <a:t>Airbus</a:t>
            </a:r>
          </a:p>
        </p:txBody>
      </p:sp>
      <p:sp>
        <p:nvSpPr>
          <p:cNvPr id="14" name="Text Box 77"/>
          <p:cNvSpPr txBox="1">
            <a:spLocks noChangeArrowheads="1"/>
          </p:cNvSpPr>
          <p:nvPr/>
        </p:nvSpPr>
        <p:spPr bwMode="auto">
          <a:xfrm>
            <a:off x="2830002" y="3478468"/>
            <a:ext cx="1579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Boeing</a:t>
            </a:r>
          </a:p>
        </p:txBody>
      </p:sp>
      <p:sp>
        <p:nvSpPr>
          <p:cNvPr id="15" name="Text Box 78"/>
          <p:cNvSpPr txBox="1">
            <a:spLocks noChangeArrowheads="1"/>
          </p:cNvSpPr>
          <p:nvPr/>
        </p:nvSpPr>
        <p:spPr bwMode="auto">
          <a:xfrm>
            <a:off x="5730364" y="3626105"/>
            <a:ext cx="20685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– $4 billion</a:t>
            </a:r>
            <a:r>
              <a:rPr lang="en-US" altLang="en-US" sz="2400" dirty="0">
                <a:latin typeface="Verdana" charset="0"/>
              </a:rPr>
              <a:t>, 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– $4 billion</a:t>
            </a:r>
          </a:p>
        </p:txBody>
      </p:sp>
      <p:sp>
        <p:nvSpPr>
          <p:cNvPr id="16" name="Text Box 79"/>
          <p:cNvSpPr txBox="1">
            <a:spLocks noChangeArrowheads="1"/>
          </p:cNvSpPr>
          <p:nvPr/>
        </p:nvSpPr>
        <p:spPr bwMode="auto">
          <a:xfrm>
            <a:off x="5730364" y="2505330"/>
            <a:ext cx="2362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$0.3 billion</a:t>
            </a:r>
            <a:r>
              <a:rPr lang="en-US" altLang="en-US" sz="2400" dirty="0">
                <a:latin typeface="Verdana" charset="0"/>
              </a:rPr>
              <a:t>,  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– $3 billion</a:t>
            </a:r>
          </a:p>
        </p:txBody>
      </p:sp>
      <p:grpSp>
        <p:nvGrpSpPr>
          <p:cNvPr id="17" name="Group 80"/>
          <p:cNvGrpSpPr>
            <a:grpSpLocks/>
          </p:cNvGrpSpPr>
          <p:nvPr/>
        </p:nvGrpSpPr>
        <p:grpSpPr bwMode="auto">
          <a:xfrm>
            <a:off x="1996564" y="1113093"/>
            <a:ext cx="1778000" cy="2324100"/>
            <a:chOff x="1332" y="1547"/>
            <a:chExt cx="1120" cy="1464"/>
          </a:xfrm>
        </p:grpSpPr>
        <p:sp>
          <p:nvSpPr>
            <p:cNvPr id="18" name="Line 81"/>
            <p:cNvSpPr>
              <a:spLocks noChangeShapeType="1"/>
            </p:cNvSpPr>
            <p:nvPr/>
          </p:nvSpPr>
          <p:spPr bwMode="auto">
            <a:xfrm flipV="1">
              <a:off x="1332" y="1547"/>
              <a:ext cx="1115" cy="727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82"/>
            <p:cNvSpPr>
              <a:spLocks noChangeShapeType="1"/>
            </p:cNvSpPr>
            <p:nvPr/>
          </p:nvSpPr>
          <p:spPr bwMode="auto">
            <a:xfrm>
              <a:off x="1332" y="2281"/>
              <a:ext cx="1120" cy="730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Oval 83"/>
          <p:cNvSpPr>
            <a:spLocks noChangeArrowheads="1"/>
          </p:cNvSpPr>
          <p:nvPr/>
        </p:nvSpPr>
        <p:spPr bwMode="auto">
          <a:xfrm>
            <a:off x="1888614" y="2160843"/>
            <a:ext cx="228600" cy="228600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21" name="Text Box 84"/>
          <p:cNvSpPr txBox="1">
            <a:spLocks noChangeArrowheads="1"/>
          </p:cNvSpPr>
          <p:nvPr/>
        </p:nvSpPr>
        <p:spPr bwMode="auto">
          <a:xfrm rot="19620000">
            <a:off x="2340576" y="1171333"/>
            <a:ext cx="12584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000099"/>
                </a:solidFill>
              </a:rPr>
              <a:t>don’t</a:t>
            </a:r>
          </a:p>
        </p:txBody>
      </p:sp>
      <p:sp>
        <p:nvSpPr>
          <p:cNvPr id="22" name="Text Box 85"/>
          <p:cNvSpPr txBox="1">
            <a:spLocks noChangeArrowheads="1"/>
          </p:cNvSpPr>
          <p:nvPr/>
        </p:nvSpPr>
        <p:spPr bwMode="auto">
          <a:xfrm rot="1980000">
            <a:off x="2755389" y="2635860"/>
            <a:ext cx="9730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>
                <a:solidFill>
                  <a:srgbClr val="000099"/>
                </a:solidFill>
              </a:rPr>
              <a:t>build</a:t>
            </a:r>
            <a:endParaRPr lang="en-US" altLang="en-US" sz="2800" dirty="0">
              <a:solidFill>
                <a:srgbClr val="000099"/>
              </a:solidFill>
            </a:endParaRPr>
          </a:p>
        </p:txBody>
      </p:sp>
      <p:sp>
        <p:nvSpPr>
          <p:cNvPr id="32" name="Text Box 95"/>
          <p:cNvSpPr txBox="1">
            <a:spLocks noChangeArrowheads="1"/>
          </p:cNvSpPr>
          <p:nvPr/>
        </p:nvSpPr>
        <p:spPr bwMode="auto">
          <a:xfrm>
            <a:off x="5730364" y="1221043"/>
            <a:ext cx="20685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– $1 billion</a:t>
            </a:r>
            <a:r>
              <a:rPr lang="en-US" altLang="en-US" sz="2400" dirty="0">
                <a:latin typeface="Verdana" charset="0"/>
              </a:rPr>
              <a:t>, 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+</a:t>
            </a:r>
            <a:r>
              <a:rPr lang="en-US" altLang="en-US" sz="12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$1 billion</a:t>
            </a:r>
          </a:p>
        </p:txBody>
      </p:sp>
      <p:sp>
        <p:nvSpPr>
          <p:cNvPr id="33" name="Text Box 96"/>
          <p:cNvSpPr txBox="1">
            <a:spLocks noChangeArrowheads="1"/>
          </p:cNvSpPr>
          <p:nvPr/>
        </p:nvSpPr>
        <p:spPr bwMode="auto">
          <a:xfrm>
            <a:off x="5730364" y="100268"/>
            <a:ext cx="1371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$0</a:t>
            </a:r>
            <a:r>
              <a:rPr lang="en-US" altLang="en-US" sz="2400" dirty="0">
                <a:latin typeface="Verdana" charset="0"/>
              </a:rPr>
              <a:t>,  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$0</a:t>
            </a:r>
          </a:p>
        </p:txBody>
      </p:sp>
      <p:grpSp>
        <p:nvGrpSpPr>
          <p:cNvPr id="34" name="Group 97"/>
          <p:cNvGrpSpPr>
            <a:grpSpLocks/>
          </p:cNvGrpSpPr>
          <p:nvPr/>
        </p:nvGrpSpPr>
        <p:grpSpPr bwMode="auto">
          <a:xfrm>
            <a:off x="3761864" y="324107"/>
            <a:ext cx="1920875" cy="1414463"/>
            <a:chOff x="2444" y="2565"/>
            <a:chExt cx="1210" cy="891"/>
          </a:xfrm>
        </p:grpSpPr>
        <p:sp>
          <p:nvSpPr>
            <p:cNvPr id="35" name="Oval 98"/>
            <p:cNvSpPr>
              <a:spLocks noChangeArrowheads="1"/>
            </p:cNvSpPr>
            <p:nvPr/>
          </p:nvSpPr>
          <p:spPr bwMode="auto">
            <a:xfrm>
              <a:off x="3510" y="2610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6" name="Oval 99"/>
            <p:cNvSpPr>
              <a:spLocks noChangeArrowheads="1"/>
            </p:cNvSpPr>
            <p:nvPr/>
          </p:nvSpPr>
          <p:spPr bwMode="auto">
            <a:xfrm>
              <a:off x="3504" y="3312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7" name="Text Box 100"/>
            <p:cNvSpPr txBox="1">
              <a:spLocks noChangeArrowheads="1"/>
            </p:cNvSpPr>
            <p:nvPr/>
          </p:nvSpPr>
          <p:spPr bwMode="auto">
            <a:xfrm rot="20400000">
              <a:off x="2723" y="2565"/>
              <a:ext cx="73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don’t</a:t>
              </a:r>
            </a:p>
          </p:txBody>
        </p:sp>
        <p:sp>
          <p:nvSpPr>
            <p:cNvPr id="38" name="Text Box 101"/>
            <p:cNvSpPr txBox="1">
              <a:spLocks noChangeArrowheads="1"/>
            </p:cNvSpPr>
            <p:nvPr/>
          </p:nvSpPr>
          <p:spPr bwMode="auto">
            <a:xfrm rot="1140000">
              <a:off x="2772" y="2966"/>
              <a:ext cx="6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build</a:t>
              </a:r>
            </a:p>
          </p:txBody>
        </p:sp>
        <p:grpSp>
          <p:nvGrpSpPr>
            <p:cNvPr id="39" name="Group 102"/>
            <p:cNvGrpSpPr>
              <a:grpSpLocks/>
            </p:cNvGrpSpPr>
            <p:nvPr/>
          </p:nvGrpSpPr>
          <p:grpSpPr bwMode="auto">
            <a:xfrm>
              <a:off x="2544" y="2688"/>
              <a:ext cx="960" cy="690"/>
              <a:chOff x="2544" y="2766"/>
              <a:chExt cx="960" cy="516"/>
            </a:xfrm>
          </p:grpSpPr>
          <p:sp>
            <p:nvSpPr>
              <p:cNvPr id="41" name="Line 103"/>
              <p:cNvSpPr>
                <a:spLocks noChangeShapeType="1"/>
              </p:cNvSpPr>
              <p:nvPr/>
            </p:nvSpPr>
            <p:spPr bwMode="auto">
              <a:xfrm flipV="1">
                <a:off x="2544" y="2766"/>
                <a:ext cx="960" cy="258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104"/>
              <p:cNvSpPr>
                <a:spLocks noChangeShapeType="1"/>
              </p:cNvSpPr>
              <p:nvPr/>
            </p:nvSpPr>
            <p:spPr bwMode="auto">
              <a:xfrm flipH="1" flipV="1">
                <a:off x="2544" y="3024"/>
                <a:ext cx="960" cy="258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" name="Oval 105"/>
            <p:cNvSpPr>
              <a:spLocks noChangeArrowheads="1"/>
            </p:cNvSpPr>
            <p:nvPr/>
          </p:nvSpPr>
          <p:spPr bwMode="auto">
            <a:xfrm>
              <a:off x="2444" y="2949"/>
              <a:ext cx="144" cy="144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</p:grpSp>
      <p:grpSp>
        <p:nvGrpSpPr>
          <p:cNvPr id="46" name="Shape 657"/>
          <p:cNvGrpSpPr>
            <a:grpSpLocks/>
          </p:cNvGrpSpPr>
          <p:nvPr/>
        </p:nvGrpSpPr>
        <p:grpSpPr bwMode="auto">
          <a:xfrm>
            <a:off x="4380068" y="4355265"/>
            <a:ext cx="354012" cy="354012"/>
            <a:chOff x="5964175" y="4329750"/>
            <a:chExt cx="421350" cy="421350"/>
          </a:xfrm>
        </p:grpSpPr>
        <p:sp>
          <p:nvSpPr>
            <p:cNvPr id="47" name="Shape 658"/>
            <p:cNvSpPr>
              <a:spLocks/>
            </p:cNvSpPr>
            <p:nvPr/>
          </p:nvSpPr>
          <p:spPr bwMode="auto">
            <a:xfrm>
              <a:off x="5964175" y="4329750"/>
              <a:ext cx="421350" cy="421350"/>
            </a:xfrm>
            <a:custGeom>
              <a:avLst/>
              <a:gdLst>
                <a:gd name="T0" fmla="*/ 13517 w 16854"/>
                <a:gd name="T1" fmla="*/ 6260 h 16854"/>
                <a:gd name="T2" fmla="*/ 16196 w 16854"/>
                <a:gd name="T3" fmla="*/ 3605 h 16854"/>
                <a:gd name="T4" fmla="*/ 16440 w 16854"/>
                <a:gd name="T5" fmla="*/ 3239 h 16854"/>
                <a:gd name="T6" fmla="*/ 16610 w 16854"/>
                <a:gd name="T7" fmla="*/ 2777 h 16854"/>
                <a:gd name="T8" fmla="*/ 16805 w 16854"/>
                <a:gd name="T9" fmla="*/ 2046 h 16854"/>
                <a:gd name="T10" fmla="*/ 16830 w 16854"/>
                <a:gd name="T11" fmla="*/ 1729 h 16854"/>
                <a:gd name="T12" fmla="*/ 16854 w 16854"/>
                <a:gd name="T13" fmla="*/ 1194 h 16854"/>
                <a:gd name="T14" fmla="*/ 16805 w 16854"/>
                <a:gd name="T15" fmla="*/ 755 h 16854"/>
                <a:gd name="T16" fmla="*/ 16659 w 16854"/>
                <a:gd name="T17" fmla="*/ 414 h 16854"/>
                <a:gd name="T18" fmla="*/ 16562 w 16854"/>
                <a:gd name="T19" fmla="*/ 293 h 16854"/>
                <a:gd name="T20" fmla="*/ 16269 w 16854"/>
                <a:gd name="T21" fmla="*/ 122 h 16854"/>
                <a:gd name="T22" fmla="*/ 15904 w 16854"/>
                <a:gd name="T23" fmla="*/ 0 h 16854"/>
                <a:gd name="T24" fmla="*/ 15417 w 16854"/>
                <a:gd name="T25" fmla="*/ 0 h 16854"/>
                <a:gd name="T26" fmla="*/ 14808 w 16854"/>
                <a:gd name="T27" fmla="*/ 49 h 16854"/>
                <a:gd name="T28" fmla="*/ 14516 w 16854"/>
                <a:gd name="T29" fmla="*/ 122 h 16854"/>
                <a:gd name="T30" fmla="*/ 13834 w 16854"/>
                <a:gd name="T31" fmla="*/ 317 h 16854"/>
                <a:gd name="T32" fmla="*/ 13420 w 16854"/>
                <a:gd name="T33" fmla="*/ 536 h 16854"/>
                <a:gd name="T34" fmla="*/ 10595 w 16854"/>
                <a:gd name="T35" fmla="*/ 3337 h 16854"/>
                <a:gd name="T36" fmla="*/ 2850 w 16854"/>
                <a:gd name="T37" fmla="*/ 1218 h 16854"/>
                <a:gd name="T38" fmla="*/ 2582 w 16854"/>
                <a:gd name="T39" fmla="*/ 1218 h 16854"/>
                <a:gd name="T40" fmla="*/ 2338 w 16854"/>
                <a:gd name="T41" fmla="*/ 1340 h 16854"/>
                <a:gd name="T42" fmla="*/ 1608 w 16854"/>
                <a:gd name="T43" fmla="*/ 2095 h 16854"/>
                <a:gd name="T44" fmla="*/ 1486 w 16854"/>
                <a:gd name="T45" fmla="*/ 2290 h 16854"/>
                <a:gd name="T46" fmla="*/ 1462 w 16854"/>
                <a:gd name="T47" fmla="*/ 2509 h 16854"/>
                <a:gd name="T48" fmla="*/ 1486 w 16854"/>
                <a:gd name="T49" fmla="*/ 2606 h 16854"/>
                <a:gd name="T50" fmla="*/ 1608 w 16854"/>
                <a:gd name="T51" fmla="*/ 2825 h 16854"/>
                <a:gd name="T52" fmla="*/ 1705 w 16854"/>
                <a:gd name="T53" fmla="*/ 2899 h 16854"/>
                <a:gd name="T54" fmla="*/ 4165 w 16854"/>
                <a:gd name="T55" fmla="*/ 10863 h 16854"/>
                <a:gd name="T56" fmla="*/ 926 w 16854"/>
                <a:gd name="T57" fmla="*/ 10302 h 16854"/>
                <a:gd name="T58" fmla="*/ 707 w 16854"/>
                <a:gd name="T59" fmla="*/ 10327 h 16854"/>
                <a:gd name="T60" fmla="*/ 512 w 16854"/>
                <a:gd name="T61" fmla="*/ 10449 h 16854"/>
                <a:gd name="T62" fmla="*/ 146 w 16854"/>
                <a:gd name="T63" fmla="*/ 10814 h 16854"/>
                <a:gd name="T64" fmla="*/ 25 w 16854"/>
                <a:gd name="T65" fmla="*/ 11033 h 16854"/>
                <a:gd name="T66" fmla="*/ 0 w 16854"/>
                <a:gd name="T67" fmla="*/ 11277 h 16854"/>
                <a:gd name="T68" fmla="*/ 49 w 16854"/>
                <a:gd name="T69" fmla="*/ 11423 h 16854"/>
                <a:gd name="T70" fmla="*/ 146 w 16854"/>
                <a:gd name="T71" fmla="*/ 11569 h 16854"/>
                <a:gd name="T72" fmla="*/ 3434 w 16854"/>
                <a:gd name="T73" fmla="*/ 13420 h 16854"/>
                <a:gd name="T74" fmla="*/ 5212 w 16854"/>
                <a:gd name="T75" fmla="*/ 16610 h 16854"/>
                <a:gd name="T76" fmla="*/ 5285 w 16854"/>
                <a:gd name="T77" fmla="*/ 16708 h 16854"/>
                <a:gd name="T78" fmla="*/ 5578 w 16854"/>
                <a:gd name="T79" fmla="*/ 16854 h 16854"/>
                <a:gd name="T80" fmla="*/ 5699 w 16854"/>
                <a:gd name="T81" fmla="*/ 16854 h 16854"/>
                <a:gd name="T82" fmla="*/ 5943 w 16854"/>
                <a:gd name="T83" fmla="*/ 16781 h 16854"/>
                <a:gd name="T84" fmla="*/ 6406 w 16854"/>
                <a:gd name="T85" fmla="*/ 16342 h 16854"/>
                <a:gd name="T86" fmla="*/ 6479 w 16854"/>
                <a:gd name="T87" fmla="*/ 16245 h 16854"/>
                <a:gd name="T88" fmla="*/ 6552 w 16854"/>
                <a:gd name="T89" fmla="*/ 16026 h 16854"/>
                <a:gd name="T90" fmla="*/ 5992 w 16854"/>
                <a:gd name="T91" fmla="*/ 12689 h 16854"/>
                <a:gd name="T92" fmla="*/ 13956 w 16854"/>
                <a:gd name="T93" fmla="*/ 15149 h 16854"/>
                <a:gd name="T94" fmla="*/ 14029 w 16854"/>
                <a:gd name="T95" fmla="*/ 15246 h 16854"/>
                <a:gd name="T96" fmla="*/ 14175 w 16854"/>
                <a:gd name="T97" fmla="*/ 15344 h 16854"/>
                <a:gd name="T98" fmla="*/ 14345 w 16854"/>
                <a:gd name="T99" fmla="*/ 15393 h 16854"/>
                <a:gd name="T100" fmla="*/ 14443 w 16854"/>
                <a:gd name="T101" fmla="*/ 15393 h 16854"/>
                <a:gd name="T102" fmla="*/ 14662 w 16854"/>
                <a:gd name="T103" fmla="*/ 15320 h 16854"/>
                <a:gd name="T104" fmla="*/ 15514 w 16854"/>
                <a:gd name="T105" fmla="*/ 14516 h 16854"/>
                <a:gd name="T106" fmla="*/ 15587 w 16854"/>
                <a:gd name="T107" fmla="*/ 14394 h 16854"/>
                <a:gd name="T108" fmla="*/ 15660 w 16854"/>
                <a:gd name="T109" fmla="*/ 14151 h 16854"/>
                <a:gd name="T110" fmla="*/ 15636 w 16854"/>
                <a:gd name="T111" fmla="*/ 14004 h 16854"/>
                <a:gd name="T112" fmla="*/ 0 w 16854"/>
                <a:gd name="T113" fmla="*/ 0 h 16854"/>
                <a:gd name="T114" fmla="*/ 16854 w 16854"/>
                <a:gd name="T115" fmla="*/ 16854 h 16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48" name="Shape 659"/>
            <p:cNvSpPr>
              <a:spLocks/>
            </p:cNvSpPr>
            <p:nvPr/>
          </p:nvSpPr>
          <p:spPr bwMode="auto">
            <a:xfrm>
              <a:off x="6322800" y="4360800"/>
              <a:ext cx="31675" cy="30475"/>
            </a:xfrm>
            <a:custGeom>
              <a:avLst/>
              <a:gdLst>
                <a:gd name="T0" fmla="*/ 1267 w 1267"/>
                <a:gd name="T1" fmla="*/ 1218 h 1219"/>
                <a:gd name="T2" fmla="*/ 1267 w 1267"/>
                <a:gd name="T3" fmla="*/ 1218 h 1219"/>
                <a:gd name="T4" fmla="*/ 1242 w 1267"/>
                <a:gd name="T5" fmla="*/ 999 h 1219"/>
                <a:gd name="T6" fmla="*/ 1169 w 1267"/>
                <a:gd name="T7" fmla="*/ 755 h 1219"/>
                <a:gd name="T8" fmla="*/ 1048 w 1267"/>
                <a:gd name="T9" fmla="*/ 561 h 1219"/>
                <a:gd name="T10" fmla="*/ 901 w 1267"/>
                <a:gd name="T11" fmla="*/ 366 h 1219"/>
                <a:gd name="T12" fmla="*/ 901 w 1267"/>
                <a:gd name="T13" fmla="*/ 366 h 1219"/>
                <a:gd name="T14" fmla="*/ 707 w 1267"/>
                <a:gd name="T15" fmla="*/ 220 h 1219"/>
                <a:gd name="T16" fmla="*/ 487 w 1267"/>
                <a:gd name="T17" fmla="*/ 98 h 1219"/>
                <a:gd name="T18" fmla="*/ 244 w 1267"/>
                <a:gd name="T19" fmla="*/ 25 h 1219"/>
                <a:gd name="T20" fmla="*/ 0 w 1267"/>
                <a:gd name="T21" fmla="*/ 0 h 1219"/>
                <a:gd name="T22" fmla="*/ 0 w 1267"/>
                <a:gd name="T23" fmla="*/ 0 h 1219"/>
                <a:gd name="T24" fmla="*/ 1267 w 1267"/>
                <a:gd name="T25" fmla="*/ 1219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T22" t="T23" r="T24" b="T25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60" name="Oval 98"/>
          <p:cNvSpPr>
            <a:spLocks noChangeArrowheads="1"/>
          </p:cNvSpPr>
          <p:nvPr/>
        </p:nvSpPr>
        <p:spPr bwMode="auto">
          <a:xfrm>
            <a:off x="5457315" y="280219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61" name="Oval 99"/>
          <p:cNvSpPr>
            <a:spLocks noChangeArrowheads="1"/>
          </p:cNvSpPr>
          <p:nvPr/>
        </p:nvSpPr>
        <p:spPr bwMode="auto">
          <a:xfrm>
            <a:off x="5447790" y="391662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62" name="Text Box 100"/>
          <p:cNvSpPr txBox="1">
            <a:spLocks noChangeArrowheads="1"/>
          </p:cNvSpPr>
          <p:nvPr/>
        </p:nvSpPr>
        <p:spPr bwMode="auto">
          <a:xfrm rot="20400000">
            <a:off x="4207953" y="2730757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don’t</a:t>
            </a:r>
          </a:p>
        </p:txBody>
      </p:sp>
      <p:sp>
        <p:nvSpPr>
          <p:cNvPr id="63" name="Text Box 101"/>
          <p:cNvSpPr txBox="1">
            <a:spLocks noChangeArrowheads="1"/>
          </p:cNvSpPr>
          <p:nvPr/>
        </p:nvSpPr>
        <p:spPr bwMode="auto">
          <a:xfrm rot="1140000">
            <a:off x="4285740" y="3367345"/>
            <a:ext cx="1004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build</a:t>
            </a:r>
          </a:p>
        </p:txBody>
      </p:sp>
      <p:grpSp>
        <p:nvGrpSpPr>
          <p:cNvPr id="64" name="Group 102"/>
          <p:cNvGrpSpPr>
            <a:grpSpLocks/>
          </p:cNvGrpSpPr>
          <p:nvPr/>
        </p:nvGrpSpPr>
        <p:grpSpPr bwMode="auto">
          <a:xfrm>
            <a:off x="3923790" y="2926020"/>
            <a:ext cx="1524000" cy="1095375"/>
            <a:chOff x="2544" y="2766"/>
            <a:chExt cx="960" cy="516"/>
          </a:xfrm>
        </p:grpSpPr>
        <p:sp>
          <p:nvSpPr>
            <p:cNvPr id="66" name="Line 103"/>
            <p:cNvSpPr>
              <a:spLocks noChangeShapeType="1"/>
            </p:cNvSpPr>
            <p:nvPr/>
          </p:nvSpPr>
          <p:spPr bwMode="auto">
            <a:xfrm flipV="1">
              <a:off x="2544" y="2766"/>
              <a:ext cx="960" cy="258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104"/>
            <p:cNvSpPr>
              <a:spLocks noChangeShapeType="1"/>
            </p:cNvSpPr>
            <p:nvPr/>
          </p:nvSpPr>
          <p:spPr bwMode="auto">
            <a:xfrm flipH="1" flipV="1">
              <a:off x="2544" y="3024"/>
              <a:ext cx="960" cy="258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Oval 105"/>
          <p:cNvSpPr>
            <a:spLocks noChangeArrowheads="1"/>
          </p:cNvSpPr>
          <p:nvPr/>
        </p:nvSpPr>
        <p:spPr bwMode="auto">
          <a:xfrm>
            <a:off x="3765040" y="3340357"/>
            <a:ext cx="228600" cy="2286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>
              <a:solidFill>
                <a:srgbClr val="C00000"/>
              </a:solidFill>
            </a:endParaRPr>
          </a:p>
        </p:txBody>
      </p:sp>
      <p:sp>
        <p:nvSpPr>
          <p:cNvPr id="44" name="Text Box 95"/>
          <p:cNvSpPr txBox="1">
            <a:spLocks noChangeArrowheads="1"/>
          </p:cNvSpPr>
          <p:nvPr/>
        </p:nvSpPr>
        <p:spPr bwMode="auto">
          <a:xfrm>
            <a:off x="7786176" y="1585741"/>
            <a:ext cx="919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C00000"/>
                </a:solidFill>
                <a:latin typeface="Verdana" charset="0"/>
                <a:sym typeface="Wingdings" charset="2"/>
              </a:rPr>
              <a:t> ?</a:t>
            </a:r>
            <a:endParaRPr lang="en-US" altLang="en-US" sz="240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5" name="Text Placeholder 2"/>
          <p:cNvSpPr txBox="1">
            <a:spLocks/>
          </p:cNvSpPr>
          <p:nvPr/>
        </p:nvSpPr>
        <p:spPr>
          <a:xfrm>
            <a:off x="235161" y="272031"/>
            <a:ext cx="6809700" cy="3112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en-US" sz="2000" b="1" kern="0" dirty="0">
                <a:latin typeface="Verdana" charset="0"/>
                <a:ea typeface="Verdana" charset="0"/>
                <a:cs typeface="Verdana" charset="0"/>
              </a:rPr>
              <a:t>Checking Assumptions</a:t>
            </a:r>
          </a:p>
          <a:p>
            <a:pPr>
              <a:lnSpc>
                <a:spcPct val="90000"/>
              </a:lnSpc>
            </a:pPr>
            <a:endParaRPr lang="en-US" altLang="en-US" sz="2000" kern="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000" kern="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000" kern="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000" kern="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000" kern="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000" kern="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000" kern="0" dirty="0">
              <a:ea typeface="ＭＳ Ｐゴシック" charset="-12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F541E9-55D8-6947-9707-1EBCF7FBD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81085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2"/>
          <p:cNvSpPr>
            <a:spLocks noGrp="1"/>
          </p:cNvSpPr>
          <p:nvPr>
            <p:ph type="body" idx="1"/>
          </p:nvPr>
        </p:nvSpPr>
        <p:spPr>
          <a:xfrm>
            <a:off x="1130300" y="1361624"/>
            <a:ext cx="7385050" cy="3112200"/>
          </a:xfrm>
        </p:spPr>
        <p:txBody>
          <a:bodyPr/>
          <a:lstStyle/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18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Two equilibria (game of chicken) 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But only one is </a:t>
            </a:r>
            <a:r>
              <a:rPr lang="en-US" altLang="en-US" sz="2400" i="1" dirty="0">
                <a:latin typeface="Arial" charset="0"/>
                <a:ea typeface="Arial" charset="0"/>
                <a:cs typeface="Arial" charset="0"/>
              </a:rPr>
              <a:t>sequentially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rational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Nash Equilibria are Deceiving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9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986597"/>
              </p:ext>
            </p:extLst>
          </p:nvPr>
        </p:nvGraphicFramePr>
        <p:xfrm>
          <a:off x="163675" y="1517491"/>
          <a:ext cx="7810500" cy="2214563"/>
        </p:xfrm>
        <a:graphic>
          <a:graphicData uri="http://schemas.openxmlformats.org/drawingml/2006/table">
            <a:tbl>
              <a:tblPr/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63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Boeing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Don’t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Build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  Airbus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 Don’t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5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    Build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0.3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-4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638650-304E-ED4E-914B-AA201CACF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17661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960120" y="2238000"/>
            <a:ext cx="7269480" cy="819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Boeing, the world’s top aircraft maker, announced it was building a plane with 600 to 800 seats, the biggest and most expensive airliner ever.</a:t>
            </a:r>
          </a:p>
          <a:p>
            <a:pPr marL="0" indent="0">
              <a:buNone/>
            </a:pPr>
            <a:r>
              <a:rPr lang="en-US" dirty="0"/>
              <a:t>Some in the industry suggest </a:t>
            </a:r>
          </a:p>
          <a:p>
            <a:pPr marL="0" indent="0">
              <a:buNone/>
            </a:pPr>
            <a:r>
              <a:rPr lang="en-US" dirty="0"/>
              <a:t>Boeing’s move is a bluff to preempt Airbus </a:t>
            </a:r>
          </a:p>
          <a:p>
            <a:pPr marL="0" indent="0">
              <a:buNone/>
            </a:pPr>
            <a:r>
              <a:rPr lang="en-US" dirty="0"/>
              <a:t>from going ahead with a similar plane.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sz="1800" i="0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sz="1800" i="0" dirty="0"/>
              <a:t>— BusinessWeek, 1993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6DFAC-7370-354A-BD9F-A73BD992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57508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A380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14</a:t>
            </a:fld>
            <a:endParaRPr lang="en-US"/>
          </a:p>
        </p:txBody>
      </p:sp>
      <p:sp>
        <p:nvSpPr>
          <p:cNvPr id="11" name="Shape 334"/>
          <p:cNvSpPr txBox="1">
            <a:spLocks noGrp="1"/>
          </p:cNvSpPr>
          <p:nvPr>
            <p:ph type="body" idx="1"/>
          </p:nvPr>
        </p:nvSpPr>
        <p:spPr>
          <a:xfrm>
            <a:off x="175684" y="1547398"/>
            <a:ext cx="7288806" cy="546874"/>
          </a:xfrm>
        </p:spPr>
        <p:txBody>
          <a:bodyPr/>
          <a:lstStyle/>
          <a:p>
            <a:pPr>
              <a:buClr>
                <a:schemeClr val="bg1"/>
              </a:buClr>
              <a:buSzTx/>
              <a:buFont typeface="Wingdings" charset="2"/>
              <a:buChar char="•"/>
            </a:pPr>
            <a:r>
              <a:rPr lang="en-US" altLang="en-US" dirty="0"/>
              <a:t>Enters service in 2007</a:t>
            </a:r>
          </a:p>
          <a:p>
            <a:pPr>
              <a:buClr>
                <a:schemeClr val="bg1"/>
              </a:buClr>
              <a:buSzTx/>
              <a:buFont typeface="Wingdings" charset="2"/>
              <a:buChar char="•"/>
            </a:pPr>
            <a:r>
              <a:rPr lang="en-US" altLang="en-US" dirty="0"/>
              <a:t>Singapore to Sydney</a:t>
            </a:r>
          </a:p>
          <a:p>
            <a:pPr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dirty="0"/>
          </a:p>
          <a:p>
            <a:pPr>
              <a:buClr>
                <a:schemeClr val="bg1"/>
              </a:buClr>
              <a:buSzTx/>
              <a:buFont typeface="Wingdings" charset="2"/>
              <a:buChar char="•"/>
            </a:pPr>
            <a:r>
              <a:rPr lang="en-US" altLang="en-US" dirty="0"/>
              <a:t>List price: $445 million</a:t>
            </a:r>
          </a:p>
          <a:p>
            <a:pPr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dirty="0"/>
          </a:p>
          <a:p>
            <a:pPr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dirty="0"/>
          </a:p>
          <a:p>
            <a:pPr>
              <a:buClr>
                <a:schemeClr val="bg1"/>
              </a:buClr>
              <a:buSzTx/>
              <a:buFont typeface="Wingdings" charset="2"/>
              <a:buChar char="•"/>
            </a:pPr>
            <a:r>
              <a:rPr lang="en-US" altLang="en-US" dirty="0"/>
              <a:t>Next strategy: Go after Boeing 737s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4024338" y="516194"/>
            <a:ext cx="4881296" cy="316006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E73826-0056-5544-B8DC-6E80B13D4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44406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Sequential Games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15</a:t>
            </a:fld>
            <a:endParaRPr lang="en-US"/>
          </a:p>
        </p:txBody>
      </p:sp>
      <p:sp>
        <p:nvSpPr>
          <p:cNvPr id="4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800" i="1" dirty="0">
                <a:highlight>
                  <a:srgbClr val="FFCD00"/>
                </a:highlight>
                <a:sym typeface="Quattrocento Sans"/>
              </a:rPr>
              <a:t>Look forward and reason back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endParaRPr lang="en-US" sz="2800" i="1" kern="0" dirty="0">
              <a:solidFill>
                <a:schemeClr val="dk1"/>
              </a:solidFill>
              <a:highlight>
                <a:srgbClr val="FFCD00"/>
              </a:highlight>
              <a:sym typeface="Quattrocento San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endParaRPr lang="en-US" sz="2800" i="1" kern="0" dirty="0">
              <a:solidFill>
                <a:schemeClr val="dk1"/>
              </a:solidFill>
              <a:sym typeface="Lora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4CD735-CFF8-8F47-8DC8-394B214EE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540210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044514" y="1618700"/>
            <a:ext cx="4214874" cy="3231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sz="2400" b="1" dirty="0">
                <a:highlight>
                  <a:srgbClr val="FFCD00"/>
                </a:highlight>
                <a:sym typeface="Quattrocento Sans"/>
              </a:rPr>
              <a:t>Pick a last move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altLang="en-US" sz="2400" dirty="0"/>
              <a:t>1. What </a:t>
            </a:r>
            <a:r>
              <a:rPr lang="en-US" altLang="en-US" sz="2400" b="1" dirty="0"/>
              <a:t>player</a:t>
            </a:r>
            <a:r>
              <a:rPr lang="en-US" altLang="en-US" sz="2400" dirty="0"/>
              <a:t> is making the decision?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altLang="en-US" sz="2400" dirty="0"/>
              <a:t>2. What </a:t>
            </a:r>
            <a:r>
              <a:rPr lang="en-US" altLang="en-US" sz="2400" b="1" dirty="0"/>
              <a:t>actions </a:t>
            </a:r>
            <a:r>
              <a:rPr lang="en-US" altLang="en-US" sz="2400" dirty="0"/>
              <a:t>are available to that player?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altLang="en-US" sz="2400" dirty="0"/>
              <a:t>3. What are the player’s </a:t>
            </a:r>
            <a:r>
              <a:rPr lang="en-US" altLang="en-US" sz="2400" b="1" dirty="0"/>
              <a:t>payoffs</a:t>
            </a:r>
            <a:r>
              <a:rPr lang="en-US" altLang="en-US" sz="2400" dirty="0"/>
              <a:t> from each decision?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altLang="en-US" sz="2400" dirty="0"/>
              <a:t>4. Select the highest</a:t>
            </a:r>
          </a:p>
        </p:txBody>
      </p:sp>
      <p:sp>
        <p:nvSpPr>
          <p:cNvPr id="26626" name="Shape 142"/>
          <p:cNvSpPr txBox="1">
            <a:spLocks noGrp="1"/>
          </p:cNvSpPr>
          <p:nvPr>
            <p:ph type="title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Lora" charset="0"/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  <a:sym typeface="Lora" charset="0"/>
              </a:rPr>
              <a:t>Solving for Equilibria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body" idx="2"/>
          </p:nvPr>
        </p:nvSpPr>
        <p:spPr>
          <a:xfrm>
            <a:off x="5012915" y="1618700"/>
            <a:ext cx="3627231" cy="3231000"/>
          </a:xfrm>
        </p:spPr>
        <p:txBody>
          <a:bodyPr>
            <a:noAutofit/>
          </a:bodyPr>
          <a:lstStyle/>
          <a:p>
            <a:pPr marL="457200" lvl="1" indent="-439738">
              <a:spcBef>
                <a:spcPct val="0"/>
              </a:spcBef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5. Place an arrow on the selected branch</a:t>
            </a:r>
          </a:p>
          <a:p>
            <a:pPr marL="457200" lvl="1" indent="-439738">
              <a:spcBef>
                <a:spcPct val="0"/>
              </a:spcBef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6. Delete all other branches</a:t>
            </a:r>
          </a:p>
          <a:p>
            <a:pPr marL="457200" lvl="1" indent="-439738">
              <a:spcBef>
                <a:spcPct val="0"/>
              </a:spcBef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marL="457200" lvl="1" indent="-439738">
              <a:spcBef>
                <a:spcPct val="0"/>
              </a:spcBef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Repeat: pick a last move</a:t>
            </a:r>
          </a:p>
          <a:p>
            <a:pPr marL="457200" lvl="1" indent="-439738">
              <a:spcBef>
                <a:spcPct val="0"/>
              </a:spcBef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sz="2400" b="1" dirty="0">
                <a:highlight>
                  <a:srgbClr val="FFCD00"/>
                </a:highlight>
                <a:sym typeface="Quattrocento Sans"/>
              </a:rPr>
              <a:t>Continue until you reach the beginning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79CD2E-F10B-3B4F-AC4B-D973D8B6E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53521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Subgame perfect equilibrium (a.k.a. rollback or backwards induction equilibrium) is the equilibrium for sequential games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Start at the end and trim the tree to the present. Eliminate non-credible future actions.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Specifies an action at </a:t>
            </a:r>
            <a:r>
              <a:rPr lang="en-US" altLang="en-US" i="1" dirty="0">
                <a:ea typeface="ＭＳ Ｐゴシック" charset="-128"/>
              </a:rPr>
              <a:t>every </a:t>
            </a:r>
            <a:r>
              <a:rPr lang="en-US" altLang="en-US" dirty="0">
                <a:ea typeface="ＭＳ Ｐゴシック" charset="-128"/>
              </a:rPr>
              <a:t>decision node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Subgame Perfect Equilibrium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2515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Nash Equilibria are Deceiving (part II)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59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093186"/>
              </p:ext>
            </p:extLst>
          </p:nvPr>
        </p:nvGraphicFramePr>
        <p:xfrm>
          <a:off x="1400170" y="1558298"/>
          <a:ext cx="6813556" cy="1828800"/>
        </p:xfrm>
        <a:graphic>
          <a:graphicData uri="http://schemas.openxmlformats.org/drawingml/2006/table">
            <a:tbl>
              <a:tblPr/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8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8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240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Player 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539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X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Y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709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  Player 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Less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30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7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More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20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endParaRPr lang="en-US" sz="1100" dirty="0"/>
          </a:p>
          <a:p>
            <a:pPr>
              <a:buClr>
                <a:srgbClr val="A28448"/>
              </a:buClr>
            </a:pPr>
            <a:r>
              <a:rPr lang="en-US" dirty="0"/>
              <a:t>Does either player have a dominant strategy?</a:t>
            </a:r>
          </a:p>
          <a:p>
            <a:pPr>
              <a:buClr>
                <a:srgbClr val="A28448"/>
              </a:buClr>
            </a:pPr>
            <a:r>
              <a:rPr lang="en-US" dirty="0"/>
              <a:t>What is the equilibrium?</a:t>
            </a:r>
          </a:p>
          <a:p>
            <a:pPr>
              <a:buClr>
                <a:srgbClr val="A28448"/>
              </a:buClr>
            </a:pPr>
            <a:r>
              <a:rPr lang="en-US" dirty="0"/>
              <a:t>What if Player 1 goes first?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9820D2-6E02-514F-B026-8CEF8084E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77512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Thinking backwards is easy in game trees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Thinking backwards is challenging in practice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Outline: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Strategic moves in early rounds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The rule of three (again)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Seeing the end of the game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Solving Sequential Games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5686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“It is true that life must be understood backward, but …      it must be lived forward.”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Søren</a:t>
            </a:r>
            <a:r>
              <a:rPr lang="en-US" dirty="0"/>
              <a:t> Kierkegaard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Shape 166"/>
          <p:cNvSpPr txBox="1">
            <a:spLocks/>
          </p:cNvSpPr>
          <p:nvPr/>
        </p:nvSpPr>
        <p:spPr bwMode="auto">
          <a:xfrm>
            <a:off x="4504595" y="928326"/>
            <a:ext cx="4023300" cy="402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kern="0" dirty="0">
                <a:solidFill>
                  <a:schemeClr val="dk1"/>
                </a:solidFill>
                <a:latin typeface="Verdana" charset="0"/>
                <a:ea typeface="Verdana" charset="0"/>
                <a:cs typeface="Verdana" charset="0"/>
                <a:sym typeface="Lora"/>
              </a:rPr>
              <a:t>Agenda Setting Revisited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endParaRPr lang="en-US" sz="2200" kern="0" dirty="0">
              <a:sym typeface="Quattrocento San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r>
              <a:rPr lang="en-US" sz="2200" kern="0" dirty="0">
                <a:sym typeface="Quattrocento Sans"/>
              </a:rPr>
              <a:t>Graduation Speaker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endParaRPr lang="en-US" sz="2200" kern="0" dirty="0">
              <a:sym typeface="Quattrocento San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r>
              <a:rPr lang="en-US" altLang="en-US" sz="2200" dirty="0">
                <a:ea typeface="ＭＳ Ｐゴシック" charset="-128"/>
              </a:rPr>
              <a:t>Ned Lamont,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r>
              <a:rPr lang="en-US" altLang="en-US" sz="2200" dirty="0">
                <a:ea typeface="ＭＳ Ｐゴシック" charset="-128"/>
              </a:rPr>
              <a:t>Jeff Bezos, or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r>
              <a:rPr lang="en-US" altLang="en-US" sz="2200" dirty="0">
                <a:ea typeface="ＭＳ Ｐゴシック" charset="-128"/>
              </a:rPr>
              <a:t>Kamala Harris?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endParaRPr lang="en-US" sz="2200" kern="0" dirty="0">
              <a:sym typeface="Quattrocento San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endParaRPr lang="en-US" sz="2200" kern="0" dirty="0">
              <a:sym typeface="Quattrocento San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endParaRPr lang="en-US" sz="2200" kern="0" dirty="0">
              <a:sym typeface="Quattrocento San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r>
              <a:rPr lang="en-US" sz="2200" kern="0" dirty="0">
                <a:sym typeface="Quattrocento Sans"/>
              </a:rPr>
              <a:t>Decided by nine-person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r>
              <a:rPr lang="en-US" sz="2200" kern="0" dirty="0">
                <a:sym typeface="Quattrocento Sans"/>
              </a:rPr>
              <a:t>committee by majority rule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ct val="100000"/>
              <a:buNone/>
              <a:defRPr/>
            </a:pPr>
            <a:endParaRPr lang="en-US" sz="2200" kern="0" dirty="0">
              <a:sym typeface="Quattrocento San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7000"/>
                    </a14:imgEffect>
                  </a14:imgLayer>
                </a14:imgProps>
              </a:ext>
            </a:extLst>
          </a:blip>
          <a:srcRect l="1224" t="14322" r="10923" b="26945"/>
          <a:stretch/>
        </p:blipFill>
        <p:spPr>
          <a:xfrm>
            <a:off x="365908" y="878850"/>
            <a:ext cx="3657600" cy="3659524"/>
          </a:xfrm>
          <a:prstGeom prst="ellipse">
            <a:avLst/>
          </a:prstGeom>
        </p:spPr>
      </p:pic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A75F5C-B36D-8944-A63F-2E7DEC6D26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C27755-82EE-2D7A-A2AF-18462D078F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462" y="787341"/>
            <a:ext cx="673100" cy="685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/>
              <a:t>Recall member preferences:</a:t>
            </a:r>
          </a:p>
          <a:p>
            <a:pPr marL="0" indent="0">
              <a:spcBef>
                <a:spcPts val="0"/>
              </a:spcBef>
              <a:buNone/>
              <a:tabLst>
                <a:tab pos="341313" algn="l"/>
                <a:tab pos="1328738" algn="l"/>
                <a:tab pos="1803400" algn="l"/>
                <a:tab pos="2225675" algn="l"/>
                <a:tab pos="4714875" algn="l"/>
              </a:tabLst>
            </a:pPr>
            <a:r>
              <a:rPr lang="en-US" altLang="en-US" sz="2000" dirty="0"/>
              <a:t>	4 (</a:t>
            </a:r>
            <a:r>
              <a:rPr lang="en-US" altLang="en-US" sz="2000" dirty="0">
                <a:solidFill>
                  <a:srgbClr val="040F76"/>
                </a:solidFill>
              </a:rPr>
              <a:t>N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J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K</a:t>
            </a:r>
            <a:r>
              <a:rPr lang="en-US" altLang="en-US" sz="2000" dirty="0"/>
              <a:t>)            3 (</a:t>
            </a:r>
            <a:r>
              <a:rPr lang="en-US" altLang="en-US" sz="2000" dirty="0">
                <a:solidFill>
                  <a:srgbClr val="040F76"/>
                </a:solidFill>
              </a:rPr>
              <a:t>J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K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N</a:t>
            </a:r>
            <a:r>
              <a:rPr lang="en-US" altLang="en-US" sz="2000" dirty="0"/>
              <a:t>)            2 (</a:t>
            </a:r>
            <a:r>
              <a:rPr lang="en-US" altLang="en-US" sz="2000" dirty="0">
                <a:solidFill>
                  <a:srgbClr val="040F76"/>
                </a:solidFill>
              </a:rPr>
              <a:t>K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N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J</a:t>
            </a:r>
            <a:r>
              <a:rPr lang="en-US" altLang="en-US" sz="2000" dirty="0"/>
              <a:t>)</a:t>
            </a: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/>
              <a:t>Majority rule results:</a:t>
            </a:r>
          </a:p>
          <a:p>
            <a:pPr lvl="2">
              <a:spcBef>
                <a:spcPts val="0"/>
              </a:spcBef>
              <a:tabLst>
                <a:tab pos="341313" algn="l"/>
                <a:tab pos="1328738" algn="l"/>
                <a:tab pos="1803400" algn="l"/>
                <a:tab pos="2225675" algn="l"/>
                <a:tab pos="4714875" algn="l"/>
              </a:tabLst>
            </a:pP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 	 N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beats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J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 ;     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J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beats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 ;     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beats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N</a:t>
            </a:r>
          </a:p>
          <a:p>
            <a:pPr>
              <a:spcBef>
                <a:spcPts val="0"/>
              </a:spcBef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2000" dirty="0"/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/>
              <a:t>Voting results (example):</a:t>
            </a:r>
          </a:p>
          <a:p>
            <a:pPr marL="869950" lvl="2" indent="-342900">
              <a:buClr>
                <a:srgbClr val="A28448"/>
              </a:buClr>
              <a:buFont typeface="Arial" charset="0"/>
              <a:buChar char="•"/>
              <a:tabLst>
                <a:tab pos="1328738" algn="l"/>
                <a:tab pos="1803400" algn="l"/>
                <a:tab pos="2225675" algn="l"/>
                <a:tab pos="4714875" algn="l"/>
              </a:tabLst>
            </a:pP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N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vs.	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J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then winner versus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  <a:sym typeface="Wingdings" charset="2"/>
              </a:rPr>
              <a:t> 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21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Agenda Setting Revisited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706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6"/>
          <p:cNvSpPr txBox="1">
            <a:spLocks noChangeArrowheads="1"/>
          </p:cNvSpPr>
          <p:nvPr/>
        </p:nvSpPr>
        <p:spPr bwMode="auto">
          <a:xfrm>
            <a:off x="3099389" y="2314832"/>
            <a:ext cx="15752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99"/>
                </a:solidFill>
                <a:latin typeface="Verdana" charset="0"/>
              </a:rPr>
              <a:t>N vs. J</a:t>
            </a:r>
          </a:p>
        </p:txBody>
      </p:sp>
      <p:sp>
        <p:nvSpPr>
          <p:cNvPr id="14" name="Text Box 77"/>
          <p:cNvSpPr txBox="1">
            <a:spLocks noChangeArrowheads="1"/>
          </p:cNvSpPr>
          <p:nvPr/>
        </p:nvSpPr>
        <p:spPr bwMode="auto">
          <a:xfrm>
            <a:off x="5044571" y="3521332"/>
            <a:ext cx="1579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J vs. K</a:t>
            </a:r>
          </a:p>
        </p:txBody>
      </p:sp>
      <p:sp>
        <p:nvSpPr>
          <p:cNvPr id="15" name="Text Box 78"/>
          <p:cNvSpPr txBox="1">
            <a:spLocks noChangeArrowheads="1"/>
          </p:cNvSpPr>
          <p:nvPr/>
        </p:nvSpPr>
        <p:spPr bwMode="auto">
          <a:xfrm>
            <a:off x="8102095" y="3797555"/>
            <a:ext cx="5847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K</a:t>
            </a:r>
          </a:p>
        </p:txBody>
      </p:sp>
      <p:sp>
        <p:nvSpPr>
          <p:cNvPr id="16" name="Text Box 79"/>
          <p:cNvSpPr txBox="1">
            <a:spLocks noChangeArrowheads="1"/>
          </p:cNvSpPr>
          <p:nvPr/>
        </p:nvSpPr>
        <p:spPr bwMode="auto">
          <a:xfrm>
            <a:off x="8102095" y="2676780"/>
            <a:ext cx="4846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J</a:t>
            </a:r>
          </a:p>
        </p:txBody>
      </p:sp>
      <p:grpSp>
        <p:nvGrpSpPr>
          <p:cNvPr id="17" name="Group 80"/>
          <p:cNvGrpSpPr>
            <a:grpSpLocks/>
          </p:cNvGrpSpPr>
          <p:nvPr/>
        </p:nvGrpSpPr>
        <p:grpSpPr bwMode="auto">
          <a:xfrm>
            <a:off x="4368295" y="1113093"/>
            <a:ext cx="1778000" cy="2324100"/>
            <a:chOff x="1332" y="1547"/>
            <a:chExt cx="1120" cy="1464"/>
          </a:xfrm>
        </p:grpSpPr>
        <p:sp>
          <p:nvSpPr>
            <p:cNvPr id="18" name="Line 81"/>
            <p:cNvSpPr>
              <a:spLocks noChangeShapeType="1"/>
            </p:cNvSpPr>
            <p:nvPr/>
          </p:nvSpPr>
          <p:spPr bwMode="auto">
            <a:xfrm flipV="1">
              <a:off x="1332" y="1547"/>
              <a:ext cx="1115" cy="727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82"/>
            <p:cNvSpPr>
              <a:spLocks noChangeShapeType="1"/>
            </p:cNvSpPr>
            <p:nvPr/>
          </p:nvSpPr>
          <p:spPr bwMode="auto">
            <a:xfrm>
              <a:off x="1332" y="2281"/>
              <a:ext cx="1120" cy="730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Oval 83"/>
          <p:cNvSpPr>
            <a:spLocks noChangeArrowheads="1"/>
          </p:cNvSpPr>
          <p:nvPr/>
        </p:nvSpPr>
        <p:spPr bwMode="auto">
          <a:xfrm>
            <a:off x="4260345" y="2160843"/>
            <a:ext cx="228600" cy="228600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21" name="Text Box 84"/>
          <p:cNvSpPr txBox="1">
            <a:spLocks noChangeArrowheads="1"/>
          </p:cNvSpPr>
          <p:nvPr/>
        </p:nvSpPr>
        <p:spPr bwMode="auto">
          <a:xfrm rot="19620000">
            <a:off x="4712307" y="1171333"/>
            <a:ext cx="12584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000099"/>
                </a:solidFill>
              </a:rPr>
              <a:t>    N</a:t>
            </a:r>
          </a:p>
        </p:txBody>
      </p:sp>
      <p:sp>
        <p:nvSpPr>
          <p:cNvPr id="22" name="Text Box 85"/>
          <p:cNvSpPr txBox="1">
            <a:spLocks noChangeArrowheads="1"/>
          </p:cNvSpPr>
          <p:nvPr/>
        </p:nvSpPr>
        <p:spPr bwMode="auto">
          <a:xfrm rot="1980000">
            <a:off x="5227132" y="2693011"/>
            <a:ext cx="9730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000099"/>
                </a:solidFill>
              </a:rPr>
              <a:t>J</a:t>
            </a:r>
          </a:p>
        </p:txBody>
      </p:sp>
      <p:sp>
        <p:nvSpPr>
          <p:cNvPr id="32" name="Text Box 95"/>
          <p:cNvSpPr txBox="1">
            <a:spLocks noChangeArrowheads="1"/>
          </p:cNvSpPr>
          <p:nvPr/>
        </p:nvSpPr>
        <p:spPr bwMode="auto">
          <a:xfrm>
            <a:off x="8102095" y="1392493"/>
            <a:ext cx="5847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K</a:t>
            </a:r>
          </a:p>
        </p:txBody>
      </p:sp>
      <p:sp>
        <p:nvSpPr>
          <p:cNvPr id="33" name="Text Box 96"/>
          <p:cNvSpPr txBox="1">
            <a:spLocks noChangeArrowheads="1"/>
          </p:cNvSpPr>
          <p:nvPr/>
        </p:nvSpPr>
        <p:spPr bwMode="auto">
          <a:xfrm>
            <a:off x="8102095" y="271722"/>
            <a:ext cx="5847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N</a:t>
            </a:r>
          </a:p>
        </p:txBody>
      </p:sp>
      <p:grpSp>
        <p:nvGrpSpPr>
          <p:cNvPr id="34" name="Group 97"/>
          <p:cNvGrpSpPr>
            <a:grpSpLocks/>
          </p:cNvGrpSpPr>
          <p:nvPr/>
        </p:nvGrpSpPr>
        <p:grpSpPr bwMode="auto">
          <a:xfrm>
            <a:off x="6133595" y="324107"/>
            <a:ext cx="1920875" cy="1414463"/>
            <a:chOff x="2444" y="2565"/>
            <a:chExt cx="1210" cy="891"/>
          </a:xfrm>
        </p:grpSpPr>
        <p:sp>
          <p:nvSpPr>
            <p:cNvPr id="35" name="Oval 98"/>
            <p:cNvSpPr>
              <a:spLocks noChangeArrowheads="1"/>
            </p:cNvSpPr>
            <p:nvPr/>
          </p:nvSpPr>
          <p:spPr bwMode="auto">
            <a:xfrm>
              <a:off x="3510" y="2610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6" name="Oval 99"/>
            <p:cNvSpPr>
              <a:spLocks noChangeArrowheads="1"/>
            </p:cNvSpPr>
            <p:nvPr/>
          </p:nvSpPr>
          <p:spPr bwMode="auto">
            <a:xfrm>
              <a:off x="3504" y="3312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7" name="Text Box 100"/>
            <p:cNvSpPr txBox="1">
              <a:spLocks noChangeArrowheads="1"/>
            </p:cNvSpPr>
            <p:nvPr/>
          </p:nvSpPr>
          <p:spPr bwMode="auto">
            <a:xfrm rot="20400000">
              <a:off x="2723" y="2565"/>
              <a:ext cx="73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   N</a:t>
              </a:r>
            </a:p>
          </p:txBody>
        </p:sp>
        <p:sp>
          <p:nvSpPr>
            <p:cNvPr id="38" name="Text Box 101"/>
            <p:cNvSpPr txBox="1">
              <a:spLocks noChangeArrowheads="1"/>
            </p:cNvSpPr>
            <p:nvPr/>
          </p:nvSpPr>
          <p:spPr bwMode="auto">
            <a:xfrm rot="1140000">
              <a:off x="2772" y="2966"/>
              <a:ext cx="6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   K</a:t>
              </a:r>
            </a:p>
          </p:txBody>
        </p:sp>
        <p:grpSp>
          <p:nvGrpSpPr>
            <p:cNvPr id="39" name="Group 102"/>
            <p:cNvGrpSpPr>
              <a:grpSpLocks/>
            </p:cNvGrpSpPr>
            <p:nvPr/>
          </p:nvGrpSpPr>
          <p:grpSpPr bwMode="auto">
            <a:xfrm>
              <a:off x="2544" y="2688"/>
              <a:ext cx="960" cy="690"/>
              <a:chOff x="2544" y="2766"/>
              <a:chExt cx="960" cy="516"/>
            </a:xfrm>
          </p:grpSpPr>
          <p:sp>
            <p:nvSpPr>
              <p:cNvPr id="41" name="Line 103"/>
              <p:cNvSpPr>
                <a:spLocks noChangeShapeType="1"/>
              </p:cNvSpPr>
              <p:nvPr/>
            </p:nvSpPr>
            <p:spPr bwMode="auto">
              <a:xfrm flipV="1">
                <a:off x="2544" y="2766"/>
                <a:ext cx="960" cy="258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104"/>
              <p:cNvSpPr>
                <a:spLocks noChangeShapeType="1"/>
              </p:cNvSpPr>
              <p:nvPr/>
            </p:nvSpPr>
            <p:spPr bwMode="auto">
              <a:xfrm flipH="1" flipV="1">
                <a:off x="2544" y="3024"/>
                <a:ext cx="960" cy="258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" name="Oval 105"/>
            <p:cNvSpPr>
              <a:spLocks noChangeArrowheads="1"/>
            </p:cNvSpPr>
            <p:nvPr/>
          </p:nvSpPr>
          <p:spPr bwMode="auto">
            <a:xfrm>
              <a:off x="2444" y="2949"/>
              <a:ext cx="144" cy="144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</p:grpSp>
      <p:sp>
        <p:nvSpPr>
          <p:cNvPr id="60" name="Oval 98"/>
          <p:cNvSpPr>
            <a:spLocks noChangeArrowheads="1"/>
          </p:cNvSpPr>
          <p:nvPr/>
        </p:nvSpPr>
        <p:spPr bwMode="auto">
          <a:xfrm>
            <a:off x="7829046" y="280219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61" name="Oval 99"/>
          <p:cNvSpPr>
            <a:spLocks noChangeArrowheads="1"/>
          </p:cNvSpPr>
          <p:nvPr/>
        </p:nvSpPr>
        <p:spPr bwMode="auto">
          <a:xfrm>
            <a:off x="7819521" y="391662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62" name="Text Box 100"/>
          <p:cNvSpPr txBox="1">
            <a:spLocks noChangeArrowheads="1"/>
          </p:cNvSpPr>
          <p:nvPr/>
        </p:nvSpPr>
        <p:spPr bwMode="auto">
          <a:xfrm rot="20400000">
            <a:off x="6579684" y="2730757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   J</a:t>
            </a:r>
          </a:p>
        </p:txBody>
      </p:sp>
      <p:sp>
        <p:nvSpPr>
          <p:cNvPr id="63" name="Text Box 101"/>
          <p:cNvSpPr txBox="1">
            <a:spLocks noChangeArrowheads="1"/>
          </p:cNvSpPr>
          <p:nvPr/>
        </p:nvSpPr>
        <p:spPr bwMode="auto">
          <a:xfrm rot="1140000">
            <a:off x="6657471" y="3367345"/>
            <a:ext cx="1004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   K</a:t>
            </a:r>
          </a:p>
        </p:txBody>
      </p:sp>
      <p:grpSp>
        <p:nvGrpSpPr>
          <p:cNvPr id="64" name="Group 102"/>
          <p:cNvGrpSpPr>
            <a:grpSpLocks/>
          </p:cNvGrpSpPr>
          <p:nvPr/>
        </p:nvGrpSpPr>
        <p:grpSpPr bwMode="auto">
          <a:xfrm>
            <a:off x="6295521" y="2926020"/>
            <a:ext cx="1524000" cy="1095375"/>
            <a:chOff x="2544" y="2766"/>
            <a:chExt cx="960" cy="516"/>
          </a:xfrm>
        </p:grpSpPr>
        <p:sp>
          <p:nvSpPr>
            <p:cNvPr id="66" name="Line 103"/>
            <p:cNvSpPr>
              <a:spLocks noChangeShapeType="1"/>
            </p:cNvSpPr>
            <p:nvPr/>
          </p:nvSpPr>
          <p:spPr bwMode="auto">
            <a:xfrm flipV="1">
              <a:off x="2544" y="2766"/>
              <a:ext cx="960" cy="258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104"/>
            <p:cNvSpPr>
              <a:spLocks noChangeShapeType="1"/>
            </p:cNvSpPr>
            <p:nvPr/>
          </p:nvSpPr>
          <p:spPr bwMode="auto">
            <a:xfrm flipH="1" flipV="1">
              <a:off x="2544" y="3024"/>
              <a:ext cx="960" cy="258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Oval 105"/>
          <p:cNvSpPr>
            <a:spLocks noChangeArrowheads="1"/>
          </p:cNvSpPr>
          <p:nvPr/>
        </p:nvSpPr>
        <p:spPr bwMode="auto">
          <a:xfrm>
            <a:off x="6136771" y="3340357"/>
            <a:ext cx="228600" cy="2286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>
              <a:solidFill>
                <a:srgbClr val="C00000"/>
              </a:solidFill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4992971" y="383639"/>
            <a:ext cx="15033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N vs. K</a:t>
            </a:r>
          </a:p>
        </p:txBody>
      </p:sp>
      <p:sp>
        <p:nvSpPr>
          <p:cNvPr id="45" name="Title 5"/>
          <p:cNvSpPr txBox="1">
            <a:spLocks/>
          </p:cNvSpPr>
          <p:nvPr/>
        </p:nvSpPr>
        <p:spPr bwMode="auto">
          <a:xfrm>
            <a:off x="397957" y="829726"/>
            <a:ext cx="38782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r>
              <a:rPr lang="en-US" sz="2000" b="1" kern="0" dirty="0">
                <a:latin typeface="Verdana" charset="0"/>
                <a:ea typeface="Verdana" charset="0"/>
                <a:cs typeface="Verdana" charset="0"/>
              </a:rPr>
              <a:t>Agenda Setting </a:t>
            </a:r>
          </a:p>
          <a:p>
            <a:r>
              <a:rPr lang="en-US" sz="2000" b="1" kern="0" dirty="0">
                <a:latin typeface="Verdana" charset="0"/>
                <a:ea typeface="Verdana" charset="0"/>
                <a:cs typeface="Verdana" charset="0"/>
              </a:rPr>
              <a:t>as a Sequential Game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BB14CA-2096-7940-8C63-9ACC4C44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160974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77"/>
          <p:cNvSpPr txBox="1">
            <a:spLocks noChangeArrowheads="1"/>
          </p:cNvSpPr>
          <p:nvPr/>
        </p:nvSpPr>
        <p:spPr bwMode="auto">
          <a:xfrm>
            <a:off x="1129799" y="3635636"/>
            <a:ext cx="1579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J vs. K</a:t>
            </a:r>
          </a:p>
        </p:txBody>
      </p:sp>
      <p:sp>
        <p:nvSpPr>
          <p:cNvPr id="15" name="Text Box 78"/>
          <p:cNvSpPr txBox="1">
            <a:spLocks noChangeArrowheads="1"/>
          </p:cNvSpPr>
          <p:nvPr/>
        </p:nvSpPr>
        <p:spPr bwMode="auto">
          <a:xfrm>
            <a:off x="4187323" y="3883283"/>
            <a:ext cx="5847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K</a:t>
            </a:r>
          </a:p>
        </p:txBody>
      </p:sp>
      <p:sp>
        <p:nvSpPr>
          <p:cNvPr id="16" name="Text Box 79"/>
          <p:cNvSpPr txBox="1">
            <a:spLocks noChangeArrowheads="1"/>
          </p:cNvSpPr>
          <p:nvPr/>
        </p:nvSpPr>
        <p:spPr bwMode="auto">
          <a:xfrm>
            <a:off x="4187323" y="2762508"/>
            <a:ext cx="4846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J</a:t>
            </a:r>
          </a:p>
        </p:txBody>
      </p:sp>
      <p:sp>
        <p:nvSpPr>
          <p:cNvPr id="32" name="Text Box 95"/>
          <p:cNvSpPr txBox="1">
            <a:spLocks noChangeArrowheads="1"/>
          </p:cNvSpPr>
          <p:nvPr/>
        </p:nvSpPr>
        <p:spPr bwMode="auto">
          <a:xfrm>
            <a:off x="4187323" y="2083208"/>
            <a:ext cx="5847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K</a:t>
            </a:r>
          </a:p>
        </p:txBody>
      </p:sp>
      <p:sp>
        <p:nvSpPr>
          <p:cNvPr id="33" name="Text Box 96"/>
          <p:cNvSpPr txBox="1">
            <a:spLocks noChangeArrowheads="1"/>
          </p:cNvSpPr>
          <p:nvPr/>
        </p:nvSpPr>
        <p:spPr bwMode="auto">
          <a:xfrm>
            <a:off x="4187323" y="962437"/>
            <a:ext cx="5847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N</a:t>
            </a:r>
          </a:p>
        </p:txBody>
      </p:sp>
      <p:grpSp>
        <p:nvGrpSpPr>
          <p:cNvPr id="34" name="Group 97"/>
          <p:cNvGrpSpPr>
            <a:grpSpLocks/>
          </p:cNvGrpSpPr>
          <p:nvPr/>
        </p:nvGrpSpPr>
        <p:grpSpPr bwMode="auto">
          <a:xfrm>
            <a:off x="2218823" y="1014822"/>
            <a:ext cx="1920875" cy="1414463"/>
            <a:chOff x="2444" y="2565"/>
            <a:chExt cx="1210" cy="891"/>
          </a:xfrm>
        </p:grpSpPr>
        <p:sp>
          <p:nvSpPr>
            <p:cNvPr id="35" name="Oval 98"/>
            <p:cNvSpPr>
              <a:spLocks noChangeArrowheads="1"/>
            </p:cNvSpPr>
            <p:nvPr/>
          </p:nvSpPr>
          <p:spPr bwMode="auto">
            <a:xfrm>
              <a:off x="3510" y="2610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6" name="Oval 99"/>
            <p:cNvSpPr>
              <a:spLocks noChangeArrowheads="1"/>
            </p:cNvSpPr>
            <p:nvPr/>
          </p:nvSpPr>
          <p:spPr bwMode="auto">
            <a:xfrm>
              <a:off x="3504" y="3312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7" name="Text Box 100"/>
            <p:cNvSpPr txBox="1">
              <a:spLocks noChangeArrowheads="1"/>
            </p:cNvSpPr>
            <p:nvPr/>
          </p:nvSpPr>
          <p:spPr bwMode="auto">
            <a:xfrm rot="20400000">
              <a:off x="2723" y="2565"/>
              <a:ext cx="73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   N</a:t>
              </a:r>
            </a:p>
          </p:txBody>
        </p:sp>
        <p:sp>
          <p:nvSpPr>
            <p:cNvPr id="38" name="Text Box 101"/>
            <p:cNvSpPr txBox="1">
              <a:spLocks noChangeArrowheads="1"/>
            </p:cNvSpPr>
            <p:nvPr/>
          </p:nvSpPr>
          <p:spPr bwMode="auto">
            <a:xfrm rot="1140000">
              <a:off x="2772" y="2966"/>
              <a:ext cx="6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   K</a:t>
              </a:r>
            </a:p>
          </p:txBody>
        </p:sp>
        <p:grpSp>
          <p:nvGrpSpPr>
            <p:cNvPr id="39" name="Group 102"/>
            <p:cNvGrpSpPr>
              <a:grpSpLocks/>
            </p:cNvGrpSpPr>
            <p:nvPr/>
          </p:nvGrpSpPr>
          <p:grpSpPr bwMode="auto">
            <a:xfrm>
              <a:off x="2544" y="2688"/>
              <a:ext cx="960" cy="690"/>
              <a:chOff x="2544" y="2766"/>
              <a:chExt cx="960" cy="516"/>
            </a:xfrm>
          </p:grpSpPr>
          <p:sp>
            <p:nvSpPr>
              <p:cNvPr id="41" name="Line 103"/>
              <p:cNvSpPr>
                <a:spLocks noChangeShapeType="1"/>
              </p:cNvSpPr>
              <p:nvPr/>
            </p:nvSpPr>
            <p:spPr bwMode="auto">
              <a:xfrm flipV="1">
                <a:off x="2544" y="2766"/>
                <a:ext cx="960" cy="258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104"/>
              <p:cNvSpPr>
                <a:spLocks noChangeShapeType="1"/>
              </p:cNvSpPr>
              <p:nvPr/>
            </p:nvSpPr>
            <p:spPr bwMode="auto">
              <a:xfrm flipH="1" flipV="1">
                <a:off x="2544" y="3024"/>
                <a:ext cx="960" cy="258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" name="Oval 105"/>
            <p:cNvSpPr>
              <a:spLocks noChangeArrowheads="1"/>
            </p:cNvSpPr>
            <p:nvPr/>
          </p:nvSpPr>
          <p:spPr bwMode="auto">
            <a:xfrm>
              <a:off x="2444" y="2949"/>
              <a:ext cx="144" cy="144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</p:grpSp>
      <p:sp>
        <p:nvSpPr>
          <p:cNvPr id="60" name="Oval 98"/>
          <p:cNvSpPr>
            <a:spLocks noChangeArrowheads="1"/>
          </p:cNvSpPr>
          <p:nvPr/>
        </p:nvSpPr>
        <p:spPr bwMode="auto">
          <a:xfrm>
            <a:off x="3914274" y="2887923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61" name="Oval 99"/>
          <p:cNvSpPr>
            <a:spLocks noChangeArrowheads="1"/>
          </p:cNvSpPr>
          <p:nvPr/>
        </p:nvSpPr>
        <p:spPr bwMode="auto">
          <a:xfrm>
            <a:off x="3904749" y="400234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62" name="Text Box 100"/>
          <p:cNvSpPr txBox="1">
            <a:spLocks noChangeArrowheads="1"/>
          </p:cNvSpPr>
          <p:nvPr/>
        </p:nvSpPr>
        <p:spPr bwMode="auto">
          <a:xfrm rot="20400000">
            <a:off x="2664912" y="2816485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   J</a:t>
            </a:r>
          </a:p>
        </p:txBody>
      </p:sp>
      <p:sp>
        <p:nvSpPr>
          <p:cNvPr id="63" name="Text Box 101"/>
          <p:cNvSpPr txBox="1">
            <a:spLocks noChangeArrowheads="1"/>
          </p:cNvSpPr>
          <p:nvPr/>
        </p:nvSpPr>
        <p:spPr bwMode="auto">
          <a:xfrm rot="1140000">
            <a:off x="2742699" y="3453073"/>
            <a:ext cx="1004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   K</a:t>
            </a:r>
          </a:p>
        </p:txBody>
      </p:sp>
      <p:grpSp>
        <p:nvGrpSpPr>
          <p:cNvPr id="64" name="Group 102"/>
          <p:cNvGrpSpPr>
            <a:grpSpLocks/>
          </p:cNvGrpSpPr>
          <p:nvPr/>
        </p:nvGrpSpPr>
        <p:grpSpPr bwMode="auto">
          <a:xfrm>
            <a:off x="2380749" y="3011748"/>
            <a:ext cx="1524000" cy="1095375"/>
            <a:chOff x="2544" y="2766"/>
            <a:chExt cx="960" cy="516"/>
          </a:xfrm>
        </p:grpSpPr>
        <p:sp>
          <p:nvSpPr>
            <p:cNvPr id="66" name="Line 103"/>
            <p:cNvSpPr>
              <a:spLocks noChangeShapeType="1"/>
            </p:cNvSpPr>
            <p:nvPr/>
          </p:nvSpPr>
          <p:spPr bwMode="auto">
            <a:xfrm flipV="1">
              <a:off x="2544" y="2766"/>
              <a:ext cx="960" cy="258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104"/>
            <p:cNvSpPr>
              <a:spLocks noChangeShapeType="1"/>
            </p:cNvSpPr>
            <p:nvPr/>
          </p:nvSpPr>
          <p:spPr bwMode="auto">
            <a:xfrm flipH="1" flipV="1">
              <a:off x="2544" y="3024"/>
              <a:ext cx="960" cy="258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Oval 105"/>
          <p:cNvSpPr>
            <a:spLocks noChangeArrowheads="1"/>
          </p:cNvSpPr>
          <p:nvPr/>
        </p:nvSpPr>
        <p:spPr bwMode="auto">
          <a:xfrm>
            <a:off x="2221999" y="3426085"/>
            <a:ext cx="228600" cy="2286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>
              <a:solidFill>
                <a:srgbClr val="C00000"/>
              </a:solidFill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1078199" y="1074354"/>
            <a:ext cx="15033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N vs. K</a:t>
            </a:r>
          </a:p>
        </p:txBody>
      </p:sp>
      <p:sp>
        <p:nvSpPr>
          <p:cNvPr id="44" name="Line 25"/>
          <p:cNvSpPr>
            <a:spLocks noChangeShapeType="1"/>
          </p:cNvSpPr>
          <p:nvPr/>
        </p:nvSpPr>
        <p:spPr bwMode="auto">
          <a:xfrm rot="240000">
            <a:off x="3492638" y="2172817"/>
            <a:ext cx="368825" cy="100215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" name="Line 52"/>
          <p:cNvSpPr>
            <a:spLocks noChangeShapeType="1"/>
          </p:cNvSpPr>
          <p:nvPr/>
        </p:nvSpPr>
        <p:spPr bwMode="auto">
          <a:xfrm rot="18180000">
            <a:off x="3507794" y="2990422"/>
            <a:ext cx="313998" cy="224193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7" name="Text Box 26"/>
          <p:cNvSpPr txBox="1">
            <a:spLocks noChangeArrowheads="1"/>
          </p:cNvSpPr>
          <p:nvPr/>
        </p:nvSpPr>
        <p:spPr bwMode="auto">
          <a:xfrm>
            <a:off x="4772034" y="1510122"/>
            <a:ext cx="419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A majority prefers K to N</a:t>
            </a:r>
          </a:p>
        </p:txBody>
      </p:sp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4772034" y="3314191"/>
            <a:ext cx="419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A majority prefers J to K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96357" y="16749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kern="0" dirty="0">
                <a:latin typeface="Verdana" charset="0"/>
                <a:ea typeface="Verdana" charset="0"/>
                <a:cs typeface="Verdana" charset="0"/>
              </a:rPr>
              <a:t>Looking Forward</a:t>
            </a:r>
            <a:r>
              <a:rPr lang="mr-IN" sz="2000" b="1" kern="0" dirty="0">
                <a:latin typeface="Verdana" charset="0"/>
                <a:ea typeface="Verdana" charset="0"/>
                <a:cs typeface="Verdana" charset="0"/>
              </a:rPr>
              <a:t>…</a:t>
            </a:r>
            <a:endParaRPr lang="en-US" sz="2000" b="1" kern="0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4AC3A2-2345-A541-9C82-ABC29BBE4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18697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6"/>
          <p:cNvSpPr txBox="1">
            <a:spLocks noChangeArrowheads="1"/>
          </p:cNvSpPr>
          <p:nvPr/>
        </p:nvSpPr>
        <p:spPr bwMode="auto">
          <a:xfrm>
            <a:off x="3099389" y="2314832"/>
            <a:ext cx="15752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99"/>
                </a:solidFill>
                <a:latin typeface="Verdana" charset="0"/>
              </a:rPr>
              <a:t>N vs. J</a:t>
            </a:r>
          </a:p>
        </p:txBody>
      </p:sp>
      <p:sp>
        <p:nvSpPr>
          <p:cNvPr id="14" name="Text Box 77"/>
          <p:cNvSpPr txBox="1">
            <a:spLocks noChangeArrowheads="1"/>
          </p:cNvSpPr>
          <p:nvPr/>
        </p:nvSpPr>
        <p:spPr bwMode="auto">
          <a:xfrm>
            <a:off x="5044571" y="3521332"/>
            <a:ext cx="1579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J vs. K</a:t>
            </a:r>
          </a:p>
        </p:txBody>
      </p:sp>
      <p:sp>
        <p:nvSpPr>
          <p:cNvPr id="16" name="Text Box 79"/>
          <p:cNvSpPr txBox="1">
            <a:spLocks noChangeArrowheads="1"/>
          </p:cNvSpPr>
          <p:nvPr/>
        </p:nvSpPr>
        <p:spPr bwMode="auto">
          <a:xfrm>
            <a:off x="8102095" y="2676780"/>
            <a:ext cx="4846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J</a:t>
            </a:r>
          </a:p>
        </p:txBody>
      </p:sp>
      <p:grpSp>
        <p:nvGrpSpPr>
          <p:cNvPr id="17" name="Group 80"/>
          <p:cNvGrpSpPr>
            <a:grpSpLocks/>
          </p:cNvGrpSpPr>
          <p:nvPr/>
        </p:nvGrpSpPr>
        <p:grpSpPr bwMode="auto">
          <a:xfrm>
            <a:off x="4368295" y="1113093"/>
            <a:ext cx="1778000" cy="2324100"/>
            <a:chOff x="1332" y="1547"/>
            <a:chExt cx="1120" cy="1464"/>
          </a:xfrm>
        </p:grpSpPr>
        <p:sp>
          <p:nvSpPr>
            <p:cNvPr id="18" name="Line 81"/>
            <p:cNvSpPr>
              <a:spLocks noChangeShapeType="1"/>
            </p:cNvSpPr>
            <p:nvPr/>
          </p:nvSpPr>
          <p:spPr bwMode="auto">
            <a:xfrm flipV="1">
              <a:off x="1332" y="1547"/>
              <a:ext cx="1115" cy="727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82"/>
            <p:cNvSpPr>
              <a:spLocks noChangeShapeType="1"/>
            </p:cNvSpPr>
            <p:nvPr/>
          </p:nvSpPr>
          <p:spPr bwMode="auto">
            <a:xfrm>
              <a:off x="1332" y="2281"/>
              <a:ext cx="1120" cy="730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Oval 83"/>
          <p:cNvSpPr>
            <a:spLocks noChangeArrowheads="1"/>
          </p:cNvSpPr>
          <p:nvPr/>
        </p:nvSpPr>
        <p:spPr bwMode="auto">
          <a:xfrm>
            <a:off x="4260345" y="2160843"/>
            <a:ext cx="228600" cy="228600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21" name="Text Box 84"/>
          <p:cNvSpPr txBox="1">
            <a:spLocks noChangeArrowheads="1"/>
          </p:cNvSpPr>
          <p:nvPr/>
        </p:nvSpPr>
        <p:spPr bwMode="auto">
          <a:xfrm rot="19620000">
            <a:off x="4712307" y="1171333"/>
            <a:ext cx="12584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000099"/>
                </a:solidFill>
              </a:rPr>
              <a:t>    N</a:t>
            </a:r>
          </a:p>
        </p:txBody>
      </p:sp>
      <p:sp>
        <p:nvSpPr>
          <p:cNvPr id="22" name="Text Box 85"/>
          <p:cNvSpPr txBox="1">
            <a:spLocks noChangeArrowheads="1"/>
          </p:cNvSpPr>
          <p:nvPr/>
        </p:nvSpPr>
        <p:spPr bwMode="auto">
          <a:xfrm rot="1980000">
            <a:off x="5227132" y="2693011"/>
            <a:ext cx="9730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000099"/>
                </a:solidFill>
              </a:rPr>
              <a:t>J</a:t>
            </a:r>
          </a:p>
        </p:txBody>
      </p:sp>
      <p:sp>
        <p:nvSpPr>
          <p:cNvPr id="32" name="Text Box 95"/>
          <p:cNvSpPr txBox="1">
            <a:spLocks noChangeArrowheads="1"/>
          </p:cNvSpPr>
          <p:nvPr/>
        </p:nvSpPr>
        <p:spPr bwMode="auto">
          <a:xfrm>
            <a:off x="8102095" y="1392493"/>
            <a:ext cx="5847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K</a:t>
            </a:r>
          </a:p>
        </p:txBody>
      </p:sp>
      <p:grpSp>
        <p:nvGrpSpPr>
          <p:cNvPr id="34" name="Group 97"/>
          <p:cNvGrpSpPr>
            <a:grpSpLocks/>
          </p:cNvGrpSpPr>
          <p:nvPr/>
        </p:nvGrpSpPr>
        <p:grpSpPr bwMode="auto">
          <a:xfrm>
            <a:off x="6133595" y="933708"/>
            <a:ext cx="1911350" cy="804863"/>
            <a:chOff x="2444" y="2949"/>
            <a:chExt cx="1204" cy="507"/>
          </a:xfrm>
        </p:grpSpPr>
        <p:sp>
          <p:nvSpPr>
            <p:cNvPr id="36" name="Oval 99"/>
            <p:cNvSpPr>
              <a:spLocks noChangeArrowheads="1"/>
            </p:cNvSpPr>
            <p:nvPr/>
          </p:nvSpPr>
          <p:spPr bwMode="auto">
            <a:xfrm>
              <a:off x="3504" y="3312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8" name="Text Box 101"/>
            <p:cNvSpPr txBox="1">
              <a:spLocks noChangeArrowheads="1"/>
            </p:cNvSpPr>
            <p:nvPr/>
          </p:nvSpPr>
          <p:spPr bwMode="auto">
            <a:xfrm rot="1140000">
              <a:off x="2772" y="2966"/>
              <a:ext cx="6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   K</a:t>
              </a:r>
            </a:p>
          </p:txBody>
        </p:sp>
        <p:sp>
          <p:nvSpPr>
            <p:cNvPr id="42" name="Line 104"/>
            <p:cNvSpPr>
              <a:spLocks noChangeShapeType="1"/>
            </p:cNvSpPr>
            <p:nvPr/>
          </p:nvSpPr>
          <p:spPr bwMode="auto">
            <a:xfrm flipH="1" flipV="1">
              <a:off x="2544" y="3033"/>
              <a:ext cx="960" cy="345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Oval 105"/>
            <p:cNvSpPr>
              <a:spLocks noChangeArrowheads="1"/>
            </p:cNvSpPr>
            <p:nvPr/>
          </p:nvSpPr>
          <p:spPr bwMode="auto">
            <a:xfrm>
              <a:off x="2444" y="2949"/>
              <a:ext cx="144" cy="144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</p:grpSp>
      <p:sp>
        <p:nvSpPr>
          <p:cNvPr id="60" name="Oval 98"/>
          <p:cNvSpPr>
            <a:spLocks noChangeArrowheads="1"/>
          </p:cNvSpPr>
          <p:nvPr/>
        </p:nvSpPr>
        <p:spPr bwMode="auto">
          <a:xfrm>
            <a:off x="7829046" y="280219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62" name="Text Box 100"/>
          <p:cNvSpPr txBox="1">
            <a:spLocks noChangeArrowheads="1"/>
          </p:cNvSpPr>
          <p:nvPr/>
        </p:nvSpPr>
        <p:spPr bwMode="auto">
          <a:xfrm rot="20400000">
            <a:off x="6579684" y="2730757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   J</a:t>
            </a:r>
          </a:p>
        </p:txBody>
      </p:sp>
      <p:sp>
        <p:nvSpPr>
          <p:cNvPr id="66" name="Line 103"/>
          <p:cNvSpPr>
            <a:spLocks noChangeShapeType="1"/>
          </p:cNvSpPr>
          <p:nvPr/>
        </p:nvSpPr>
        <p:spPr bwMode="auto">
          <a:xfrm flipV="1">
            <a:off x="6295521" y="2926020"/>
            <a:ext cx="1524000" cy="547688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" name="Oval 105"/>
          <p:cNvSpPr>
            <a:spLocks noChangeArrowheads="1"/>
          </p:cNvSpPr>
          <p:nvPr/>
        </p:nvSpPr>
        <p:spPr bwMode="auto">
          <a:xfrm>
            <a:off x="6136771" y="3340357"/>
            <a:ext cx="228600" cy="2286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>
              <a:solidFill>
                <a:srgbClr val="C00000"/>
              </a:solidFill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4992971" y="383639"/>
            <a:ext cx="15033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N vs. K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96357" y="167492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mr-IN" sz="2000" b="1" kern="0" dirty="0">
                <a:latin typeface="Verdana" charset="0"/>
                <a:ea typeface="Verdana" charset="0"/>
                <a:cs typeface="Verdana" charset="0"/>
              </a:rPr>
              <a:t>…</a:t>
            </a:r>
            <a:r>
              <a:rPr lang="en-US" sz="2000" b="1" kern="0" dirty="0">
                <a:latin typeface="Verdana" charset="0"/>
                <a:ea typeface="Verdana" charset="0"/>
                <a:cs typeface="Verdana" charset="0"/>
              </a:rPr>
              <a:t>And Reasoning Back</a:t>
            </a:r>
          </a:p>
          <a:p>
            <a:endParaRPr lang="en-US" sz="2000" b="1" kern="0" dirty="0">
              <a:latin typeface="Verdana" charset="0"/>
              <a:ea typeface="Verdana" charset="0"/>
              <a:cs typeface="Verdana" charset="0"/>
            </a:endParaRPr>
          </a:p>
          <a:p>
            <a:pPr>
              <a:lnSpc>
                <a:spcPct val="90000"/>
              </a:lnSpc>
              <a:buFont typeface="Wingdings" charset="2"/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Four committee members </a:t>
            </a:r>
          </a:p>
          <a:p>
            <a:pPr>
              <a:lnSpc>
                <a:spcPct val="90000"/>
              </a:lnSpc>
              <a:buFont typeface="Wingdings" charset="2"/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prefer N to J to K.</a:t>
            </a:r>
          </a:p>
          <a:p>
            <a:pPr>
              <a:lnSpc>
                <a:spcPct val="90000"/>
              </a:lnSpc>
              <a:buFont typeface="Wingdings" charset="2"/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endParaRPr lang="en-US" altLang="en-US" sz="20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charset="2"/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How should they vote </a:t>
            </a:r>
          </a:p>
          <a:p>
            <a:pPr>
              <a:lnSpc>
                <a:spcPct val="90000"/>
              </a:lnSpc>
              <a:buFont typeface="Wingdings" charset="2"/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in the first round?</a:t>
            </a:r>
          </a:p>
          <a:p>
            <a:endParaRPr lang="en-US" sz="2000" b="1" kern="0" dirty="0">
              <a:solidFill>
                <a:schemeClr val="tx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B82547C-AAC6-9745-B2D0-BB57E391F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900733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Sequential Games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25</a:t>
            </a:fld>
            <a:endParaRPr lang="en-US"/>
          </a:p>
        </p:txBody>
      </p:sp>
      <p:sp>
        <p:nvSpPr>
          <p:cNvPr id="4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800" i="1" dirty="0">
                <a:highlight>
                  <a:srgbClr val="FFCD00"/>
                </a:highlight>
                <a:sym typeface="Quattrocento Sans"/>
              </a:rPr>
              <a:t>Look forward and reason back</a:t>
            </a:r>
            <a:endParaRPr lang="en-US" sz="2800" i="1" kern="0" dirty="0">
              <a:solidFill>
                <a:schemeClr val="dk1"/>
              </a:solidFill>
              <a:sym typeface="Lor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i="1" kern="0" dirty="0">
                <a:sym typeface="Quattrocento Sans"/>
              </a:rPr>
              <a:t>Anticipate what others will do tomorrow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i="1" kern="0" dirty="0">
                <a:sym typeface="Quattrocento Sans"/>
              </a:rPr>
              <a:t>in response to your actions today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C62A4F-CEB2-5B4E-88E1-35FDD9FC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906590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/>
              <a:t>Recall member preferences:</a:t>
            </a:r>
          </a:p>
          <a:p>
            <a:pPr marL="0" indent="0">
              <a:spcBef>
                <a:spcPts val="0"/>
              </a:spcBef>
              <a:buNone/>
              <a:tabLst>
                <a:tab pos="341313" algn="l"/>
                <a:tab pos="1328738" algn="l"/>
                <a:tab pos="1803400" algn="l"/>
                <a:tab pos="2225675" algn="l"/>
                <a:tab pos="4714875" algn="l"/>
              </a:tabLst>
            </a:pPr>
            <a:r>
              <a:rPr lang="en-US" altLang="en-US" sz="2000" dirty="0"/>
              <a:t>	4 (</a:t>
            </a:r>
            <a:r>
              <a:rPr lang="en-US" altLang="en-US" sz="2000" dirty="0">
                <a:solidFill>
                  <a:srgbClr val="040F76"/>
                </a:solidFill>
              </a:rPr>
              <a:t>N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J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K</a:t>
            </a:r>
            <a:r>
              <a:rPr lang="en-US" altLang="en-US" sz="2000" dirty="0"/>
              <a:t>)            3 (</a:t>
            </a:r>
            <a:r>
              <a:rPr lang="en-US" altLang="en-US" sz="2000" dirty="0">
                <a:solidFill>
                  <a:srgbClr val="040F76"/>
                </a:solidFill>
              </a:rPr>
              <a:t>J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K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N</a:t>
            </a:r>
            <a:r>
              <a:rPr lang="en-US" altLang="en-US" sz="2000" dirty="0"/>
              <a:t>)            2 (</a:t>
            </a:r>
            <a:r>
              <a:rPr lang="en-US" altLang="en-US" sz="2000" dirty="0">
                <a:solidFill>
                  <a:srgbClr val="040F76"/>
                </a:solidFill>
              </a:rPr>
              <a:t>K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N</a:t>
            </a:r>
            <a:r>
              <a:rPr lang="en-US" altLang="en-US" sz="2000" dirty="0"/>
              <a:t>&gt;</a:t>
            </a:r>
            <a:r>
              <a:rPr lang="en-US" altLang="en-US" sz="2000" dirty="0">
                <a:solidFill>
                  <a:srgbClr val="040F76"/>
                </a:solidFill>
              </a:rPr>
              <a:t>J</a:t>
            </a:r>
            <a:r>
              <a:rPr lang="en-US" altLang="en-US" sz="2000" dirty="0"/>
              <a:t>)</a:t>
            </a: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/>
              <a:t>Majority rule results:</a:t>
            </a:r>
          </a:p>
          <a:p>
            <a:pPr lvl="2">
              <a:spcBef>
                <a:spcPts val="0"/>
              </a:spcBef>
              <a:tabLst>
                <a:tab pos="341313" algn="l"/>
                <a:tab pos="1328738" algn="l"/>
                <a:tab pos="1803400" algn="l"/>
                <a:tab pos="2225675" algn="l"/>
                <a:tab pos="4714875" algn="l"/>
              </a:tabLst>
            </a:pP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 	 N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beats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J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 ;     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J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beats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 ;     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beats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N</a:t>
            </a:r>
          </a:p>
          <a:p>
            <a:pPr>
              <a:spcBef>
                <a:spcPts val="0"/>
              </a:spcBef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2000" dirty="0"/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/>
              <a:t>Voting results (example):</a:t>
            </a:r>
          </a:p>
          <a:p>
            <a:pPr marL="869950" lvl="2" indent="-342900">
              <a:buClr>
                <a:srgbClr val="A28448"/>
              </a:buClr>
              <a:buFont typeface="Arial" charset="0"/>
              <a:buChar char="•"/>
              <a:tabLst>
                <a:tab pos="1328738" algn="l"/>
                <a:tab pos="1803400" algn="l"/>
                <a:tab pos="2225675" algn="l"/>
                <a:tab pos="4714875" algn="l"/>
              </a:tabLst>
            </a:pP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N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vs.	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J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then winner versus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  <a:sym typeface="Wingdings" charset="2"/>
              </a:rPr>
              <a:t> 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</a:t>
            </a:r>
          </a:p>
          <a:p>
            <a:pPr marL="869950" lvl="2" indent="-342900">
              <a:buClr>
                <a:srgbClr val="A28448"/>
              </a:buClr>
              <a:buFont typeface="Arial" charset="0"/>
              <a:buChar char="•"/>
              <a:tabLst>
                <a:tab pos="1328738" algn="l"/>
                <a:tab pos="1803400" algn="l"/>
                <a:tab pos="2225675" algn="l"/>
                <a:tab pos="4714875" algn="l"/>
              </a:tabLst>
            </a:pP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J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vs.	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then winner versus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N 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  <a:sym typeface="Wingdings" charset="2"/>
              </a:rPr>
              <a:t>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N</a:t>
            </a:r>
          </a:p>
          <a:p>
            <a:pPr marL="869950" lvl="2" indent="-342900">
              <a:buClr>
                <a:srgbClr val="A28448"/>
              </a:buClr>
              <a:buFont typeface="Arial" charset="0"/>
              <a:buChar char="•"/>
              <a:tabLst>
                <a:tab pos="1328738" algn="l"/>
                <a:tab pos="1803400" algn="l"/>
                <a:tab pos="2225675" algn="l"/>
                <a:tab pos="4714875" algn="l"/>
              </a:tabLst>
            </a:pP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K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vs.	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N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then winner versus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J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  <a:sym typeface="Wingdings" charset="2"/>
              </a:rPr>
              <a:t>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en-US" altLang="en-US" dirty="0">
                <a:solidFill>
                  <a:srgbClr val="040F76"/>
                </a:solidFill>
                <a:latin typeface="Arial" charset="0"/>
                <a:ea typeface="Arial" charset="0"/>
                <a:cs typeface="Arial" charset="0"/>
              </a:rPr>
              <a:t>J</a:t>
            </a:r>
          </a:p>
          <a:p>
            <a:pPr marL="869950" lvl="2" indent="-342900">
              <a:buClr>
                <a:srgbClr val="A28448"/>
              </a:buClr>
              <a:buFont typeface="Arial" charset="0"/>
              <a:buChar char="•"/>
              <a:tabLst>
                <a:tab pos="1328738" algn="l"/>
                <a:tab pos="1803400" algn="l"/>
                <a:tab pos="2225675" algn="l"/>
                <a:tab pos="4714875" algn="l"/>
              </a:tabLst>
            </a:pPr>
            <a:endParaRPr lang="en-US" altLang="en-US" dirty="0">
              <a:solidFill>
                <a:srgbClr val="040F7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26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Agenda Setting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0E2DFD61-55B3-BE2C-77EC-8CEEBCD89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740" y="3702621"/>
            <a:ext cx="1006079" cy="115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1773238" algn="l"/>
                <a:tab pos="2405063" algn="l"/>
                <a:tab pos="2968625" algn="l"/>
                <a:tab pos="6288088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1773238" algn="l"/>
                <a:tab pos="2405063" algn="l"/>
                <a:tab pos="2968625" algn="l"/>
                <a:tab pos="6288088" algn="l"/>
              </a:tabLst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tabLst>
                <a:tab pos="1773238" algn="l"/>
                <a:tab pos="2405063" algn="l"/>
                <a:tab pos="2968625" algn="l"/>
                <a:tab pos="6288088" algn="l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1773238" algn="l"/>
                <a:tab pos="2405063" algn="l"/>
                <a:tab pos="2968625" algn="l"/>
                <a:tab pos="6288088" algn="l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1773238" algn="l"/>
                <a:tab pos="2405063" algn="l"/>
                <a:tab pos="2968625" algn="l"/>
                <a:tab pos="6288088" algn="l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1773238" algn="l"/>
                <a:tab pos="2405063" algn="l"/>
                <a:tab pos="2968625" algn="l"/>
                <a:tab pos="6288088" algn="l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1773238" algn="l"/>
                <a:tab pos="2405063" algn="l"/>
                <a:tab pos="2968625" algn="l"/>
                <a:tab pos="6288088" algn="l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1773238" algn="l"/>
                <a:tab pos="2405063" algn="l"/>
                <a:tab pos="2968625" algn="l"/>
                <a:tab pos="6288088" algn="l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1773238" algn="l"/>
                <a:tab pos="2405063" algn="l"/>
                <a:tab pos="2968625" algn="l"/>
                <a:tab pos="6288088" algn="l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 typeface="Wingdings" charset="2"/>
              <a:buNone/>
            </a:pPr>
            <a:r>
              <a:rPr lang="en-US" altLang="en-US" sz="1600" dirty="0">
                <a:sym typeface="Wingdings" charset="2"/>
              </a:rPr>
              <a:t>⧸</a:t>
            </a:r>
            <a:r>
              <a:rPr lang="en-US" altLang="en-US" sz="2000" dirty="0"/>
              <a:t>    </a:t>
            </a:r>
            <a:r>
              <a:rPr lang="en-US" altLang="en-US" sz="2000" dirty="0">
                <a:solidFill>
                  <a:srgbClr val="040F76"/>
                </a:solidFill>
              </a:rPr>
              <a:t>J</a:t>
            </a:r>
          </a:p>
          <a:p>
            <a:pPr eaLnBrk="1" hangingPunct="1">
              <a:buNone/>
            </a:pPr>
            <a:r>
              <a:rPr lang="en-US" altLang="en-US" sz="1600" dirty="0">
                <a:sym typeface="Wingdings" charset="2"/>
              </a:rPr>
              <a:t>⧸</a:t>
            </a:r>
            <a:r>
              <a:rPr lang="en-US" altLang="en-US" sz="2000" dirty="0"/>
              <a:t>    </a:t>
            </a:r>
            <a:r>
              <a:rPr lang="en-US" altLang="en-US" sz="2000" dirty="0">
                <a:solidFill>
                  <a:srgbClr val="040F76"/>
                </a:solidFill>
              </a:rPr>
              <a:t>K</a:t>
            </a:r>
            <a:endParaRPr lang="en-US" altLang="en-US" sz="2000" dirty="0"/>
          </a:p>
          <a:p>
            <a:pPr eaLnBrk="1" hangingPunct="1">
              <a:buNone/>
            </a:pPr>
            <a:r>
              <a:rPr lang="en-US" altLang="en-US" sz="1600" dirty="0">
                <a:sym typeface="Wingdings" charset="2"/>
              </a:rPr>
              <a:t>⧸</a:t>
            </a:r>
            <a:r>
              <a:rPr lang="en-US" altLang="en-US" sz="2000" dirty="0"/>
              <a:t>    </a:t>
            </a:r>
            <a:r>
              <a:rPr lang="en-US" altLang="en-US" sz="2000" dirty="0">
                <a:solidFill>
                  <a:srgbClr val="040F76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920879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2000" dirty="0">
              <a:ea typeface="ＭＳ Ｐゴシック" charset="-128"/>
            </a:endParaRP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2000" dirty="0">
              <a:ea typeface="ＭＳ Ｐゴシック" charset="-128"/>
            </a:endParaRP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Do you enter?</a:t>
            </a: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2000" dirty="0">
              <a:ea typeface="ＭＳ Ｐゴシック" charset="-128"/>
            </a:endParaRP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Do you accommodate entry?</a:t>
            </a: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2000" dirty="0">
              <a:ea typeface="ＭＳ Ｐゴシック" charset="-128"/>
            </a:endParaRP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What if there are fifty potential entrants?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27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Potential Entrant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6438" y="549275"/>
            <a:ext cx="13255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3332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429124" y="1616470"/>
            <a:ext cx="3761825" cy="3112200"/>
          </a:xfrm>
        </p:spPr>
        <p:txBody>
          <a:bodyPr/>
          <a:lstStyle/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2000" dirty="0">
              <a:ea typeface="ＭＳ Ｐゴシック" charset="-128"/>
            </a:endParaRP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There are 21 flags</a:t>
            </a: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2000" dirty="0">
              <a:ea typeface="ＭＳ Ｐゴシック" charset="-128"/>
            </a:endParaRP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Players alternate removing 1, 2, or 3 flags</a:t>
            </a: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2000" dirty="0">
              <a:ea typeface="ＭＳ Ｐゴシック" charset="-128"/>
            </a:endParaRP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The player to take the last flag wins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28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Survivor Immunity Challenge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3525" y="548082"/>
            <a:ext cx="1901825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88" y="1616471"/>
            <a:ext cx="3471800" cy="300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3596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Title 5"/>
          <p:cNvSpPr txBox="1">
            <a:spLocks/>
          </p:cNvSpPr>
          <p:nvPr/>
        </p:nvSpPr>
        <p:spPr bwMode="auto">
          <a:xfrm>
            <a:off x="6631614" y="207963"/>
            <a:ext cx="2165990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r>
              <a:rPr lang="en-US" sz="2000" b="1" kern="0" dirty="0">
                <a:latin typeface="Verdana" charset="0"/>
                <a:ea typeface="Verdana" charset="0"/>
                <a:cs typeface="Verdana" charset="0"/>
              </a:rPr>
              <a:t>Unraveling</a:t>
            </a:r>
          </a:p>
        </p:txBody>
      </p:sp>
      <p:grpSp>
        <p:nvGrpSpPr>
          <p:cNvPr id="70" name="Group 69"/>
          <p:cNvGrpSpPr>
            <a:grpSpLocks/>
          </p:cNvGrpSpPr>
          <p:nvPr/>
        </p:nvGrpSpPr>
        <p:grpSpPr bwMode="auto">
          <a:xfrm>
            <a:off x="0" y="292097"/>
            <a:ext cx="5980112" cy="1939925"/>
            <a:chOff x="1004888" y="2773363"/>
            <a:chExt cx="7845921" cy="2544465"/>
          </a:xfrm>
        </p:grpSpPr>
        <p:sp>
          <p:nvSpPr>
            <p:cNvPr id="71" name="Text Box 28"/>
            <p:cNvSpPr txBox="1">
              <a:spLocks noChangeArrowheads="1"/>
            </p:cNvSpPr>
            <p:nvPr/>
          </p:nvSpPr>
          <p:spPr bwMode="auto">
            <a:xfrm>
              <a:off x="1004888" y="4873626"/>
              <a:ext cx="793750" cy="444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99"/>
                  </a:solidFill>
                  <a:latin typeface="Verdana" charset="0"/>
                </a:rPr>
                <a:t>3</a:t>
              </a:r>
              <a:r>
                <a:rPr lang="en-US" altLang="en-US" sz="1600" dirty="0">
                  <a:latin typeface="Verdana" charset="0"/>
                </a:rPr>
                <a:t>, </a:t>
              </a:r>
              <a:r>
                <a:rPr lang="en-US" altLang="en-US" sz="1600" dirty="0">
                  <a:solidFill>
                    <a:srgbClr val="C00000"/>
                  </a:solidFill>
                  <a:latin typeface="Verdana" charset="0"/>
                </a:rPr>
                <a:t>1</a:t>
              </a:r>
            </a:p>
          </p:txBody>
        </p:sp>
        <p:sp>
          <p:nvSpPr>
            <p:cNvPr id="72" name="Oval 34"/>
            <p:cNvSpPr>
              <a:spLocks noChangeArrowheads="1"/>
            </p:cNvSpPr>
            <p:nvPr/>
          </p:nvSpPr>
          <p:spPr bwMode="auto">
            <a:xfrm>
              <a:off x="1302728" y="3148161"/>
              <a:ext cx="227026" cy="229043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73" name="Text Box 36"/>
            <p:cNvSpPr txBox="1">
              <a:spLocks noChangeArrowheads="1"/>
            </p:cNvSpPr>
            <p:nvPr/>
          </p:nvSpPr>
          <p:spPr bwMode="auto">
            <a:xfrm>
              <a:off x="1395413" y="3657600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000099"/>
                  </a:solidFill>
                </a:rPr>
                <a:t>take </a:t>
              </a:r>
            </a:p>
          </p:txBody>
        </p:sp>
        <p:cxnSp>
          <p:nvCxnSpPr>
            <p:cNvPr id="74" name="Straight Connector 35"/>
            <p:cNvCxnSpPr>
              <a:cxnSpLocks noChangeShapeType="1"/>
            </p:cNvCxnSpPr>
            <p:nvPr/>
          </p:nvCxnSpPr>
          <p:spPr bwMode="auto">
            <a:xfrm rot="5400000">
              <a:off x="703262" y="4014788"/>
              <a:ext cx="1381125" cy="0"/>
            </a:xfrm>
            <a:prstGeom prst="line">
              <a:avLst/>
            </a:prstGeom>
            <a:noFill/>
            <a:ln w="9525">
              <a:solidFill>
                <a:srgbClr val="0719C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5" name="Straight Connector 48"/>
            <p:cNvCxnSpPr>
              <a:cxnSpLocks noChangeShapeType="1"/>
            </p:cNvCxnSpPr>
            <p:nvPr/>
          </p:nvCxnSpPr>
          <p:spPr bwMode="auto">
            <a:xfrm>
              <a:off x="1450975" y="3262313"/>
              <a:ext cx="1409700" cy="0"/>
            </a:xfrm>
            <a:prstGeom prst="line">
              <a:avLst/>
            </a:prstGeom>
            <a:noFill/>
            <a:ln w="9525">
              <a:solidFill>
                <a:srgbClr val="0719C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Straight Connector 67"/>
            <p:cNvCxnSpPr>
              <a:cxnSpLocks noChangeShapeType="1"/>
            </p:cNvCxnSpPr>
            <p:nvPr/>
          </p:nvCxnSpPr>
          <p:spPr bwMode="auto">
            <a:xfrm>
              <a:off x="2989263" y="3262313"/>
              <a:ext cx="1411287" cy="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Straight Connector 68"/>
            <p:cNvCxnSpPr>
              <a:cxnSpLocks noChangeShapeType="1"/>
            </p:cNvCxnSpPr>
            <p:nvPr/>
          </p:nvCxnSpPr>
          <p:spPr bwMode="auto">
            <a:xfrm>
              <a:off x="4527550" y="3262313"/>
              <a:ext cx="1411288" cy="0"/>
            </a:xfrm>
            <a:prstGeom prst="line">
              <a:avLst/>
            </a:prstGeom>
            <a:noFill/>
            <a:ln w="9525">
              <a:solidFill>
                <a:srgbClr val="0719C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Straight Connector 69"/>
            <p:cNvCxnSpPr>
              <a:cxnSpLocks noChangeShapeType="1"/>
            </p:cNvCxnSpPr>
            <p:nvPr/>
          </p:nvCxnSpPr>
          <p:spPr bwMode="auto">
            <a:xfrm>
              <a:off x="6065838" y="3262313"/>
              <a:ext cx="1411287" cy="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9" name="Text Box 36"/>
            <p:cNvSpPr txBox="1">
              <a:spLocks noChangeArrowheads="1"/>
            </p:cNvSpPr>
            <p:nvPr/>
          </p:nvSpPr>
          <p:spPr bwMode="auto">
            <a:xfrm>
              <a:off x="2905125" y="3657600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 dirty="0">
                  <a:solidFill>
                    <a:srgbClr val="C00000"/>
                  </a:solidFill>
                </a:rPr>
                <a:t>take</a:t>
              </a:r>
            </a:p>
          </p:txBody>
        </p:sp>
        <p:cxnSp>
          <p:nvCxnSpPr>
            <p:cNvPr id="80" name="Straight Connector 81"/>
            <p:cNvCxnSpPr>
              <a:cxnSpLocks noChangeShapeType="1"/>
            </p:cNvCxnSpPr>
            <p:nvPr/>
          </p:nvCxnSpPr>
          <p:spPr bwMode="auto">
            <a:xfrm rot="5400000">
              <a:off x="2212975" y="4014788"/>
              <a:ext cx="1381125" cy="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1" name="Text Box 36"/>
            <p:cNvSpPr txBox="1">
              <a:spLocks noChangeArrowheads="1"/>
            </p:cNvSpPr>
            <p:nvPr/>
          </p:nvSpPr>
          <p:spPr bwMode="auto">
            <a:xfrm>
              <a:off x="4473575" y="3657600"/>
              <a:ext cx="1277938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000099"/>
                  </a:solidFill>
                </a:rPr>
                <a:t>take</a:t>
              </a:r>
            </a:p>
          </p:txBody>
        </p:sp>
        <p:cxnSp>
          <p:nvCxnSpPr>
            <p:cNvPr id="82" name="Straight Connector 85"/>
            <p:cNvCxnSpPr>
              <a:cxnSpLocks noChangeShapeType="1"/>
            </p:cNvCxnSpPr>
            <p:nvPr/>
          </p:nvCxnSpPr>
          <p:spPr bwMode="auto">
            <a:xfrm rot="5400000">
              <a:off x="3781425" y="4014788"/>
              <a:ext cx="1381125" cy="0"/>
            </a:xfrm>
            <a:prstGeom prst="line">
              <a:avLst/>
            </a:prstGeom>
            <a:noFill/>
            <a:ln w="9525">
              <a:solidFill>
                <a:srgbClr val="0719C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3" name="Text Box 36"/>
            <p:cNvSpPr txBox="1">
              <a:spLocks noChangeArrowheads="1"/>
            </p:cNvSpPr>
            <p:nvPr/>
          </p:nvSpPr>
          <p:spPr bwMode="auto">
            <a:xfrm>
              <a:off x="5981700" y="3657600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C00000"/>
                  </a:solidFill>
                </a:rPr>
                <a:t>take</a:t>
              </a:r>
            </a:p>
          </p:txBody>
        </p:sp>
        <p:cxnSp>
          <p:nvCxnSpPr>
            <p:cNvPr id="84" name="Straight Connector 89"/>
            <p:cNvCxnSpPr>
              <a:cxnSpLocks noChangeShapeType="1"/>
            </p:cNvCxnSpPr>
            <p:nvPr/>
          </p:nvCxnSpPr>
          <p:spPr bwMode="auto">
            <a:xfrm rot="5400000">
              <a:off x="5291137" y="4014788"/>
              <a:ext cx="1381125" cy="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5" name="Text Box 36"/>
            <p:cNvSpPr txBox="1">
              <a:spLocks noChangeArrowheads="1"/>
            </p:cNvSpPr>
            <p:nvPr/>
          </p:nvSpPr>
          <p:spPr bwMode="auto">
            <a:xfrm>
              <a:off x="1690688" y="2773363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000099"/>
                  </a:solidFill>
                </a:rPr>
                <a:t>grow</a:t>
              </a:r>
            </a:p>
          </p:txBody>
        </p:sp>
        <p:sp>
          <p:nvSpPr>
            <p:cNvPr id="86" name="Text Box 36"/>
            <p:cNvSpPr txBox="1">
              <a:spLocks noChangeArrowheads="1"/>
            </p:cNvSpPr>
            <p:nvPr/>
          </p:nvSpPr>
          <p:spPr bwMode="auto">
            <a:xfrm>
              <a:off x="3273425" y="2773363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 dirty="0">
                  <a:solidFill>
                    <a:srgbClr val="C00000"/>
                  </a:solidFill>
                </a:rPr>
                <a:t>grow</a:t>
              </a:r>
            </a:p>
          </p:txBody>
        </p:sp>
        <p:sp>
          <p:nvSpPr>
            <p:cNvPr id="87" name="Text Box 36"/>
            <p:cNvSpPr txBox="1">
              <a:spLocks noChangeArrowheads="1"/>
            </p:cNvSpPr>
            <p:nvPr/>
          </p:nvSpPr>
          <p:spPr bwMode="auto">
            <a:xfrm>
              <a:off x="4767263" y="2773363"/>
              <a:ext cx="950912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000099"/>
                  </a:solidFill>
                </a:rPr>
                <a:t>grow</a:t>
              </a:r>
            </a:p>
          </p:txBody>
        </p:sp>
        <p:sp>
          <p:nvSpPr>
            <p:cNvPr id="88" name="Text Box 36"/>
            <p:cNvSpPr txBox="1">
              <a:spLocks noChangeArrowheads="1"/>
            </p:cNvSpPr>
            <p:nvPr/>
          </p:nvSpPr>
          <p:spPr bwMode="auto">
            <a:xfrm>
              <a:off x="6291263" y="2773363"/>
              <a:ext cx="950912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C00000"/>
                  </a:solidFill>
                </a:rPr>
                <a:t>grow</a:t>
              </a:r>
            </a:p>
          </p:txBody>
        </p:sp>
        <p:sp>
          <p:nvSpPr>
            <p:cNvPr id="89" name="Oval 34"/>
            <p:cNvSpPr>
              <a:spLocks noChangeArrowheads="1"/>
            </p:cNvSpPr>
            <p:nvPr/>
          </p:nvSpPr>
          <p:spPr bwMode="auto">
            <a:xfrm>
              <a:off x="1302728" y="3148161"/>
              <a:ext cx="227026" cy="229043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90" name="Oval 25"/>
            <p:cNvSpPr>
              <a:spLocks noChangeArrowheads="1"/>
            </p:cNvSpPr>
            <p:nvPr/>
          </p:nvSpPr>
          <p:spPr bwMode="auto">
            <a:xfrm>
              <a:off x="1288149" y="4672342"/>
              <a:ext cx="227025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91" name="Oval 34"/>
            <p:cNvSpPr>
              <a:spLocks noChangeArrowheads="1"/>
            </p:cNvSpPr>
            <p:nvPr/>
          </p:nvSpPr>
          <p:spPr bwMode="auto">
            <a:xfrm>
              <a:off x="4345705" y="3148161"/>
              <a:ext cx="227025" cy="229043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92" name="Oval 34"/>
            <p:cNvSpPr>
              <a:spLocks noChangeArrowheads="1"/>
            </p:cNvSpPr>
            <p:nvPr/>
          </p:nvSpPr>
          <p:spPr bwMode="auto">
            <a:xfrm>
              <a:off x="7388681" y="3148161"/>
              <a:ext cx="229108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93" name="Oval 34"/>
            <p:cNvSpPr>
              <a:spLocks noChangeArrowheads="1"/>
            </p:cNvSpPr>
            <p:nvPr/>
          </p:nvSpPr>
          <p:spPr bwMode="auto">
            <a:xfrm>
              <a:off x="5859903" y="3148161"/>
              <a:ext cx="229108" cy="22904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94" name="Oval 34"/>
            <p:cNvSpPr>
              <a:spLocks noChangeArrowheads="1"/>
            </p:cNvSpPr>
            <p:nvPr/>
          </p:nvSpPr>
          <p:spPr bwMode="auto">
            <a:xfrm>
              <a:off x="2781519" y="3148161"/>
              <a:ext cx="229108" cy="22904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95" name="Oval 25"/>
            <p:cNvSpPr>
              <a:spLocks noChangeArrowheads="1"/>
            </p:cNvSpPr>
            <p:nvPr/>
          </p:nvSpPr>
          <p:spPr bwMode="auto">
            <a:xfrm>
              <a:off x="2798181" y="4672342"/>
              <a:ext cx="227026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96" name="Oval 25"/>
            <p:cNvSpPr>
              <a:spLocks noChangeArrowheads="1"/>
            </p:cNvSpPr>
            <p:nvPr/>
          </p:nvSpPr>
          <p:spPr bwMode="auto">
            <a:xfrm>
              <a:off x="4366533" y="4672342"/>
              <a:ext cx="227025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97" name="Oval 25"/>
            <p:cNvSpPr>
              <a:spLocks noChangeArrowheads="1"/>
            </p:cNvSpPr>
            <p:nvPr/>
          </p:nvSpPr>
          <p:spPr bwMode="auto">
            <a:xfrm>
              <a:off x="5874483" y="4672342"/>
              <a:ext cx="227025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98" name="Text Box 28"/>
            <p:cNvSpPr txBox="1">
              <a:spLocks noChangeArrowheads="1"/>
            </p:cNvSpPr>
            <p:nvPr/>
          </p:nvSpPr>
          <p:spPr bwMode="auto">
            <a:xfrm>
              <a:off x="2513013" y="4873626"/>
              <a:ext cx="795337" cy="444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99"/>
                  </a:solidFill>
                  <a:latin typeface="Verdana" charset="0"/>
                </a:rPr>
                <a:t>2</a:t>
              </a:r>
              <a:r>
                <a:rPr lang="en-US" altLang="en-US" sz="1600" dirty="0">
                  <a:latin typeface="Verdana" charset="0"/>
                </a:rPr>
                <a:t>, </a:t>
              </a:r>
              <a:r>
                <a:rPr lang="en-US" altLang="en-US" sz="1600" dirty="0">
                  <a:solidFill>
                    <a:srgbClr val="C00000"/>
                  </a:solidFill>
                  <a:latin typeface="Verdana" charset="0"/>
                </a:rPr>
                <a:t>6</a:t>
              </a:r>
            </a:p>
          </p:txBody>
        </p:sp>
        <p:sp>
          <p:nvSpPr>
            <p:cNvPr id="99" name="Text Box 28"/>
            <p:cNvSpPr txBox="1">
              <a:spLocks noChangeArrowheads="1"/>
            </p:cNvSpPr>
            <p:nvPr/>
          </p:nvSpPr>
          <p:spPr bwMode="auto">
            <a:xfrm>
              <a:off x="4081463" y="4873626"/>
              <a:ext cx="795337" cy="444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99"/>
                  </a:solidFill>
                  <a:latin typeface="Verdana" charset="0"/>
                </a:rPr>
                <a:t>9</a:t>
              </a:r>
              <a:r>
                <a:rPr lang="en-US" altLang="en-US" sz="1600" dirty="0">
                  <a:latin typeface="Verdana" charset="0"/>
                </a:rPr>
                <a:t>, </a:t>
              </a:r>
              <a:r>
                <a:rPr lang="en-US" altLang="en-US" sz="1600" dirty="0">
                  <a:solidFill>
                    <a:srgbClr val="C00000"/>
                  </a:solidFill>
                  <a:latin typeface="Verdana" charset="0"/>
                </a:rPr>
                <a:t>3</a:t>
              </a:r>
            </a:p>
          </p:txBody>
        </p:sp>
        <p:sp>
          <p:nvSpPr>
            <p:cNvPr id="100" name="Text Box 28"/>
            <p:cNvSpPr txBox="1">
              <a:spLocks noChangeArrowheads="1"/>
            </p:cNvSpPr>
            <p:nvPr/>
          </p:nvSpPr>
          <p:spPr bwMode="auto">
            <a:xfrm>
              <a:off x="5455623" y="4873626"/>
              <a:ext cx="1062615" cy="444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99"/>
                  </a:solidFill>
                  <a:latin typeface="Verdana" charset="0"/>
                </a:rPr>
                <a:t>4</a:t>
              </a:r>
              <a:r>
                <a:rPr lang="en-US" altLang="en-US" sz="1600" dirty="0">
                  <a:latin typeface="Verdana" charset="0"/>
                </a:rPr>
                <a:t>, </a:t>
              </a:r>
              <a:r>
                <a:rPr lang="en-US" altLang="en-US" sz="1600" dirty="0">
                  <a:solidFill>
                    <a:srgbClr val="C00000"/>
                  </a:solidFill>
                  <a:latin typeface="Verdana" charset="0"/>
                </a:rPr>
                <a:t>12</a:t>
              </a:r>
            </a:p>
          </p:txBody>
        </p:sp>
        <p:sp>
          <p:nvSpPr>
            <p:cNvPr id="101" name="Text Box 28"/>
            <p:cNvSpPr txBox="1">
              <a:spLocks noChangeArrowheads="1"/>
            </p:cNvSpPr>
            <p:nvPr/>
          </p:nvSpPr>
          <p:spPr bwMode="auto">
            <a:xfrm>
              <a:off x="7675563" y="3005138"/>
              <a:ext cx="1175246" cy="444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99"/>
                  </a:solidFill>
                  <a:latin typeface="Wingdings" charset="2"/>
                  <a:sym typeface="Wingdings" charset="2"/>
                </a:rPr>
                <a:t></a:t>
              </a:r>
              <a:endParaRPr lang="en-US" altLang="en-US" sz="1600">
                <a:solidFill>
                  <a:schemeClr val="folHlink"/>
                </a:solidFill>
                <a:latin typeface="Verdana" charset="0"/>
              </a:endParaRPr>
            </a:p>
          </p:txBody>
        </p:sp>
      </p:grpSp>
      <p:sp>
        <p:nvSpPr>
          <p:cNvPr id="102" name="Text Box 28"/>
          <p:cNvSpPr txBox="1">
            <a:spLocks noChangeArrowheads="1"/>
          </p:cNvSpPr>
          <p:nvPr/>
        </p:nvSpPr>
        <p:spPr bwMode="auto">
          <a:xfrm>
            <a:off x="-6350" y="287335"/>
            <a:ext cx="631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  <a:latin typeface="Verdana" charset="0"/>
              </a:rPr>
              <a:t>1</a:t>
            </a:r>
          </a:p>
        </p:txBody>
      </p:sp>
      <p:sp>
        <p:nvSpPr>
          <p:cNvPr id="103" name="Text Box 28"/>
          <p:cNvSpPr txBox="1">
            <a:spLocks noChangeArrowheads="1"/>
          </p:cNvSpPr>
          <p:nvPr/>
        </p:nvSpPr>
        <p:spPr bwMode="auto">
          <a:xfrm>
            <a:off x="1119187" y="287335"/>
            <a:ext cx="6302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  <a:latin typeface="Verdana" charset="0"/>
              </a:rPr>
              <a:t>2</a:t>
            </a:r>
          </a:p>
        </p:txBody>
      </p:sp>
      <p:sp>
        <p:nvSpPr>
          <p:cNvPr id="104" name="Text Box 28"/>
          <p:cNvSpPr txBox="1">
            <a:spLocks noChangeArrowheads="1"/>
          </p:cNvSpPr>
          <p:nvPr/>
        </p:nvSpPr>
        <p:spPr bwMode="auto">
          <a:xfrm>
            <a:off x="2320925" y="287335"/>
            <a:ext cx="6302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  <a:latin typeface="Verdana" charset="0"/>
              </a:rPr>
              <a:t>3</a:t>
            </a:r>
          </a:p>
        </p:txBody>
      </p:sp>
      <p:sp>
        <p:nvSpPr>
          <p:cNvPr id="105" name="Text Box 28"/>
          <p:cNvSpPr txBox="1">
            <a:spLocks noChangeArrowheads="1"/>
          </p:cNvSpPr>
          <p:nvPr/>
        </p:nvSpPr>
        <p:spPr bwMode="auto">
          <a:xfrm>
            <a:off x="3470275" y="287335"/>
            <a:ext cx="631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  <a:latin typeface="Verdana" charset="0"/>
              </a:rPr>
              <a:t>4</a:t>
            </a:r>
          </a:p>
        </p:txBody>
      </p:sp>
      <p:grpSp>
        <p:nvGrpSpPr>
          <p:cNvPr id="106" name="Group 105"/>
          <p:cNvGrpSpPr>
            <a:grpSpLocks/>
          </p:cNvGrpSpPr>
          <p:nvPr/>
        </p:nvGrpSpPr>
        <p:grpSpPr bwMode="auto">
          <a:xfrm>
            <a:off x="2395483" y="2703885"/>
            <a:ext cx="5190049" cy="2186036"/>
            <a:chOff x="808433" y="2773363"/>
            <a:chExt cx="6809356" cy="2867272"/>
          </a:xfrm>
        </p:grpSpPr>
        <p:sp>
          <p:nvSpPr>
            <p:cNvPr id="107" name="Text Box 28"/>
            <p:cNvSpPr txBox="1">
              <a:spLocks noChangeArrowheads="1"/>
            </p:cNvSpPr>
            <p:nvPr/>
          </p:nvSpPr>
          <p:spPr bwMode="auto">
            <a:xfrm>
              <a:off x="808433" y="4873626"/>
              <a:ext cx="1153579" cy="767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99"/>
                  </a:solidFill>
                  <a:latin typeface="Verdana" charset="0"/>
                </a:rPr>
                <a:t>291</a:t>
              </a:r>
              <a:r>
                <a:rPr lang="en-US" altLang="en-US" sz="1600">
                  <a:latin typeface="Verdana" charset="0"/>
                </a:rPr>
                <a:t>, </a:t>
              </a:r>
              <a:r>
                <a:rPr lang="en-US" altLang="en-US" sz="1600" dirty="0">
                  <a:solidFill>
                    <a:srgbClr val="C00000"/>
                  </a:solidFill>
                  <a:latin typeface="Verdana" charset="0"/>
                </a:rPr>
                <a:t>97</a:t>
              </a:r>
            </a:p>
          </p:txBody>
        </p:sp>
        <p:sp>
          <p:nvSpPr>
            <p:cNvPr id="108" name="Oval 34"/>
            <p:cNvSpPr>
              <a:spLocks noChangeArrowheads="1"/>
            </p:cNvSpPr>
            <p:nvPr/>
          </p:nvSpPr>
          <p:spPr bwMode="auto">
            <a:xfrm>
              <a:off x="1302728" y="3148161"/>
              <a:ext cx="227026" cy="229043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09" name="Text Box 36"/>
            <p:cNvSpPr txBox="1">
              <a:spLocks noChangeArrowheads="1"/>
            </p:cNvSpPr>
            <p:nvPr/>
          </p:nvSpPr>
          <p:spPr bwMode="auto">
            <a:xfrm>
              <a:off x="1395413" y="3657600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000099"/>
                  </a:solidFill>
                </a:rPr>
                <a:t>take </a:t>
              </a:r>
            </a:p>
          </p:txBody>
        </p:sp>
        <p:cxnSp>
          <p:nvCxnSpPr>
            <p:cNvPr id="110" name="Straight Connector 35"/>
            <p:cNvCxnSpPr>
              <a:cxnSpLocks noChangeShapeType="1"/>
            </p:cNvCxnSpPr>
            <p:nvPr/>
          </p:nvCxnSpPr>
          <p:spPr bwMode="auto">
            <a:xfrm rot="5400000">
              <a:off x="703262" y="4014788"/>
              <a:ext cx="1381125" cy="0"/>
            </a:xfrm>
            <a:prstGeom prst="line">
              <a:avLst/>
            </a:prstGeom>
            <a:noFill/>
            <a:ln w="9525">
              <a:solidFill>
                <a:srgbClr val="0719C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1" name="Straight Connector 48"/>
            <p:cNvCxnSpPr>
              <a:cxnSpLocks noChangeShapeType="1"/>
            </p:cNvCxnSpPr>
            <p:nvPr/>
          </p:nvCxnSpPr>
          <p:spPr bwMode="auto">
            <a:xfrm>
              <a:off x="1450975" y="3262313"/>
              <a:ext cx="1409700" cy="0"/>
            </a:xfrm>
            <a:prstGeom prst="line">
              <a:avLst/>
            </a:prstGeom>
            <a:noFill/>
            <a:ln w="9525">
              <a:solidFill>
                <a:srgbClr val="0719C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" name="Straight Connector 67"/>
            <p:cNvCxnSpPr>
              <a:cxnSpLocks noChangeShapeType="1"/>
            </p:cNvCxnSpPr>
            <p:nvPr/>
          </p:nvCxnSpPr>
          <p:spPr bwMode="auto">
            <a:xfrm>
              <a:off x="2989263" y="3262313"/>
              <a:ext cx="1411287" cy="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3" name="Straight Connector 68"/>
            <p:cNvCxnSpPr>
              <a:cxnSpLocks noChangeShapeType="1"/>
            </p:cNvCxnSpPr>
            <p:nvPr/>
          </p:nvCxnSpPr>
          <p:spPr bwMode="auto">
            <a:xfrm>
              <a:off x="4527550" y="3262313"/>
              <a:ext cx="1411288" cy="0"/>
            </a:xfrm>
            <a:prstGeom prst="line">
              <a:avLst/>
            </a:prstGeom>
            <a:noFill/>
            <a:ln w="9525">
              <a:solidFill>
                <a:srgbClr val="0719C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4" name="Straight Connector 69"/>
            <p:cNvCxnSpPr>
              <a:cxnSpLocks noChangeShapeType="1"/>
            </p:cNvCxnSpPr>
            <p:nvPr/>
          </p:nvCxnSpPr>
          <p:spPr bwMode="auto">
            <a:xfrm>
              <a:off x="6065838" y="3262313"/>
              <a:ext cx="1411287" cy="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5" name="Text Box 36"/>
            <p:cNvSpPr txBox="1">
              <a:spLocks noChangeArrowheads="1"/>
            </p:cNvSpPr>
            <p:nvPr/>
          </p:nvSpPr>
          <p:spPr bwMode="auto">
            <a:xfrm>
              <a:off x="2905125" y="3657600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 dirty="0">
                  <a:solidFill>
                    <a:srgbClr val="C00000"/>
                  </a:solidFill>
                </a:rPr>
                <a:t>take</a:t>
              </a:r>
            </a:p>
          </p:txBody>
        </p:sp>
        <p:cxnSp>
          <p:nvCxnSpPr>
            <p:cNvPr id="116" name="Straight Connector 81"/>
            <p:cNvCxnSpPr>
              <a:cxnSpLocks noChangeShapeType="1"/>
            </p:cNvCxnSpPr>
            <p:nvPr/>
          </p:nvCxnSpPr>
          <p:spPr bwMode="auto">
            <a:xfrm rot="5400000">
              <a:off x="2212975" y="4014788"/>
              <a:ext cx="1381125" cy="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7" name="Text Box 36"/>
            <p:cNvSpPr txBox="1">
              <a:spLocks noChangeArrowheads="1"/>
            </p:cNvSpPr>
            <p:nvPr/>
          </p:nvSpPr>
          <p:spPr bwMode="auto">
            <a:xfrm>
              <a:off x="4473575" y="3657600"/>
              <a:ext cx="1277938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000099"/>
                  </a:solidFill>
                </a:rPr>
                <a:t>take</a:t>
              </a:r>
            </a:p>
          </p:txBody>
        </p:sp>
        <p:cxnSp>
          <p:nvCxnSpPr>
            <p:cNvPr id="118" name="Straight Connector 85"/>
            <p:cNvCxnSpPr>
              <a:cxnSpLocks noChangeShapeType="1"/>
            </p:cNvCxnSpPr>
            <p:nvPr/>
          </p:nvCxnSpPr>
          <p:spPr bwMode="auto">
            <a:xfrm rot="5400000">
              <a:off x="3781425" y="4014788"/>
              <a:ext cx="1381125" cy="0"/>
            </a:xfrm>
            <a:prstGeom prst="line">
              <a:avLst/>
            </a:prstGeom>
            <a:noFill/>
            <a:ln w="9525">
              <a:solidFill>
                <a:srgbClr val="0719C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" name="Text Box 36"/>
            <p:cNvSpPr txBox="1">
              <a:spLocks noChangeArrowheads="1"/>
            </p:cNvSpPr>
            <p:nvPr/>
          </p:nvSpPr>
          <p:spPr bwMode="auto">
            <a:xfrm>
              <a:off x="5981700" y="3657600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C00000"/>
                  </a:solidFill>
                </a:rPr>
                <a:t>take</a:t>
              </a:r>
            </a:p>
          </p:txBody>
        </p:sp>
        <p:cxnSp>
          <p:nvCxnSpPr>
            <p:cNvPr id="120" name="Straight Connector 89"/>
            <p:cNvCxnSpPr>
              <a:cxnSpLocks noChangeShapeType="1"/>
            </p:cNvCxnSpPr>
            <p:nvPr/>
          </p:nvCxnSpPr>
          <p:spPr bwMode="auto">
            <a:xfrm rot="5400000">
              <a:off x="5291137" y="4014788"/>
              <a:ext cx="1381125" cy="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1" name="Text Box 36"/>
            <p:cNvSpPr txBox="1">
              <a:spLocks noChangeArrowheads="1"/>
            </p:cNvSpPr>
            <p:nvPr/>
          </p:nvSpPr>
          <p:spPr bwMode="auto">
            <a:xfrm>
              <a:off x="1690688" y="2773363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000099"/>
                  </a:solidFill>
                </a:rPr>
                <a:t>grow</a:t>
              </a:r>
            </a:p>
          </p:txBody>
        </p:sp>
        <p:sp>
          <p:nvSpPr>
            <p:cNvPr id="122" name="Text Box 36"/>
            <p:cNvSpPr txBox="1">
              <a:spLocks noChangeArrowheads="1"/>
            </p:cNvSpPr>
            <p:nvPr/>
          </p:nvSpPr>
          <p:spPr bwMode="auto">
            <a:xfrm>
              <a:off x="3273425" y="2773363"/>
              <a:ext cx="949326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 dirty="0">
                  <a:solidFill>
                    <a:srgbClr val="C00000"/>
                  </a:solidFill>
                </a:rPr>
                <a:t>grow</a:t>
              </a:r>
            </a:p>
          </p:txBody>
        </p:sp>
        <p:sp>
          <p:nvSpPr>
            <p:cNvPr id="123" name="Text Box 36"/>
            <p:cNvSpPr txBox="1">
              <a:spLocks noChangeArrowheads="1"/>
            </p:cNvSpPr>
            <p:nvPr/>
          </p:nvSpPr>
          <p:spPr bwMode="auto">
            <a:xfrm>
              <a:off x="4767263" y="2773363"/>
              <a:ext cx="950912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000099"/>
                  </a:solidFill>
                </a:rPr>
                <a:t>grow</a:t>
              </a:r>
            </a:p>
          </p:txBody>
        </p:sp>
        <p:sp>
          <p:nvSpPr>
            <p:cNvPr id="124" name="Text Box 36"/>
            <p:cNvSpPr txBox="1">
              <a:spLocks noChangeArrowheads="1"/>
            </p:cNvSpPr>
            <p:nvPr/>
          </p:nvSpPr>
          <p:spPr bwMode="auto">
            <a:xfrm>
              <a:off x="6291263" y="2773363"/>
              <a:ext cx="950912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1800">
                  <a:solidFill>
                    <a:srgbClr val="C00000"/>
                  </a:solidFill>
                </a:rPr>
                <a:t>grow</a:t>
              </a:r>
            </a:p>
          </p:txBody>
        </p:sp>
        <p:sp>
          <p:nvSpPr>
            <p:cNvPr id="125" name="Oval 34"/>
            <p:cNvSpPr>
              <a:spLocks noChangeArrowheads="1"/>
            </p:cNvSpPr>
            <p:nvPr/>
          </p:nvSpPr>
          <p:spPr bwMode="auto">
            <a:xfrm>
              <a:off x="1302728" y="3148161"/>
              <a:ext cx="227026" cy="229043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26" name="Oval 25"/>
            <p:cNvSpPr>
              <a:spLocks noChangeArrowheads="1"/>
            </p:cNvSpPr>
            <p:nvPr/>
          </p:nvSpPr>
          <p:spPr bwMode="auto">
            <a:xfrm>
              <a:off x="1288149" y="4672342"/>
              <a:ext cx="227025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27" name="Oval 34"/>
            <p:cNvSpPr>
              <a:spLocks noChangeArrowheads="1"/>
            </p:cNvSpPr>
            <p:nvPr/>
          </p:nvSpPr>
          <p:spPr bwMode="auto">
            <a:xfrm>
              <a:off x="4345705" y="3148161"/>
              <a:ext cx="227025" cy="229043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28" name="Oval 34"/>
            <p:cNvSpPr>
              <a:spLocks noChangeArrowheads="1"/>
            </p:cNvSpPr>
            <p:nvPr/>
          </p:nvSpPr>
          <p:spPr bwMode="auto">
            <a:xfrm>
              <a:off x="7388681" y="3148161"/>
              <a:ext cx="229108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29" name="Oval 34"/>
            <p:cNvSpPr>
              <a:spLocks noChangeArrowheads="1"/>
            </p:cNvSpPr>
            <p:nvPr/>
          </p:nvSpPr>
          <p:spPr bwMode="auto">
            <a:xfrm>
              <a:off x="5859903" y="3148161"/>
              <a:ext cx="229108" cy="22904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30" name="Oval 34"/>
            <p:cNvSpPr>
              <a:spLocks noChangeArrowheads="1"/>
            </p:cNvSpPr>
            <p:nvPr/>
          </p:nvSpPr>
          <p:spPr bwMode="auto">
            <a:xfrm>
              <a:off x="2781519" y="3148161"/>
              <a:ext cx="229108" cy="22904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31" name="Oval 25"/>
            <p:cNvSpPr>
              <a:spLocks noChangeArrowheads="1"/>
            </p:cNvSpPr>
            <p:nvPr/>
          </p:nvSpPr>
          <p:spPr bwMode="auto">
            <a:xfrm>
              <a:off x="2798181" y="4672342"/>
              <a:ext cx="227026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32" name="Oval 25"/>
            <p:cNvSpPr>
              <a:spLocks noChangeArrowheads="1"/>
            </p:cNvSpPr>
            <p:nvPr/>
          </p:nvSpPr>
          <p:spPr bwMode="auto">
            <a:xfrm>
              <a:off x="4366533" y="4672342"/>
              <a:ext cx="227025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33" name="Oval 25"/>
            <p:cNvSpPr>
              <a:spLocks noChangeArrowheads="1"/>
            </p:cNvSpPr>
            <p:nvPr/>
          </p:nvSpPr>
          <p:spPr bwMode="auto">
            <a:xfrm>
              <a:off x="5874483" y="4672342"/>
              <a:ext cx="227025" cy="2290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spcBef>
                  <a:spcPct val="20000"/>
                </a:spcBef>
                <a:buClr>
                  <a:schemeClr val="bg1"/>
                </a:buClr>
                <a:buFont typeface="Wingdings" charset="0"/>
                <a:buChar char="•"/>
                <a:defRPr/>
              </a:pPr>
              <a:endParaRPr lang="en-US" sz="1050">
                <a:ea typeface="ＭＳ Ｐゴシック" charset="0"/>
              </a:endParaRPr>
            </a:p>
          </p:txBody>
        </p:sp>
        <p:sp>
          <p:nvSpPr>
            <p:cNvPr id="134" name="Text Box 28"/>
            <p:cNvSpPr txBox="1">
              <a:spLocks noChangeArrowheads="1"/>
            </p:cNvSpPr>
            <p:nvPr/>
          </p:nvSpPr>
          <p:spPr bwMode="auto">
            <a:xfrm>
              <a:off x="2348812" y="4873626"/>
              <a:ext cx="1167897" cy="767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99"/>
                  </a:solidFill>
                  <a:latin typeface="Verdana" charset="0"/>
                </a:rPr>
                <a:t>98</a:t>
              </a:r>
              <a:r>
                <a:rPr lang="en-US" altLang="en-US" sz="1600" dirty="0">
                  <a:latin typeface="Verdana" charset="0"/>
                </a:rPr>
                <a:t>, </a:t>
              </a:r>
              <a:r>
                <a:rPr lang="en-US" altLang="en-US" sz="1600" dirty="0">
                  <a:solidFill>
                    <a:srgbClr val="C00000"/>
                  </a:solidFill>
                  <a:latin typeface="Verdana" charset="0"/>
                </a:rPr>
                <a:t>294</a:t>
              </a:r>
            </a:p>
          </p:txBody>
        </p:sp>
        <p:sp>
          <p:nvSpPr>
            <p:cNvPr id="135" name="Text Box 28"/>
            <p:cNvSpPr txBox="1">
              <a:spLocks noChangeArrowheads="1"/>
            </p:cNvSpPr>
            <p:nvPr/>
          </p:nvSpPr>
          <p:spPr bwMode="auto">
            <a:xfrm>
              <a:off x="3984245" y="4873626"/>
              <a:ext cx="996113" cy="767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99"/>
                  </a:solidFill>
                  <a:latin typeface="Verdana" charset="0"/>
                </a:rPr>
                <a:t>297</a:t>
              </a:r>
              <a:r>
                <a:rPr lang="en-US" altLang="en-US" sz="1600">
                  <a:latin typeface="Verdana" charset="0"/>
                </a:rPr>
                <a:t>, </a:t>
              </a:r>
              <a:r>
                <a:rPr lang="en-US" altLang="en-US" sz="1600" dirty="0">
                  <a:solidFill>
                    <a:srgbClr val="C00000"/>
                  </a:solidFill>
                  <a:latin typeface="Verdana" charset="0"/>
                </a:rPr>
                <a:t>99</a:t>
              </a:r>
            </a:p>
          </p:txBody>
        </p:sp>
        <p:sp>
          <p:nvSpPr>
            <p:cNvPr id="136" name="Text Box 28"/>
            <p:cNvSpPr txBox="1">
              <a:spLocks noChangeArrowheads="1"/>
            </p:cNvSpPr>
            <p:nvPr/>
          </p:nvSpPr>
          <p:spPr bwMode="auto">
            <a:xfrm>
              <a:off x="5362645" y="4873626"/>
              <a:ext cx="1281872" cy="767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99"/>
                  </a:solidFill>
                  <a:latin typeface="Verdana" charset="0"/>
                </a:rPr>
                <a:t>100</a:t>
              </a:r>
              <a:r>
                <a:rPr lang="en-US" altLang="en-US" sz="1600">
                  <a:latin typeface="Verdana" charset="0"/>
                </a:rPr>
                <a:t>, </a:t>
              </a:r>
              <a:r>
                <a:rPr lang="en-US" altLang="en-US" sz="1600">
                  <a:solidFill>
                    <a:srgbClr val="C00000"/>
                  </a:solidFill>
                  <a:latin typeface="Verdana" charset="0"/>
                </a:rPr>
                <a:t>300</a:t>
              </a:r>
              <a:endParaRPr lang="en-US" altLang="en-US" sz="1600" dirty="0">
                <a:solidFill>
                  <a:srgbClr val="C00000"/>
                </a:solidFill>
                <a:latin typeface="Verdana" charset="0"/>
              </a:endParaRPr>
            </a:p>
          </p:txBody>
        </p:sp>
      </p:grpSp>
      <p:sp>
        <p:nvSpPr>
          <p:cNvPr id="138" name="Text Box 28"/>
          <p:cNvSpPr txBox="1">
            <a:spLocks noChangeArrowheads="1"/>
          </p:cNvSpPr>
          <p:nvPr/>
        </p:nvSpPr>
        <p:spPr bwMode="auto">
          <a:xfrm>
            <a:off x="2538870" y="2699123"/>
            <a:ext cx="631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charset="0"/>
              </a:rPr>
              <a:t>97</a:t>
            </a:r>
          </a:p>
        </p:txBody>
      </p:sp>
      <p:sp>
        <p:nvSpPr>
          <p:cNvPr id="139" name="Text Box 28"/>
          <p:cNvSpPr txBox="1">
            <a:spLocks noChangeArrowheads="1"/>
          </p:cNvSpPr>
          <p:nvPr/>
        </p:nvSpPr>
        <p:spPr bwMode="auto">
          <a:xfrm>
            <a:off x="3664407" y="2699123"/>
            <a:ext cx="6302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charset="0"/>
              </a:rPr>
              <a:t>98</a:t>
            </a:r>
          </a:p>
        </p:txBody>
      </p:sp>
      <p:sp>
        <p:nvSpPr>
          <p:cNvPr id="140" name="Text Box 28"/>
          <p:cNvSpPr txBox="1">
            <a:spLocks noChangeArrowheads="1"/>
          </p:cNvSpPr>
          <p:nvPr/>
        </p:nvSpPr>
        <p:spPr bwMode="auto">
          <a:xfrm>
            <a:off x="4866145" y="2699123"/>
            <a:ext cx="6302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charset="0"/>
              </a:rPr>
              <a:t>99</a:t>
            </a:r>
          </a:p>
        </p:txBody>
      </p:sp>
      <p:sp>
        <p:nvSpPr>
          <p:cNvPr id="141" name="Text Box 28"/>
          <p:cNvSpPr txBox="1">
            <a:spLocks noChangeArrowheads="1"/>
          </p:cNvSpPr>
          <p:nvPr/>
        </p:nvSpPr>
        <p:spPr bwMode="auto">
          <a:xfrm>
            <a:off x="6015495" y="2699123"/>
            <a:ext cx="631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charset="0"/>
              </a:rPr>
              <a:t>100</a:t>
            </a:r>
          </a:p>
        </p:txBody>
      </p:sp>
      <p:sp>
        <p:nvSpPr>
          <p:cNvPr id="142" name="Text Box 28"/>
          <p:cNvSpPr txBox="1">
            <a:spLocks noChangeArrowheads="1"/>
          </p:cNvSpPr>
          <p:nvPr/>
        </p:nvSpPr>
        <p:spPr bwMode="auto">
          <a:xfrm>
            <a:off x="7697199" y="2780949"/>
            <a:ext cx="8789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99"/>
                </a:solidFill>
                <a:latin typeface="Verdana" charset="0"/>
              </a:rPr>
              <a:t>202</a:t>
            </a:r>
            <a:r>
              <a:rPr lang="en-US" altLang="en-US" sz="1600">
                <a:latin typeface="Verdana" charset="0"/>
              </a:rPr>
              <a:t>,  </a:t>
            </a:r>
            <a:r>
              <a:rPr lang="en-US" altLang="en-US" sz="1600">
                <a:solidFill>
                  <a:srgbClr val="C00000"/>
                </a:solidFill>
                <a:latin typeface="Verdana" charset="0"/>
              </a:rPr>
              <a:t>202</a:t>
            </a:r>
            <a:endParaRPr lang="en-US" altLang="en-US" sz="16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143" name="Text Box 28"/>
          <p:cNvSpPr txBox="1">
            <a:spLocks noChangeArrowheads="1"/>
          </p:cNvSpPr>
          <p:nvPr/>
        </p:nvSpPr>
        <p:spPr bwMode="auto">
          <a:xfrm>
            <a:off x="1674922" y="2912845"/>
            <a:ext cx="895765" cy="3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99"/>
                </a:solidFill>
                <a:latin typeface="Wingdings" charset="2"/>
                <a:sym typeface="Wingdings" charset="2"/>
              </a:rPr>
              <a:t></a:t>
            </a:r>
            <a:endParaRPr lang="en-US" altLang="en-US" sz="1600">
              <a:solidFill>
                <a:schemeClr val="folHlink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271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r>
              <a:rPr lang="en-US" sz="2800" dirty="0"/>
              <a:t>Understanding the outcomes of games</a:t>
            </a:r>
          </a:p>
          <a:p>
            <a:pPr lvl="1"/>
            <a:r>
              <a:rPr lang="en-US" sz="2400" dirty="0">
                <a:latin typeface="Arial" charset="0"/>
                <a:ea typeface="Arial" charset="0"/>
                <a:cs typeface="Arial" charset="0"/>
              </a:rPr>
              <a:t>	Sometimes easy (dominant strategies)</a:t>
            </a:r>
          </a:p>
          <a:p>
            <a:pPr lvl="1"/>
            <a:r>
              <a:rPr lang="en-US" sz="2400" dirty="0">
                <a:latin typeface="Arial" charset="0"/>
                <a:ea typeface="Arial" charset="0"/>
                <a:cs typeface="Arial" charset="0"/>
              </a:rPr>
              <a:t>	Sometimes tedious (best replies)</a:t>
            </a:r>
          </a:p>
          <a:p>
            <a:endParaRPr lang="en-US" sz="2800" dirty="0"/>
          </a:p>
          <a:p>
            <a:r>
              <a:rPr lang="en-US" sz="2800" dirty="0"/>
              <a:t>What if the games are sequential?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Review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180131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Equilibrium:</a:t>
            </a:r>
          </a:p>
          <a:p>
            <a:pPr lvl="1">
              <a:buFont typeface="Wingdings" charset="2"/>
              <a:buNone/>
            </a:pPr>
            <a:r>
              <a:rPr lang="en-US" altLang="en-US" dirty="0">
                <a:solidFill>
                  <a:srgbClr val="000099"/>
                </a:solidFill>
                <a:latin typeface="Arial" charset="0"/>
                <a:ea typeface="Arial" charset="0"/>
                <a:cs typeface="Arial" charset="0"/>
              </a:rPr>
              <a:t>	take , take , take , take , take , …  </a:t>
            </a:r>
          </a:p>
          <a:p>
            <a:pPr lvl="1">
              <a:buFont typeface="Wingdings" charset="2"/>
              <a:buNone/>
            </a:pPr>
            <a:r>
              <a:rPr lang="en-US" altLang="en-US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	take , take , take , take , take , …</a:t>
            </a:r>
          </a:p>
          <a:p>
            <a:pPr lvl="1"/>
            <a:endParaRPr lang="en-US" altLang="en-US" sz="2400" dirty="0">
              <a:solidFill>
                <a:srgbClr val="000099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en-US" dirty="0"/>
              <a:t>Remember: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An equilibrium specifies an action at </a:t>
            </a:r>
            <a:r>
              <a:rPr lang="en-US" altLang="en-US" i="1" dirty="0">
                <a:latin typeface="Arial" charset="0"/>
                <a:ea typeface="Arial" charset="0"/>
                <a:cs typeface="Arial" charset="0"/>
              </a:rPr>
              <a:t>every 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decision node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Even those that will not be reached in equilibrium</a:t>
            </a:r>
          </a:p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30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Unraveling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402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You have a monopoly market in every state</a:t>
            </a: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There is one potential entrant in each state</a:t>
            </a: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They make their entry decisions sequentially</a:t>
            </a:r>
          </a:p>
          <a:p>
            <a:pPr lvl="1"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endParaRPr lang="en-US" altLang="en-US" sz="1600" dirty="0">
              <a:ea typeface="ＭＳ Ｐゴシック" charset="-128"/>
            </a:endParaRP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Each time, you can accommodate or fight</a:t>
            </a:r>
          </a:p>
          <a:p>
            <a:pPr>
              <a:tabLst>
                <a:tab pos="1329929" algn="l"/>
                <a:tab pos="1803797" algn="l"/>
                <a:tab pos="2226469" algn="l"/>
                <a:tab pos="4716066" algn="l"/>
              </a:tabLst>
            </a:pPr>
            <a:r>
              <a:rPr lang="en-US" altLang="en-US" sz="2000" dirty="0">
                <a:ea typeface="ＭＳ Ｐゴシック" charset="-128"/>
              </a:rPr>
              <a:t>What do you do the first year?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31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Potential Entrant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7847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00088" y="1616470"/>
            <a:ext cx="7815262" cy="31122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ea typeface="ＭＳ Ｐゴシック" charset="-128"/>
              </a:rPr>
              <a:t>In the last period:</a:t>
            </a:r>
          </a:p>
          <a:p>
            <a:endParaRPr lang="en-US" altLang="en-US" sz="2000" dirty="0">
              <a:ea typeface="ＭＳ Ｐゴシック" charset="-128"/>
            </a:endParaRPr>
          </a:p>
          <a:p>
            <a:endParaRPr lang="en-US" altLang="en-US" sz="2000" dirty="0">
              <a:ea typeface="ＭＳ Ｐゴシック" charset="-128"/>
            </a:endParaRPr>
          </a:p>
          <a:p>
            <a:endParaRPr lang="en-US" altLang="en-US" sz="2000" dirty="0">
              <a:ea typeface="ＭＳ Ｐゴシック" charset="-128"/>
            </a:endParaRPr>
          </a:p>
          <a:p>
            <a:endParaRPr lang="en-US" altLang="en-US" sz="2000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32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Looking Forward</a:t>
            </a:r>
            <a:r>
              <a:rPr lang="mr-IN" sz="2000" b="1" dirty="0">
                <a:latin typeface="Verdana" charset="0"/>
                <a:ea typeface="Verdana" charset="0"/>
                <a:cs typeface="Verdana" charset="0"/>
              </a:rPr>
              <a:t>…</a:t>
            </a:r>
            <a:endParaRPr lang="en-US" sz="2000" b="1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1455736" y="2185338"/>
            <a:ext cx="6978651" cy="2624791"/>
            <a:chOff x="1114" y="1397"/>
            <a:chExt cx="4396" cy="1874"/>
          </a:xfrm>
        </p:grpSpPr>
        <p:sp>
          <p:nvSpPr>
            <p:cNvPr id="9" name="Oval 25"/>
            <p:cNvSpPr>
              <a:spLocks noChangeArrowheads="1"/>
            </p:cNvSpPr>
            <p:nvPr/>
          </p:nvSpPr>
          <p:spPr bwMode="auto">
            <a:xfrm>
              <a:off x="2071" y="1468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10" name="Text Box 26"/>
            <p:cNvSpPr txBox="1">
              <a:spLocks noChangeArrowheads="1"/>
            </p:cNvSpPr>
            <p:nvPr/>
          </p:nvSpPr>
          <p:spPr bwMode="auto">
            <a:xfrm>
              <a:off x="1114" y="1661"/>
              <a:ext cx="39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>
                  <a:solidFill>
                    <a:srgbClr val="000099"/>
                  </a:solidFill>
                  <a:latin typeface="Verdana" charset="0"/>
                </a:rPr>
                <a:t>E</a:t>
              </a:r>
            </a:p>
          </p:txBody>
        </p:sp>
        <p:sp>
          <p:nvSpPr>
            <p:cNvPr id="11" name="Text Box 27"/>
            <p:cNvSpPr txBox="1">
              <a:spLocks noChangeArrowheads="1"/>
            </p:cNvSpPr>
            <p:nvPr/>
          </p:nvSpPr>
          <p:spPr bwMode="auto">
            <a:xfrm>
              <a:off x="1993" y="2579"/>
              <a:ext cx="342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dirty="0">
                  <a:solidFill>
                    <a:srgbClr val="C00000"/>
                  </a:solidFill>
                  <a:latin typeface="Verdana" charset="0"/>
                </a:rPr>
                <a:t>M</a:t>
              </a:r>
            </a:p>
          </p:txBody>
        </p:sp>
        <p:sp>
          <p:nvSpPr>
            <p:cNvPr id="12" name="Text Box 28"/>
            <p:cNvSpPr txBox="1">
              <a:spLocks noChangeArrowheads="1"/>
            </p:cNvSpPr>
            <p:nvPr/>
          </p:nvSpPr>
          <p:spPr bwMode="auto">
            <a:xfrm>
              <a:off x="2264" y="1397"/>
              <a:ext cx="237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99"/>
                  </a:solidFill>
                  <a:latin typeface="Verdana" charset="0"/>
                </a:rPr>
                <a:t>$0</a:t>
              </a:r>
              <a:r>
                <a:rPr lang="en-US" altLang="en-US" sz="2400" dirty="0">
                  <a:latin typeface="Verdana" charset="0"/>
                </a:rPr>
                <a:t>, </a:t>
              </a:r>
              <a:r>
                <a:rPr lang="en-US" altLang="en-US" sz="2400" dirty="0">
                  <a:solidFill>
                    <a:srgbClr val="C00000"/>
                  </a:solidFill>
                  <a:latin typeface="Verdana" charset="0"/>
                </a:rPr>
                <a:t>$100 + previous</a:t>
              </a:r>
            </a:p>
          </p:txBody>
        </p:sp>
        <p:sp>
          <p:nvSpPr>
            <p:cNvPr id="13" name="Text Box 29"/>
            <p:cNvSpPr txBox="1">
              <a:spLocks noChangeArrowheads="1"/>
            </p:cNvSpPr>
            <p:nvPr/>
          </p:nvSpPr>
          <p:spPr bwMode="auto">
            <a:xfrm>
              <a:off x="3239" y="2961"/>
              <a:ext cx="2215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99"/>
                  </a:solidFill>
                  <a:latin typeface="Verdana" charset="0"/>
                </a:rPr>
                <a:t>–50</a:t>
              </a:r>
              <a:r>
                <a:rPr lang="en-US" altLang="en-US" sz="2400" dirty="0">
                  <a:latin typeface="Verdana" charset="0"/>
                </a:rPr>
                <a:t>,  </a:t>
              </a:r>
              <a:r>
                <a:rPr lang="en-US" altLang="en-US" sz="2400" dirty="0">
                  <a:solidFill>
                    <a:srgbClr val="C00000"/>
                  </a:solidFill>
                  <a:latin typeface="Verdana" charset="0"/>
                </a:rPr>
                <a:t>–50 + previous</a:t>
              </a:r>
            </a:p>
          </p:txBody>
        </p:sp>
        <p:sp>
          <p:nvSpPr>
            <p:cNvPr id="14" name="Text Box 30"/>
            <p:cNvSpPr txBox="1">
              <a:spLocks noChangeArrowheads="1"/>
            </p:cNvSpPr>
            <p:nvPr/>
          </p:nvSpPr>
          <p:spPr bwMode="auto">
            <a:xfrm>
              <a:off x="3239" y="1852"/>
              <a:ext cx="2271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99"/>
                  </a:solidFill>
                  <a:latin typeface="Verdana" charset="0"/>
                </a:rPr>
                <a:t>  50</a:t>
              </a:r>
              <a:r>
                <a:rPr lang="en-US" altLang="en-US" sz="2400" dirty="0">
                  <a:latin typeface="Verdana" charset="0"/>
                </a:rPr>
                <a:t>,   </a:t>
              </a:r>
              <a:r>
                <a:rPr lang="en-US" altLang="en-US" sz="1200" dirty="0">
                  <a:latin typeface="Verdana" charset="0"/>
                </a:rPr>
                <a:t> </a:t>
              </a:r>
              <a:r>
                <a:rPr lang="en-US" altLang="en-US" sz="2400" dirty="0">
                  <a:solidFill>
                    <a:srgbClr val="C00000"/>
                  </a:solidFill>
                  <a:latin typeface="Verdana" charset="0"/>
                </a:rPr>
                <a:t>50 + previous</a:t>
              </a:r>
            </a:p>
          </p:txBody>
        </p:sp>
        <p:grpSp>
          <p:nvGrpSpPr>
            <p:cNvPr id="15" name="Group 31"/>
            <p:cNvGrpSpPr>
              <a:grpSpLocks/>
            </p:cNvGrpSpPr>
            <p:nvPr/>
          </p:nvGrpSpPr>
          <p:grpSpPr bwMode="auto">
            <a:xfrm>
              <a:off x="1179" y="1428"/>
              <a:ext cx="900" cy="1113"/>
              <a:chOff x="3686" y="1019"/>
              <a:chExt cx="900" cy="1113"/>
            </a:xfrm>
          </p:grpSpPr>
          <p:sp>
            <p:nvSpPr>
              <p:cNvPr id="24" name="Line 32"/>
              <p:cNvSpPr>
                <a:spLocks noChangeShapeType="1"/>
              </p:cNvSpPr>
              <p:nvPr/>
            </p:nvSpPr>
            <p:spPr bwMode="auto">
              <a:xfrm flipV="1">
                <a:off x="3764" y="1133"/>
                <a:ext cx="817" cy="488"/>
              </a:xfrm>
              <a:prstGeom prst="line">
                <a:avLst/>
              </a:prstGeom>
              <a:noFill/>
              <a:ln w="9525">
                <a:solidFill>
                  <a:srgbClr val="0000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33"/>
              <p:cNvSpPr>
                <a:spLocks noChangeShapeType="1"/>
              </p:cNvSpPr>
              <p:nvPr/>
            </p:nvSpPr>
            <p:spPr bwMode="auto">
              <a:xfrm>
                <a:off x="3761" y="1650"/>
                <a:ext cx="825" cy="482"/>
              </a:xfrm>
              <a:prstGeom prst="line">
                <a:avLst/>
              </a:prstGeom>
              <a:noFill/>
              <a:ln w="9525">
                <a:solidFill>
                  <a:srgbClr val="0000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Oval 34"/>
              <p:cNvSpPr>
                <a:spLocks noChangeArrowheads="1"/>
              </p:cNvSpPr>
              <p:nvPr/>
            </p:nvSpPr>
            <p:spPr bwMode="auto">
              <a:xfrm>
                <a:off x="3686" y="1555"/>
                <a:ext cx="144" cy="144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/>
              </a:p>
            </p:txBody>
          </p:sp>
          <p:sp>
            <p:nvSpPr>
              <p:cNvPr id="27" name="Text Box 35"/>
              <p:cNvSpPr txBox="1">
                <a:spLocks noChangeArrowheads="1"/>
              </p:cNvSpPr>
              <p:nvPr/>
            </p:nvSpPr>
            <p:spPr bwMode="auto">
              <a:xfrm rot="19925865">
                <a:off x="3952" y="1019"/>
                <a:ext cx="58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chemeClr val="bg1"/>
                  </a:buClr>
                  <a:buSzTx/>
                  <a:buFont typeface="Wingdings" charset="2"/>
                  <a:buNone/>
                </a:pPr>
                <a:r>
                  <a:rPr lang="en-US" altLang="en-US" sz="2800">
                    <a:solidFill>
                      <a:srgbClr val="000099"/>
                    </a:solidFill>
                  </a:rPr>
                  <a:t>out</a:t>
                </a:r>
              </a:p>
            </p:txBody>
          </p:sp>
          <p:sp>
            <p:nvSpPr>
              <p:cNvPr id="28" name="Text Box 36"/>
              <p:cNvSpPr txBox="1">
                <a:spLocks noChangeArrowheads="1"/>
              </p:cNvSpPr>
              <p:nvPr/>
            </p:nvSpPr>
            <p:spPr bwMode="auto">
              <a:xfrm rot="1636820">
                <a:off x="4096" y="1623"/>
                <a:ext cx="3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chemeClr val="bg1"/>
                  </a:buClr>
                  <a:buSzTx/>
                  <a:buFont typeface="Wingdings" charset="2"/>
                  <a:buNone/>
                </a:pPr>
                <a:r>
                  <a:rPr lang="en-US" altLang="en-US" sz="2800">
                    <a:solidFill>
                      <a:srgbClr val="000099"/>
                    </a:solidFill>
                  </a:rPr>
                  <a:t>in</a:t>
                </a:r>
              </a:p>
            </p:txBody>
          </p:sp>
        </p:grpSp>
        <p:grpSp>
          <p:nvGrpSpPr>
            <p:cNvPr id="16" name="Group 37"/>
            <p:cNvGrpSpPr>
              <a:grpSpLocks/>
            </p:cNvGrpSpPr>
            <p:nvPr/>
          </p:nvGrpSpPr>
          <p:grpSpPr bwMode="auto">
            <a:xfrm>
              <a:off x="2071" y="1929"/>
              <a:ext cx="1110" cy="1247"/>
              <a:chOff x="1564" y="1603"/>
              <a:chExt cx="1110" cy="1247"/>
            </a:xfrm>
          </p:grpSpPr>
          <p:sp>
            <p:nvSpPr>
              <p:cNvPr id="19" name="Line 38"/>
              <p:cNvSpPr>
                <a:spLocks noChangeShapeType="1"/>
              </p:cNvSpPr>
              <p:nvPr/>
            </p:nvSpPr>
            <p:spPr bwMode="auto">
              <a:xfrm flipV="1">
                <a:off x="1632" y="1670"/>
                <a:ext cx="965" cy="5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39"/>
              <p:cNvSpPr>
                <a:spLocks noChangeShapeType="1"/>
              </p:cNvSpPr>
              <p:nvPr/>
            </p:nvSpPr>
            <p:spPr bwMode="auto">
              <a:xfrm>
                <a:off x="1632" y="2236"/>
                <a:ext cx="965" cy="5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Oval 40"/>
              <p:cNvSpPr>
                <a:spLocks noChangeArrowheads="1"/>
              </p:cNvSpPr>
              <p:nvPr/>
            </p:nvSpPr>
            <p:spPr bwMode="auto">
              <a:xfrm>
                <a:off x="1564" y="2160"/>
                <a:ext cx="144" cy="144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/>
              </a:p>
            </p:txBody>
          </p:sp>
          <p:sp>
            <p:nvSpPr>
              <p:cNvPr id="22" name="Oval 41"/>
              <p:cNvSpPr>
                <a:spLocks noChangeArrowheads="1"/>
              </p:cNvSpPr>
              <p:nvPr/>
            </p:nvSpPr>
            <p:spPr bwMode="auto">
              <a:xfrm>
                <a:off x="2530" y="1603"/>
                <a:ext cx="144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/>
              </a:p>
            </p:txBody>
          </p:sp>
          <p:sp>
            <p:nvSpPr>
              <p:cNvPr id="23" name="Oval 42"/>
              <p:cNvSpPr>
                <a:spLocks noChangeArrowheads="1"/>
              </p:cNvSpPr>
              <p:nvPr/>
            </p:nvSpPr>
            <p:spPr bwMode="auto">
              <a:xfrm>
                <a:off x="2530" y="2706"/>
                <a:ext cx="144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/>
              </a:p>
            </p:txBody>
          </p:sp>
        </p:grpSp>
        <p:sp>
          <p:nvSpPr>
            <p:cNvPr id="17" name="Text Box 43"/>
            <p:cNvSpPr txBox="1">
              <a:spLocks noChangeArrowheads="1"/>
            </p:cNvSpPr>
            <p:nvPr/>
          </p:nvSpPr>
          <p:spPr bwMode="auto">
            <a:xfrm rot="19950821">
              <a:off x="2454" y="1895"/>
              <a:ext cx="577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 err="1">
                  <a:solidFill>
                    <a:srgbClr val="C00000"/>
                  </a:solidFill>
                </a:rPr>
                <a:t>acc</a:t>
              </a:r>
              <a:endParaRPr lang="en-US" altLang="en-US" sz="2800" dirty="0">
                <a:solidFill>
                  <a:srgbClr val="C00000"/>
                </a:solidFill>
              </a:endParaRPr>
            </a:p>
          </p:txBody>
        </p:sp>
        <p:sp>
          <p:nvSpPr>
            <p:cNvPr id="18" name="Text Box 44"/>
            <p:cNvSpPr txBox="1">
              <a:spLocks noChangeArrowheads="1"/>
            </p:cNvSpPr>
            <p:nvPr/>
          </p:nvSpPr>
          <p:spPr bwMode="auto">
            <a:xfrm rot="1689507">
              <a:off x="2512" y="2655"/>
              <a:ext cx="664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>
                  <a:solidFill>
                    <a:srgbClr val="C00000"/>
                  </a:solidFill>
                </a:rPr>
                <a:t>fight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1770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mr-IN" dirty="0"/>
              <a:t>…</a:t>
            </a:r>
            <a:r>
              <a:rPr lang="en-US" dirty="0"/>
              <a:t>And Reasoning Back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33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1250" y="1635131"/>
            <a:ext cx="6809700" cy="3112200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A28448"/>
              </a:buClr>
            </a:pPr>
            <a:r>
              <a:rPr lang="en-US" altLang="en-US" dirty="0"/>
              <a:t>The Incumbent will not fight the last entrant </a:t>
            </a:r>
          </a:p>
          <a:p>
            <a:pPr>
              <a:lnSpc>
                <a:spcPct val="80000"/>
              </a:lnSpc>
              <a:buClr>
                <a:srgbClr val="A28448"/>
              </a:buClr>
            </a:pPr>
            <a:r>
              <a:rPr lang="en-US" altLang="en-US" dirty="0"/>
              <a:t>But then, no reason to fight previous entrant</a:t>
            </a:r>
          </a:p>
          <a:p>
            <a:pPr>
              <a:lnSpc>
                <a:spcPct val="80000"/>
              </a:lnSpc>
              <a:buClr>
                <a:srgbClr val="A28448"/>
              </a:buClr>
            </a:pPr>
            <a:endParaRPr lang="en-US" altLang="en-US" sz="1400" dirty="0"/>
          </a:p>
          <a:p>
            <a:pPr>
              <a:lnSpc>
                <a:spcPct val="80000"/>
              </a:lnSpc>
              <a:buClr>
                <a:srgbClr val="A28448"/>
              </a:buClr>
            </a:pPr>
            <a:r>
              <a:rPr lang="en-US" altLang="en-US" dirty="0"/>
              <a:t>Only one sequential equilibrium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All entrants play </a:t>
            </a:r>
            <a:r>
              <a:rPr lang="en-US" altLang="en-US" sz="2400" dirty="0">
                <a:solidFill>
                  <a:srgbClr val="000099"/>
                </a:solidFill>
                <a:latin typeface="Arial" charset="0"/>
                <a:ea typeface="Arial" charset="0"/>
                <a:cs typeface="Arial" charset="0"/>
              </a:rPr>
              <a:t>In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Incumbent plays </a:t>
            </a:r>
            <a:r>
              <a:rPr lang="en-US" altLang="en-US" sz="24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Accommodate</a:t>
            </a:r>
          </a:p>
          <a:p>
            <a:pPr>
              <a:lnSpc>
                <a:spcPct val="80000"/>
              </a:lnSpc>
              <a:buClr>
                <a:srgbClr val="A28448"/>
              </a:buClr>
            </a:pPr>
            <a:endParaRPr lang="en-US" altLang="en-US" sz="1400" dirty="0">
              <a:ea typeface="ＭＳ Ｐゴシック" charset="-128"/>
            </a:endParaRPr>
          </a:p>
          <a:p>
            <a:pPr>
              <a:lnSpc>
                <a:spcPct val="80000"/>
              </a:lnSpc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But for long games, this is mostly theoretical</a:t>
            </a:r>
          </a:p>
          <a:p>
            <a:pPr>
              <a:lnSpc>
                <a:spcPct val="80000"/>
              </a:lnSpc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People “see” the end two to three periods out!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C483C1-DA92-CA40-8849-B8EC71E07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33824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8424" y="833199"/>
            <a:ext cx="64770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1463" y="1367159"/>
            <a:ext cx="17716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A small sampling of the Kellogg</a:t>
            </a:r>
            <a:r>
              <a:rPr lang="ja-JP" altLang="en-US" sz="2800" dirty="0">
                <a:solidFill>
                  <a:schemeClr val="tx1"/>
                </a:solidFill>
              </a:rPr>
              <a:t>’</a:t>
            </a:r>
            <a:r>
              <a:rPr lang="en-US" altLang="ja-JP" sz="2800" dirty="0">
                <a:solidFill>
                  <a:schemeClr val="tx1"/>
                </a:solidFill>
              </a:rPr>
              <a:t>s portfolio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2887" y="233688"/>
            <a:ext cx="43338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None/>
            </a:pPr>
            <a:r>
              <a:rPr lang="en-US" altLang="en-US" sz="2000" b="1" dirty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Breakfast Cereals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377" y="3700462"/>
            <a:ext cx="649821" cy="65278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04095D-2B3E-134F-AF45-50E218836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1592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50"/>
          <p:cNvSpPr>
            <a:spLocks noChangeShapeType="1"/>
          </p:cNvSpPr>
          <p:nvPr/>
        </p:nvSpPr>
        <p:spPr bwMode="auto">
          <a:xfrm flipV="1">
            <a:off x="1562096" y="1219195"/>
            <a:ext cx="0" cy="2638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1"/>
          <p:cNvSpPr>
            <a:spLocks noChangeShapeType="1"/>
          </p:cNvSpPr>
          <p:nvPr/>
        </p:nvSpPr>
        <p:spPr bwMode="auto">
          <a:xfrm>
            <a:off x="1400171" y="38576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52"/>
          <p:cNvSpPr>
            <a:spLocks noChangeShapeType="1"/>
          </p:cNvSpPr>
          <p:nvPr/>
        </p:nvSpPr>
        <p:spPr bwMode="auto">
          <a:xfrm>
            <a:off x="1400171" y="34385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3"/>
          <p:cNvSpPr>
            <a:spLocks noChangeShapeType="1"/>
          </p:cNvSpPr>
          <p:nvPr/>
        </p:nvSpPr>
        <p:spPr bwMode="auto">
          <a:xfrm>
            <a:off x="1400171" y="30194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54"/>
          <p:cNvSpPr>
            <a:spLocks noChangeShapeType="1"/>
          </p:cNvSpPr>
          <p:nvPr/>
        </p:nvSpPr>
        <p:spPr bwMode="auto">
          <a:xfrm>
            <a:off x="1400171" y="26003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55"/>
          <p:cNvSpPr>
            <a:spLocks noChangeShapeType="1"/>
          </p:cNvSpPr>
          <p:nvPr/>
        </p:nvSpPr>
        <p:spPr bwMode="auto">
          <a:xfrm>
            <a:off x="1400171" y="17621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56"/>
          <p:cNvSpPr>
            <a:spLocks noChangeShapeType="1"/>
          </p:cNvSpPr>
          <p:nvPr/>
        </p:nvSpPr>
        <p:spPr bwMode="auto">
          <a:xfrm>
            <a:off x="1400171" y="13430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1009646" y="10953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5" name="Line 58"/>
          <p:cNvSpPr>
            <a:spLocks noChangeShapeType="1"/>
          </p:cNvSpPr>
          <p:nvPr/>
        </p:nvSpPr>
        <p:spPr bwMode="auto">
          <a:xfrm>
            <a:off x="1400171" y="21812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59"/>
          <p:cNvSpPr txBox="1">
            <a:spLocks noChangeArrowheads="1"/>
          </p:cNvSpPr>
          <p:nvPr/>
        </p:nvSpPr>
        <p:spPr bwMode="auto">
          <a:xfrm>
            <a:off x="1009646" y="15144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1009646" y="19335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latin typeface="Verdana" charset="0"/>
              </a:rPr>
              <a:t>400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18" name="Text Box 61"/>
          <p:cNvSpPr txBox="1">
            <a:spLocks noChangeArrowheads="1"/>
          </p:cNvSpPr>
          <p:nvPr/>
        </p:nvSpPr>
        <p:spPr bwMode="auto">
          <a:xfrm>
            <a:off x="1009646" y="23526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9" name="Text Box 62"/>
          <p:cNvSpPr txBox="1">
            <a:spLocks noChangeArrowheads="1"/>
          </p:cNvSpPr>
          <p:nvPr/>
        </p:nvSpPr>
        <p:spPr bwMode="auto">
          <a:xfrm>
            <a:off x="1009646" y="27717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0" name="Text Box 63"/>
          <p:cNvSpPr txBox="1">
            <a:spLocks noChangeArrowheads="1"/>
          </p:cNvSpPr>
          <p:nvPr/>
        </p:nvSpPr>
        <p:spPr bwMode="auto">
          <a:xfrm>
            <a:off x="1009646" y="31908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1" name="Text Box 64"/>
          <p:cNvSpPr txBox="1">
            <a:spLocks noChangeArrowheads="1"/>
          </p:cNvSpPr>
          <p:nvPr/>
        </p:nvSpPr>
        <p:spPr bwMode="auto">
          <a:xfrm>
            <a:off x="1009646" y="36099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000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2" name="Line 65"/>
          <p:cNvSpPr>
            <a:spLocks noChangeShapeType="1"/>
          </p:cNvSpPr>
          <p:nvPr/>
        </p:nvSpPr>
        <p:spPr bwMode="auto">
          <a:xfrm>
            <a:off x="5194301" y="4781547"/>
            <a:ext cx="94931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66"/>
          <p:cNvSpPr>
            <a:spLocks noChangeShapeType="1"/>
          </p:cNvSpPr>
          <p:nvPr/>
        </p:nvSpPr>
        <p:spPr bwMode="auto">
          <a:xfrm flipH="1">
            <a:off x="2970213" y="4781547"/>
            <a:ext cx="9699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67"/>
          <p:cNvSpPr txBox="1">
            <a:spLocks noChangeArrowheads="1"/>
          </p:cNvSpPr>
          <p:nvPr/>
        </p:nvSpPr>
        <p:spPr bwMode="auto">
          <a:xfrm>
            <a:off x="969955" y="4248145"/>
            <a:ext cx="1973267" cy="32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less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5" name="Text Box 68"/>
          <p:cNvSpPr txBox="1">
            <a:spLocks noChangeArrowheads="1"/>
          </p:cNvSpPr>
          <p:nvPr/>
        </p:nvSpPr>
        <p:spPr bwMode="auto">
          <a:xfrm>
            <a:off x="6286496" y="4248145"/>
            <a:ext cx="1857379" cy="49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more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6" name="Line 69"/>
          <p:cNvSpPr>
            <a:spLocks noChangeShapeType="1"/>
          </p:cNvSpPr>
          <p:nvPr/>
        </p:nvSpPr>
        <p:spPr bwMode="auto">
          <a:xfrm flipV="1">
            <a:off x="18399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70"/>
          <p:cNvSpPr txBox="1">
            <a:spLocks noChangeArrowheads="1"/>
          </p:cNvSpPr>
          <p:nvPr/>
        </p:nvSpPr>
        <p:spPr bwMode="auto">
          <a:xfrm>
            <a:off x="194785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8" name="Line 71"/>
          <p:cNvSpPr>
            <a:spLocks noChangeShapeType="1"/>
          </p:cNvSpPr>
          <p:nvPr/>
        </p:nvSpPr>
        <p:spPr bwMode="auto">
          <a:xfrm flipV="1">
            <a:off x="233362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72"/>
          <p:cNvSpPr txBox="1">
            <a:spLocks noChangeArrowheads="1"/>
          </p:cNvSpPr>
          <p:nvPr/>
        </p:nvSpPr>
        <p:spPr bwMode="auto">
          <a:xfrm>
            <a:off x="24415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0" name="Line 73"/>
          <p:cNvSpPr>
            <a:spLocks noChangeShapeType="1"/>
          </p:cNvSpPr>
          <p:nvPr/>
        </p:nvSpPr>
        <p:spPr bwMode="auto">
          <a:xfrm flipV="1">
            <a:off x="282733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74"/>
          <p:cNvSpPr txBox="1">
            <a:spLocks noChangeArrowheads="1"/>
          </p:cNvSpPr>
          <p:nvPr/>
        </p:nvSpPr>
        <p:spPr bwMode="auto">
          <a:xfrm>
            <a:off x="29368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2" name="Line 75"/>
          <p:cNvSpPr>
            <a:spLocks noChangeShapeType="1"/>
          </p:cNvSpPr>
          <p:nvPr/>
        </p:nvSpPr>
        <p:spPr bwMode="auto">
          <a:xfrm flipV="1">
            <a:off x="33210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Text Box 76"/>
          <p:cNvSpPr txBox="1">
            <a:spLocks noChangeArrowheads="1"/>
          </p:cNvSpPr>
          <p:nvPr/>
        </p:nvSpPr>
        <p:spPr bwMode="auto">
          <a:xfrm>
            <a:off x="3430584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4" name="Line 77"/>
          <p:cNvSpPr>
            <a:spLocks noChangeShapeType="1"/>
          </p:cNvSpPr>
          <p:nvPr/>
        </p:nvSpPr>
        <p:spPr bwMode="auto">
          <a:xfrm flipV="1">
            <a:off x="38163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78"/>
          <p:cNvSpPr txBox="1">
            <a:spLocks noChangeArrowheads="1"/>
          </p:cNvSpPr>
          <p:nvPr/>
        </p:nvSpPr>
        <p:spPr bwMode="auto">
          <a:xfrm>
            <a:off x="39242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6" name="Line 79"/>
          <p:cNvSpPr>
            <a:spLocks noChangeShapeType="1"/>
          </p:cNvSpPr>
          <p:nvPr/>
        </p:nvSpPr>
        <p:spPr bwMode="auto">
          <a:xfrm flipV="1">
            <a:off x="431005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80"/>
          <p:cNvSpPr txBox="1">
            <a:spLocks noChangeArrowheads="1"/>
          </p:cNvSpPr>
          <p:nvPr/>
        </p:nvSpPr>
        <p:spPr bwMode="auto">
          <a:xfrm>
            <a:off x="44195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8" name="Line 81"/>
          <p:cNvSpPr>
            <a:spLocks noChangeShapeType="1"/>
          </p:cNvSpPr>
          <p:nvPr/>
        </p:nvSpPr>
        <p:spPr bwMode="auto">
          <a:xfrm flipV="1">
            <a:off x="48037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 Box 82"/>
          <p:cNvSpPr txBox="1">
            <a:spLocks noChangeArrowheads="1"/>
          </p:cNvSpPr>
          <p:nvPr/>
        </p:nvSpPr>
        <p:spPr bwMode="auto">
          <a:xfrm>
            <a:off x="491330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7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0" name="Line 83"/>
          <p:cNvSpPr>
            <a:spLocks noChangeShapeType="1"/>
          </p:cNvSpPr>
          <p:nvPr/>
        </p:nvSpPr>
        <p:spPr bwMode="auto">
          <a:xfrm flipV="1">
            <a:off x="52990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Text Box 84"/>
          <p:cNvSpPr txBox="1">
            <a:spLocks noChangeArrowheads="1"/>
          </p:cNvSpPr>
          <p:nvPr/>
        </p:nvSpPr>
        <p:spPr bwMode="auto">
          <a:xfrm>
            <a:off x="54070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8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2" name="Line 85"/>
          <p:cNvSpPr>
            <a:spLocks noChangeShapeType="1"/>
          </p:cNvSpPr>
          <p:nvPr/>
        </p:nvSpPr>
        <p:spPr bwMode="auto">
          <a:xfrm flipV="1">
            <a:off x="579278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Text Box 86"/>
          <p:cNvSpPr txBox="1">
            <a:spLocks noChangeArrowheads="1"/>
          </p:cNvSpPr>
          <p:nvPr/>
        </p:nvSpPr>
        <p:spPr bwMode="auto">
          <a:xfrm>
            <a:off x="59023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9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4" name="Line 87"/>
          <p:cNvSpPr>
            <a:spLocks noChangeShapeType="1"/>
          </p:cNvSpPr>
          <p:nvPr/>
        </p:nvSpPr>
        <p:spPr bwMode="auto">
          <a:xfrm flipV="1">
            <a:off x="628649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Text Box 88"/>
          <p:cNvSpPr txBox="1">
            <a:spLocks noChangeArrowheads="1"/>
          </p:cNvSpPr>
          <p:nvPr/>
        </p:nvSpPr>
        <p:spPr bwMode="auto">
          <a:xfrm>
            <a:off x="6286496" y="3962395"/>
            <a:ext cx="4937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6" name="Line 89"/>
          <p:cNvSpPr>
            <a:spLocks noChangeShapeType="1"/>
          </p:cNvSpPr>
          <p:nvPr/>
        </p:nvSpPr>
        <p:spPr bwMode="auto">
          <a:xfrm flipV="1">
            <a:off x="67802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Text Box 90"/>
          <p:cNvSpPr txBox="1">
            <a:spLocks noChangeArrowheads="1"/>
          </p:cNvSpPr>
          <p:nvPr/>
        </p:nvSpPr>
        <p:spPr bwMode="auto">
          <a:xfrm>
            <a:off x="6780209" y="3962395"/>
            <a:ext cx="4873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8" name="Line 91"/>
          <p:cNvSpPr>
            <a:spLocks noChangeShapeType="1"/>
          </p:cNvSpPr>
          <p:nvPr/>
        </p:nvSpPr>
        <p:spPr bwMode="auto">
          <a:xfrm flipV="1">
            <a:off x="72755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92"/>
          <p:cNvSpPr txBox="1">
            <a:spLocks noChangeArrowheads="1"/>
          </p:cNvSpPr>
          <p:nvPr/>
        </p:nvSpPr>
        <p:spPr bwMode="auto">
          <a:xfrm rot="16200000">
            <a:off x="-692947" y="2266151"/>
            <a:ext cx="2957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000">
                <a:latin typeface="Verdana" charset="0"/>
              </a:rPr>
              <a:t>sales   (in thousands)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6835" y="4275651"/>
            <a:ext cx="443129" cy="445153"/>
          </a:xfrm>
          <a:prstGeom prst="rect">
            <a:avLst/>
          </a:prstGeom>
        </p:spPr>
      </p:pic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4246564" y="336549"/>
            <a:ext cx="46307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product development costs:  $1.2M per product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4A19F43-40CF-C64D-BDA1-E8443F52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080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50"/>
          <p:cNvSpPr>
            <a:spLocks noChangeShapeType="1"/>
          </p:cNvSpPr>
          <p:nvPr/>
        </p:nvSpPr>
        <p:spPr bwMode="auto">
          <a:xfrm flipV="1">
            <a:off x="1562096" y="1219195"/>
            <a:ext cx="0" cy="2638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1"/>
          <p:cNvSpPr>
            <a:spLocks noChangeShapeType="1"/>
          </p:cNvSpPr>
          <p:nvPr/>
        </p:nvSpPr>
        <p:spPr bwMode="auto">
          <a:xfrm>
            <a:off x="1400171" y="38576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52"/>
          <p:cNvSpPr>
            <a:spLocks noChangeShapeType="1"/>
          </p:cNvSpPr>
          <p:nvPr/>
        </p:nvSpPr>
        <p:spPr bwMode="auto">
          <a:xfrm>
            <a:off x="1400171" y="34385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3"/>
          <p:cNvSpPr>
            <a:spLocks noChangeShapeType="1"/>
          </p:cNvSpPr>
          <p:nvPr/>
        </p:nvSpPr>
        <p:spPr bwMode="auto">
          <a:xfrm>
            <a:off x="1400171" y="30194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54"/>
          <p:cNvSpPr>
            <a:spLocks noChangeShapeType="1"/>
          </p:cNvSpPr>
          <p:nvPr/>
        </p:nvSpPr>
        <p:spPr bwMode="auto">
          <a:xfrm>
            <a:off x="1400171" y="26003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55"/>
          <p:cNvSpPr>
            <a:spLocks noChangeShapeType="1"/>
          </p:cNvSpPr>
          <p:nvPr/>
        </p:nvSpPr>
        <p:spPr bwMode="auto">
          <a:xfrm>
            <a:off x="1400171" y="17621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56"/>
          <p:cNvSpPr>
            <a:spLocks noChangeShapeType="1"/>
          </p:cNvSpPr>
          <p:nvPr/>
        </p:nvSpPr>
        <p:spPr bwMode="auto">
          <a:xfrm>
            <a:off x="1400171" y="13430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1009646" y="10953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5" name="Line 58"/>
          <p:cNvSpPr>
            <a:spLocks noChangeShapeType="1"/>
          </p:cNvSpPr>
          <p:nvPr/>
        </p:nvSpPr>
        <p:spPr bwMode="auto">
          <a:xfrm>
            <a:off x="1400171" y="21812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59"/>
          <p:cNvSpPr txBox="1">
            <a:spLocks noChangeArrowheads="1"/>
          </p:cNvSpPr>
          <p:nvPr/>
        </p:nvSpPr>
        <p:spPr bwMode="auto">
          <a:xfrm>
            <a:off x="1009646" y="15144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1009646" y="19335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8" name="Text Box 61"/>
          <p:cNvSpPr txBox="1">
            <a:spLocks noChangeArrowheads="1"/>
          </p:cNvSpPr>
          <p:nvPr/>
        </p:nvSpPr>
        <p:spPr bwMode="auto">
          <a:xfrm>
            <a:off x="1009646" y="23526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9" name="Text Box 62"/>
          <p:cNvSpPr txBox="1">
            <a:spLocks noChangeArrowheads="1"/>
          </p:cNvSpPr>
          <p:nvPr/>
        </p:nvSpPr>
        <p:spPr bwMode="auto">
          <a:xfrm>
            <a:off x="1009646" y="27717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0" name="Text Box 63"/>
          <p:cNvSpPr txBox="1">
            <a:spLocks noChangeArrowheads="1"/>
          </p:cNvSpPr>
          <p:nvPr/>
        </p:nvSpPr>
        <p:spPr bwMode="auto">
          <a:xfrm>
            <a:off x="1009646" y="31908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1" name="Text Box 64"/>
          <p:cNvSpPr txBox="1">
            <a:spLocks noChangeArrowheads="1"/>
          </p:cNvSpPr>
          <p:nvPr/>
        </p:nvSpPr>
        <p:spPr bwMode="auto">
          <a:xfrm>
            <a:off x="1009646" y="36099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000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2" name="Line 65"/>
          <p:cNvSpPr>
            <a:spLocks noChangeShapeType="1"/>
          </p:cNvSpPr>
          <p:nvPr/>
        </p:nvSpPr>
        <p:spPr bwMode="auto">
          <a:xfrm>
            <a:off x="5194301" y="4781547"/>
            <a:ext cx="94931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66"/>
          <p:cNvSpPr>
            <a:spLocks noChangeShapeType="1"/>
          </p:cNvSpPr>
          <p:nvPr/>
        </p:nvSpPr>
        <p:spPr bwMode="auto">
          <a:xfrm flipH="1">
            <a:off x="2970213" y="4781547"/>
            <a:ext cx="9699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67"/>
          <p:cNvSpPr txBox="1">
            <a:spLocks noChangeArrowheads="1"/>
          </p:cNvSpPr>
          <p:nvPr/>
        </p:nvSpPr>
        <p:spPr bwMode="auto">
          <a:xfrm>
            <a:off x="969955" y="4248145"/>
            <a:ext cx="1973267" cy="32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less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5" name="Text Box 68"/>
          <p:cNvSpPr txBox="1">
            <a:spLocks noChangeArrowheads="1"/>
          </p:cNvSpPr>
          <p:nvPr/>
        </p:nvSpPr>
        <p:spPr bwMode="auto">
          <a:xfrm>
            <a:off x="6286496" y="4248145"/>
            <a:ext cx="1857379" cy="49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more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6" name="Line 69"/>
          <p:cNvSpPr>
            <a:spLocks noChangeShapeType="1"/>
          </p:cNvSpPr>
          <p:nvPr/>
        </p:nvSpPr>
        <p:spPr bwMode="auto">
          <a:xfrm flipV="1">
            <a:off x="18399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70"/>
          <p:cNvSpPr txBox="1">
            <a:spLocks noChangeArrowheads="1"/>
          </p:cNvSpPr>
          <p:nvPr/>
        </p:nvSpPr>
        <p:spPr bwMode="auto">
          <a:xfrm>
            <a:off x="194785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8" name="Line 71"/>
          <p:cNvSpPr>
            <a:spLocks noChangeShapeType="1"/>
          </p:cNvSpPr>
          <p:nvPr/>
        </p:nvSpPr>
        <p:spPr bwMode="auto">
          <a:xfrm flipV="1">
            <a:off x="233362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72"/>
          <p:cNvSpPr txBox="1">
            <a:spLocks noChangeArrowheads="1"/>
          </p:cNvSpPr>
          <p:nvPr/>
        </p:nvSpPr>
        <p:spPr bwMode="auto">
          <a:xfrm>
            <a:off x="24415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0" name="Line 73"/>
          <p:cNvSpPr>
            <a:spLocks noChangeShapeType="1"/>
          </p:cNvSpPr>
          <p:nvPr/>
        </p:nvSpPr>
        <p:spPr bwMode="auto">
          <a:xfrm flipV="1">
            <a:off x="282733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74"/>
          <p:cNvSpPr txBox="1">
            <a:spLocks noChangeArrowheads="1"/>
          </p:cNvSpPr>
          <p:nvPr/>
        </p:nvSpPr>
        <p:spPr bwMode="auto">
          <a:xfrm>
            <a:off x="29368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2" name="Line 75"/>
          <p:cNvSpPr>
            <a:spLocks noChangeShapeType="1"/>
          </p:cNvSpPr>
          <p:nvPr/>
        </p:nvSpPr>
        <p:spPr bwMode="auto">
          <a:xfrm flipV="1">
            <a:off x="33210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Text Box 76"/>
          <p:cNvSpPr txBox="1">
            <a:spLocks noChangeArrowheads="1"/>
          </p:cNvSpPr>
          <p:nvPr/>
        </p:nvSpPr>
        <p:spPr bwMode="auto">
          <a:xfrm>
            <a:off x="3430584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4" name="Line 77"/>
          <p:cNvSpPr>
            <a:spLocks noChangeShapeType="1"/>
          </p:cNvSpPr>
          <p:nvPr/>
        </p:nvSpPr>
        <p:spPr bwMode="auto">
          <a:xfrm flipV="1">
            <a:off x="38163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78"/>
          <p:cNvSpPr txBox="1">
            <a:spLocks noChangeArrowheads="1"/>
          </p:cNvSpPr>
          <p:nvPr/>
        </p:nvSpPr>
        <p:spPr bwMode="auto">
          <a:xfrm>
            <a:off x="39242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6" name="Line 79"/>
          <p:cNvSpPr>
            <a:spLocks noChangeShapeType="1"/>
          </p:cNvSpPr>
          <p:nvPr/>
        </p:nvSpPr>
        <p:spPr bwMode="auto">
          <a:xfrm flipV="1">
            <a:off x="431005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80"/>
          <p:cNvSpPr txBox="1">
            <a:spLocks noChangeArrowheads="1"/>
          </p:cNvSpPr>
          <p:nvPr/>
        </p:nvSpPr>
        <p:spPr bwMode="auto">
          <a:xfrm>
            <a:off x="44195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8" name="Line 81"/>
          <p:cNvSpPr>
            <a:spLocks noChangeShapeType="1"/>
          </p:cNvSpPr>
          <p:nvPr/>
        </p:nvSpPr>
        <p:spPr bwMode="auto">
          <a:xfrm flipV="1">
            <a:off x="48037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 Box 82"/>
          <p:cNvSpPr txBox="1">
            <a:spLocks noChangeArrowheads="1"/>
          </p:cNvSpPr>
          <p:nvPr/>
        </p:nvSpPr>
        <p:spPr bwMode="auto">
          <a:xfrm>
            <a:off x="491330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7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0" name="Line 83"/>
          <p:cNvSpPr>
            <a:spLocks noChangeShapeType="1"/>
          </p:cNvSpPr>
          <p:nvPr/>
        </p:nvSpPr>
        <p:spPr bwMode="auto">
          <a:xfrm flipV="1">
            <a:off x="52990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Text Box 84"/>
          <p:cNvSpPr txBox="1">
            <a:spLocks noChangeArrowheads="1"/>
          </p:cNvSpPr>
          <p:nvPr/>
        </p:nvSpPr>
        <p:spPr bwMode="auto">
          <a:xfrm>
            <a:off x="54070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8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2" name="Line 85"/>
          <p:cNvSpPr>
            <a:spLocks noChangeShapeType="1"/>
          </p:cNvSpPr>
          <p:nvPr/>
        </p:nvSpPr>
        <p:spPr bwMode="auto">
          <a:xfrm flipV="1">
            <a:off x="579278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Text Box 86"/>
          <p:cNvSpPr txBox="1">
            <a:spLocks noChangeArrowheads="1"/>
          </p:cNvSpPr>
          <p:nvPr/>
        </p:nvSpPr>
        <p:spPr bwMode="auto">
          <a:xfrm>
            <a:off x="59023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9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4" name="Line 87"/>
          <p:cNvSpPr>
            <a:spLocks noChangeShapeType="1"/>
          </p:cNvSpPr>
          <p:nvPr/>
        </p:nvSpPr>
        <p:spPr bwMode="auto">
          <a:xfrm flipV="1">
            <a:off x="628649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Text Box 88"/>
          <p:cNvSpPr txBox="1">
            <a:spLocks noChangeArrowheads="1"/>
          </p:cNvSpPr>
          <p:nvPr/>
        </p:nvSpPr>
        <p:spPr bwMode="auto">
          <a:xfrm>
            <a:off x="6286496" y="3962395"/>
            <a:ext cx="4937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6" name="Line 89"/>
          <p:cNvSpPr>
            <a:spLocks noChangeShapeType="1"/>
          </p:cNvSpPr>
          <p:nvPr/>
        </p:nvSpPr>
        <p:spPr bwMode="auto">
          <a:xfrm flipV="1">
            <a:off x="67802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Text Box 90"/>
          <p:cNvSpPr txBox="1">
            <a:spLocks noChangeArrowheads="1"/>
          </p:cNvSpPr>
          <p:nvPr/>
        </p:nvSpPr>
        <p:spPr bwMode="auto">
          <a:xfrm>
            <a:off x="6780209" y="3962395"/>
            <a:ext cx="4873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8" name="Line 91"/>
          <p:cNvSpPr>
            <a:spLocks noChangeShapeType="1"/>
          </p:cNvSpPr>
          <p:nvPr/>
        </p:nvSpPr>
        <p:spPr bwMode="auto">
          <a:xfrm flipV="1">
            <a:off x="72755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92"/>
          <p:cNvSpPr txBox="1">
            <a:spLocks noChangeArrowheads="1"/>
          </p:cNvSpPr>
          <p:nvPr/>
        </p:nvSpPr>
        <p:spPr bwMode="auto">
          <a:xfrm rot="16200000">
            <a:off x="-692947" y="2266151"/>
            <a:ext cx="2957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000">
                <a:latin typeface="Verdana" charset="0"/>
              </a:rPr>
              <a:t>sales   (in thousands)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6835" y="4275651"/>
            <a:ext cx="443129" cy="445153"/>
          </a:xfrm>
          <a:prstGeom prst="rect">
            <a:avLst/>
          </a:prstGeom>
        </p:spPr>
      </p:pic>
      <p:sp>
        <p:nvSpPr>
          <p:cNvPr id="51" name="AutoShape 49"/>
          <p:cNvSpPr>
            <a:spLocks noChangeArrowheads="1"/>
          </p:cNvSpPr>
          <p:nvPr/>
        </p:nvSpPr>
        <p:spPr bwMode="auto">
          <a:xfrm>
            <a:off x="1852609" y="1328733"/>
            <a:ext cx="2457450" cy="2514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3366FF">
                  <a:alpha val="37999"/>
                </a:srgbClr>
              </a:gs>
              <a:gs pos="100000">
                <a:srgbClr val="2447B2">
                  <a:alpha val="59000"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8A33E1-0B75-B846-9186-9F984FB5E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435006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50"/>
          <p:cNvSpPr>
            <a:spLocks noChangeShapeType="1"/>
          </p:cNvSpPr>
          <p:nvPr/>
        </p:nvSpPr>
        <p:spPr bwMode="auto">
          <a:xfrm flipV="1">
            <a:off x="1562096" y="1219195"/>
            <a:ext cx="0" cy="2638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1"/>
          <p:cNvSpPr>
            <a:spLocks noChangeShapeType="1"/>
          </p:cNvSpPr>
          <p:nvPr/>
        </p:nvSpPr>
        <p:spPr bwMode="auto">
          <a:xfrm>
            <a:off x="1400171" y="38576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52"/>
          <p:cNvSpPr>
            <a:spLocks noChangeShapeType="1"/>
          </p:cNvSpPr>
          <p:nvPr/>
        </p:nvSpPr>
        <p:spPr bwMode="auto">
          <a:xfrm>
            <a:off x="1400171" y="34385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3"/>
          <p:cNvSpPr>
            <a:spLocks noChangeShapeType="1"/>
          </p:cNvSpPr>
          <p:nvPr/>
        </p:nvSpPr>
        <p:spPr bwMode="auto">
          <a:xfrm>
            <a:off x="1400171" y="30194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54"/>
          <p:cNvSpPr>
            <a:spLocks noChangeShapeType="1"/>
          </p:cNvSpPr>
          <p:nvPr/>
        </p:nvSpPr>
        <p:spPr bwMode="auto">
          <a:xfrm>
            <a:off x="1400171" y="26003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55"/>
          <p:cNvSpPr>
            <a:spLocks noChangeShapeType="1"/>
          </p:cNvSpPr>
          <p:nvPr/>
        </p:nvSpPr>
        <p:spPr bwMode="auto">
          <a:xfrm>
            <a:off x="1400171" y="17621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56"/>
          <p:cNvSpPr>
            <a:spLocks noChangeShapeType="1"/>
          </p:cNvSpPr>
          <p:nvPr/>
        </p:nvSpPr>
        <p:spPr bwMode="auto">
          <a:xfrm>
            <a:off x="1400171" y="13430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1009646" y="10953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5" name="Line 58"/>
          <p:cNvSpPr>
            <a:spLocks noChangeShapeType="1"/>
          </p:cNvSpPr>
          <p:nvPr/>
        </p:nvSpPr>
        <p:spPr bwMode="auto">
          <a:xfrm>
            <a:off x="1400171" y="21812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59"/>
          <p:cNvSpPr txBox="1">
            <a:spLocks noChangeArrowheads="1"/>
          </p:cNvSpPr>
          <p:nvPr/>
        </p:nvSpPr>
        <p:spPr bwMode="auto">
          <a:xfrm>
            <a:off x="1009646" y="15144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1009646" y="19335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8" name="Text Box 61"/>
          <p:cNvSpPr txBox="1">
            <a:spLocks noChangeArrowheads="1"/>
          </p:cNvSpPr>
          <p:nvPr/>
        </p:nvSpPr>
        <p:spPr bwMode="auto">
          <a:xfrm>
            <a:off x="1009646" y="23526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9" name="Text Box 62"/>
          <p:cNvSpPr txBox="1">
            <a:spLocks noChangeArrowheads="1"/>
          </p:cNvSpPr>
          <p:nvPr/>
        </p:nvSpPr>
        <p:spPr bwMode="auto">
          <a:xfrm>
            <a:off x="1009646" y="27717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0" name="Text Box 63"/>
          <p:cNvSpPr txBox="1">
            <a:spLocks noChangeArrowheads="1"/>
          </p:cNvSpPr>
          <p:nvPr/>
        </p:nvSpPr>
        <p:spPr bwMode="auto">
          <a:xfrm>
            <a:off x="1009646" y="31908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1" name="Text Box 64"/>
          <p:cNvSpPr txBox="1">
            <a:spLocks noChangeArrowheads="1"/>
          </p:cNvSpPr>
          <p:nvPr/>
        </p:nvSpPr>
        <p:spPr bwMode="auto">
          <a:xfrm>
            <a:off x="1009646" y="36099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000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2" name="Line 65"/>
          <p:cNvSpPr>
            <a:spLocks noChangeShapeType="1"/>
          </p:cNvSpPr>
          <p:nvPr/>
        </p:nvSpPr>
        <p:spPr bwMode="auto">
          <a:xfrm>
            <a:off x="5194301" y="4781547"/>
            <a:ext cx="94931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66"/>
          <p:cNvSpPr>
            <a:spLocks noChangeShapeType="1"/>
          </p:cNvSpPr>
          <p:nvPr/>
        </p:nvSpPr>
        <p:spPr bwMode="auto">
          <a:xfrm flipH="1">
            <a:off x="2970213" y="4781547"/>
            <a:ext cx="9699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67"/>
          <p:cNvSpPr txBox="1">
            <a:spLocks noChangeArrowheads="1"/>
          </p:cNvSpPr>
          <p:nvPr/>
        </p:nvSpPr>
        <p:spPr bwMode="auto">
          <a:xfrm>
            <a:off x="969955" y="4248145"/>
            <a:ext cx="1973267" cy="32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less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5" name="Text Box 68"/>
          <p:cNvSpPr txBox="1">
            <a:spLocks noChangeArrowheads="1"/>
          </p:cNvSpPr>
          <p:nvPr/>
        </p:nvSpPr>
        <p:spPr bwMode="auto">
          <a:xfrm>
            <a:off x="6286496" y="4248145"/>
            <a:ext cx="1857379" cy="49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more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6" name="Line 69"/>
          <p:cNvSpPr>
            <a:spLocks noChangeShapeType="1"/>
          </p:cNvSpPr>
          <p:nvPr/>
        </p:nvSpPr>
        <p:spPr bwMode="auto">
          <a:xfrm flipV="1">
            <a:off x="18399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70"/>
          <p:cNvSpPr txBox="1">
            <a:spLocks noChangeArrowheads="1"/>
          </p:cNvSpPr>
          <p:nvPr/>
        </p:nvSpPr>
        <p:spPr bwMode="auto">
          <a:xfrm>
            <a:off x="194785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8" name="Line 71"/>
          <p:cNvSpPr>
            <a:spLocks noChangeShapeType="1"/>
          </p:cNvSpPr>
          <p:nvPr/>
        </p:nvSpPr>
        <p:spPr bwMode="auto">
          <a:xfrm flipV="1">
            <a:off x="233362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72"/>
          <p:cNvSpPr txBox="1">
            <a:spLocks noChangeArrowheads="1"/>
          </p:cNvSpPr>
          <p:nvPr/>
        </p:nvSpPr>
        <p:spPr bwMode="auto">
          <a:xfrm>
            <a:off x="24415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0" name="Line 73"/>
          <p:cNvSpPr>
            <a:spLocks noChangeShapeType="1"/>
          </p:cNvSpPr>
          <p:nvPr/>
        </p:nvSpPr>
        <p:spPr bwMode="auto">
          <a:xfrm flipV="1">
            <a:off x="282733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74"/>
          <p:cNvSpPr txBox="1">
            <a:spLocks noChangeArrowheads="1"/>
          </p:cNvSpPr>
          <p:nvPr/>
        </p:nvSpPr>
        <p:spPr bwMode="auto">
          <a:xfrm>
            <a:off x="29368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2" name="Line 75"/>
          <p:cNvSpPr>
            <a:spLocks noChangeShapeType="1"/>
          </p:cNvSpPr>
          <p:nvPr/>
        </p:nvSpPr>
        <p:spPr bwMode="auto">
          <a:xfrm flipV="1">
            <a:off x="33210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Text Box 76"/>
          <p:cNvSpPr txBox="1">
            <a:spLocks noChangeArrowheads="1"/>
          </p:cNvSpPr>
          <p:nvPr/>
        </p:nvSpPr>
        <p:spPr bwMode="auto">
          <a:xfrm>
            <a:off x="3430584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4" name="Line 77"/>
          <p:cNvSpPr>
            <a:spLocks noChangeShapeType="1"/>
          </p:cNvSpPr>
          <p:nvPr/>
        </p:nvSpPr>
        <p:spPr bwMode="auto">
          <a:xfrm flipV="1">
            <a:off x="38163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78"/>
          <p:cNvSpPr txBox="1">
            <a:spLocks noChangeArrowheads="1"/>
          </p:cNvSpPr>
          <p:nvPr/>
        </p:nvSpPr>
        <p:spPr bwMode="auto">
          <a:xfrm>
            <a:off x="39242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6" name="Line 79"/>
          <p:cNvSpPr>
            <a:spLocks noChangeShapeType="1"/>
          </p:cNvSpPr>
          <p:nvPr/>
        </p:nvSpPr>
        <p:spPr bwMode="auto">
          <a:xfrm flipV="1">
            <a:off x="431005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80"/>
          <p:cNvSpPr txBox="1">
            <a:spLocks noChangeArrowheads="1"/>
          </p:cNvSpPr>
          <p:nvPr/>
        </p:nvSpPr>
        <p:spPr bwMode="auto">
          <a:xfrm>
            <a:off x="44195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8" name="Line 81"/>
          <p:cNvSpPr>
            <a:spLocks noChangeShapeType="1"/>
          </p:cNvSpPr>
          <p:nvPr/>
        </p:nvSpPr>
        <p:spPr bwMode="auto">
          <a:xfrm flipV="1">
            <a:off x="48037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 Box 82"/>
          <p:cNvSpPr txBox="1">
            <a:spLocks noChangeArrowheads="1"/>
          </p:cNvSpPr>
          <p:nvPr/>
        </p:nvSpPr>
        <p:spPr bwMode="auto">
          <a:xfrm>
            <a:off x="491330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7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0" name="Line 83"/>
          <p:cNvSpPr>
            <a:spLocks noChangeShapeType="1"/>
          </p:cNvSpPr>
          <p:nvPr/>
        </p:nvSpPr>
        <p:spPr bwMode="auto">
          <a:xfrm flipV="1">
            <a:off x="52990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Text Box 84"/>
          <p:cNvSpPr txBox="1">
            <a:spLocks noChangeArrowheads="1"/>
          </p:cNvSpPr>
          <p:nvPr/>
        </p:nvSpPr>
        <p:spPr bwMode="auto">
          <a:xfrm>
            <a:off x="54070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8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2" name="Line 85"/>
          <p:cNvSpPr>
            <a:spLocks noChangeShapeType="1"/>
          </p:cNvSpPr>
          <p:nvPr/>
        </p:nvSpPr>
        <p:spPr bwMode="auto">
          <a:xfrm flipV="1">
            <a:off x="579278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Text Box 86"/>
          <p:cNvSpPr txBox="1">
            <a:spLocks noChangeArrowheads="1"/>
          </p:cNvSpPr>
          <p:nvPr/>
        </p:nvSpPr>
        <p:spPr bwMode="auto">
          <a:xfrm>
            <a:off x="59023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9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4" name="Line 87"/>
          <p:cNvSpPr>
            <a:spLocks noChangeShapeType="1"/>
          </p:cNvSpPr>
          <p:nvPr/>
        </p:nvSpPr>
        <p:spPr bwMode="auto">
          <a:xfrm flipV="1">
            <a:off x="628649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Text Box 88"/>
          <p:cNvSpPr txBox="1">
            <a:spLocks noChangeArrowheads="1"/>
          </p:cNvSpPr>
          <p:nvPr/>
        </p:nvSpPr>
        <p:spPr bwMode="auto">
          <a:xfrm>
            <a:off x="6286496" y="3962395"/>
            <a:ext cx="4937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6" name="Line 89"/>
          <p:cNvSpPr>
            <a:spLocks noChangeShapeType="1"/>
          </p:cNvSpPr>
          <p:nvPr/>
        </p:nvSpPr>
        <p:spPr bwMode="auto">
          <a:xfrm flipV="1">
            <a:off x="67802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Text Box 90"/>
          <p:cNvSpPr txBox="1">
            <a:spLocks noChangeArrowheads="1"/>
          </p:cNvSpPr>
          <p:nvPr/>
        </p:nvSpPr>
        <p:spPr bwMode="auto">
          <a:xfrm>
            <a:off x="6780209" y="3962395"/>
            <a:ext cx="4873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8" name="Line 91"/>
          <p:cNvSpPr>
            <a:spLocks noChangeShapeType="1"/>
          </p:cNvSpPr>
          <p:nvPr/>
        </p:nvSpPr>
        <p:spPr bwMode="auto">
          <a:xfrm flipV="1">
            <a:off x="72755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92"/>
          <p:cNvSpPr txBox="1">
            <a:spLocks noChangeArrowheads="1"/>
          </p:cNvSpPr>
          <p:nvPr/>
        </p:nvSpPr>
        <p:spPr bwMode="auto">
          <a:xfrm rot="16200000">
            <a:off x="-692947" y="2266151"/>
            <a:ext cx="2957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000">
                <a:latin typeface="Verdana" charset="0"/>
              </a:rPr>
              <a:t>sales   (in thousands)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6835" y="4275651"/>
            <a:ext cx="443129" cy="445153"/>
          </a:xfrm>
          <a:prstGeom prst="rect">
            <a:avLst/>
          </a:prstGeom>
        </p:spPr>
      </p:pic>
      <p:sp>
        <p:nvSpPr>
          <p:cNvPr id="51" name="AutoShape 49"/>
          <p:cNvSpPr>
            <a:spLocks noChangeArrowheads="1"/>
          </p:cNvSpPr>
          <p:nvPr/>
        </p:nvSpPr>
        <p:spPr bwMode="auto">
          <a:xfrm>
            <a:off x="1852609" y="1328733"/>
            <a:ext cx="2457450" cy="2514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3366FF">
                  <a:alpha val="37999"/>
                </a:srgbClr>
              </a:gs>
              <a:gs pos="100000">
                <a:srgbClr val="2447B2">
                  <a:alpha val="59000"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1017588" y="407975"/>
            <a:ext cx="77993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7604125" algn="r"/>
              </a:tabLst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tabLst>
                <a:tab pos="7604125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ea typeface="Arial" charset="0"/>
              </a:rPr>
              <a:t>Profit = ½ 5(600) – 1200 =</a:t>
            </a:r>
            <a:r>
              <a:rPr lang="en-US" altLang="en-US" sz="2400" dirty="0">
                <a:latin typeface="Verdana" charset="0"/>
              </a:rPr>
              <a:t>                	  </a:t>
            </a:r>
            <a:r>
              <a:rPr lang="en-US" altLang="en-US" sz="3600" b="1" dirty="0">
                <a:solidFill>
                  <a:srgbClr val="040F76"/>
                </a:solidFill>
                <a:latin typeface="Verdana" charset="0"/>
              </a:rPr>
              <a:t>300</a:t>
            </a:r>
          </a:p>
        </p:txBody>
      </p:sp>
      <p:sp>
        <p:nvSpPr>
          <p:cNvPr id="52" name="Text Box 48"/>
          <p:cNvSpPr txBox="1">
            <a:spLocks noChangeArrowheads="1"/>
          </p:cNvSpPr>
          <p:nvPr/>
        </p:nvSpPr>
        <p:spPr bwMode="auto">
          <a:xfrm>
            <a:off x="6286496" y="76188"/>
            <a:ext cx="25955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SCENARIO 1</a:t>
            </a:r>
            <a:endParaRPr lang="en-US" altLang="en-US" dirty="0">
              <a:latin typeface="Verdana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91DA30-94D0-E246-B081-4A0C50F67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76244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50"/>
          <p:cNvSpPr>
            <a:spLocks noChangeShapeType="1"/>
          </p:cNvSpPr>
          <p:nvPr/>
        </p:nvSpPr>
        <p:spPr bwMode="auto">
          <a:xfrm flipV="1">
            <a:off x="1562096" y="1219195"/>
            <a:ext cx="0" cy="2638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1"/>
          <p:cNvSpPr>
            <a:spLocks noChangeShapeType="1"/>
          </p:cNvSpPr>
          <p:nvPr/>
        </p:nvSpPr>
        <p:spPr bwMode="auto">
          <a:xfrm>
            <a:off x="1400171" y="38576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52"/>
          <p:cNvSpPr>
            <a:spLocks noChangeShapeType="1"/>
          </p:cNvSpPr>
          <p:nvPr/>
        </p:nvSpPr>
        <p:spPr bwMode="auto">
          <a:xfrm>
            <a:off x="1400171" y="34385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3"/>
          <p:cNvSpPr>
            <a:spLocks noChangeShapeType="1"/>
          </p:cNvSpPr>
          <p:nvPr/>
        </p:nvSpPr>
        <p:spPr bwMode="auto">
          <a:xfrm>
            <a:off x="1400171" y="30194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54"/>
          <p:cNvSpPr>
            <a:spLocks noChangeShapeType="1"/>
          </p:cNvSpPr>
          <p:nvPr/>
        </p:nvSpPr>
        <p:spPr bwMode="auto">
          <a:xfrm>
            <a:off x="1400171" y="26003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55"/>
          <p:cNvSpPr>
            <a:spLocks noChangeShapeType="1"/>
          </p:cNvSpPr>
          <p:nvPr/>
        </p:nvSpPr>
        <p:spPr bwMode="auto">
          <a:xfrm>
            <a:off x="1400171" y="17621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56"/>
          <p:cNvSpPr>
            <a:spLocks noChangeShapeType="1"/>
          </p:cNvSpPr>
          <p:nvPr/>
        </p:nvSpPr>
        <p:spPr bwMode="auto">
          <a:xfrm>
            <a:off x="1400171" y="13430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1009646" y="10953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5" name="Line 58"/>
          <p:cNvSpPr>
            <a:spLocks noChangeShapeType="1"/>
          </p:cNvSpPr>
          <p:nvPr/>
        </p:nvSpPr>
        <p:spPr bwMode="auto">
          <a:xfrm>
            <a:off x="1400171" y="21812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59"/>
          <p:cNvSpPr txBox="1">
            <a:spLocks noChangeArrowheads="1"/>
          </p:cNvSpPr>
          <p:nvPr/>
        </p:nvSpPr>
        <p:spPr bwMode="auto">
          <a:xfrm>
            <a:off x="1009646" y="15144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1009646" y="19335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8" name="Text Box 61"/>
          <p:cNvSpPr txBox="1">
            <a:spLocks noChangeArrowheads="1"/>
          </p:cNvSpPr>
          <p:nvPr/>
        </p:nvSpPr>
        <p:spPr bwMode="auto">
          <a:xfrm>
            <a:off x="1009646" y="23526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9" name="Text Box 62"/>
          <p:cNvSpPr txBox="1">
            <a:spLocks noChangeArrowheads="1"/>
          </p:cNvSpPr>
          <p:nvPr/>
        </p:nvSpPr>
        <p:spPr bwMode="auto">
          <a:xfrm>
            <a:off x="1009646" y="27717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0" name="Text Box 63"/>
          <p:cNvSpPr txBox="1">
            <a:spLocks noChangeArrowheads="1"/>
          </p:cNvSpPr>
          <p:nvPr/>
        </p:nvSpPr>
        <p:spPr bwMode="auto">
          <a:xfrm>
            <a:off x="1009646" y="31908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1" name="Text Box 64"/>
          <p:cNvSpPr txBox="1">
            <a:spLocks noChangeArrowheads="1"/>
          </p:cNvSpPr>
          <p:nvPr/>
        </p:nvSpPr>
        <p:spPr bwMode="auto">
          <a:xfrm>
            <a:off x="1009646" y="36099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000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2" name="Line 65"/>
          <p:cNvSpPr>
            <a:spLocks noChangeShapeType="1"/>
          </p:cNvSpPr>
          <p:nvPr/>
        </p:nvSpPr>
        <p:spPr bwMode="auto">
          <a:xfrm>
            <a:off x="5194301" y="4781547"/>
            <a:ext cx="94931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66"/>
          <p:cNvSpPr>
            <a:spLocks noChangeShapeType="1"/>
          </p:cNvSpPr>
          <p:nvPr/>
        </p:nvSpPr>
        <p:spPr bwMode="auto">
          <a:xfrm flipH="1">
            <a:off x="2970213" y="4781547"/>
            <a:ext cx="9699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67"/>
          <p:cNvSpPr txBox="1">
            <a:spLocks noChangeArrowheads="1"/>
          </p:cNvSpPr>
          <p:nvPr/>
        </p:nvSpPr>
        <p:spPr bwMode="auto">
          <a:xfrm>
            <a:off x="969955" y="4248145"/>
            <a:ext cx="1973267" cy="32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less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5" name="Text Box 68"/>
          <p:cNvSpPr txBox="1">
            <a:spLocks noChangeArrowheads="1"/>
          </p:cNvSpPr>
          <p:nvPr/>
        </p:nvSpPr>
        <p:spPr bwMode="auto">
          <a:xfrm>
            <a:off x="6286496" y="4248145"/>
            <a:ext cx="1857379" cy="49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more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6" name="Line 69"/>
          <p:cNvSpPr>
            <a:spLocks noChangeShapeType="1"/>
          </p:cNvSpPr>
          <p:nvPr/>
        </p:nvSpPr>
        <p:spPr bwMode="auto">
          <a:xfrm flipV="1">
            <a:off x="18399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70"/>
          <p:cNvSpPr txBox="1">
            <a:spLocks noChangeArrowheads="1"/>
          </p:cNvSpPr>
          <p:nvPr/>
        </p:nvSpPr>
        <p:spPr bwMode="auto">
          <a:xfrm>
            <a:off x="194785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8" name="Line 71"/>
          <p:cNvSpPr>
            <a:spLocks noChangeShapeType="1"/>
          </p:cNvSpPr>
          <p:nvPr/>
        </p:nvSpPr>
        <p:spPr bwMode="auto">
          <a:xfrm flipV="1">
            <a:off x="233362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72"/>
          <p:cNvSpPr txBox="1">
            <a:spLocks noChangeArrowheads="1"/>
          </p:cNvSpPr>
          <p:nvPr/>
        </p:nvSpPr>
        <p:spPr bwMode="auto">
          <a:xfrm>
            <a:off x="24415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0" name="Line 73"/>
          <p:cNvSpPr>
            <a:spLocks noChangeShapeType="1"/>
          </p:cNvSpPr>
          <p:nvPr/>
        </p:nvSpPr>
        <p:spPr bwMode="auto">
          <a:xfrm flipV="1">
            <a:off x="282733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74"/>
          <p:cNvSpPr txBox="1">
            <a:spLocks noChangeArrowheads="1"/>
          </p:cNvSpPr>
          <p:nvPr/>
        </p:nvSpPr>
        <p:spPr bwMode="auto">
          <a:xfrm>
            <a:off x="29368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2" name="Line 75"/>
          <p:cNvSpPr>
            <a:spLocks noChangeShapeType="1"/>
          </p:cNvSpPr>
          <p:nvPr/>
        </p:nvSpPr>
        <p:spPr bwMode="auto">
          <a:xfrm flipV="1">
            <a:off x="33210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Text Box 76"/>
          <p:cNvSpPr txBox="1">
            <a:spLocks noChangeArrowheads="1"/>
          </p:cNvSpPr>
          <p:nvPr/>
        </p:nvSpPr>
        <p:spPr bwMode="auto">
          <a:xfrm>
            <a:off x="3430584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4" name="Line 77"/>
          <p:cNvSpPr>
            <a:spLocks noChangeShapeType="1"/>
          </p:cNvSpPr>
          <p:nvPr/>
        </p:nvSpPr>
        <p:spPr bwMode="auto">
          <a:xfrm flipV="1">
            <a:off x="38163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78"/>
          <p:cNvSpPr txBox="1">
            <a:spLocks noChangeArrowheads="1"/>
          </p:cNvSpPr>
          <p:nvPr/>
        </p:nvSpPr>
        <p:spPr bwMode="auto">
          <a:xfrm>
            <a:off x="39242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6" name="Line 79"/>
          <p:cNvSpPr>
            <a:spLocks noChangeShapeType="1"/>
          </p:cNvSpPr>
          <p:nvPr/>
        </p:nvSpPr>
        <p:spPr bwMode="auto">
          <a:xfrm flipV="1">
            <a:off x="431005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80"/>
          <p:cNvSpPr txBox="1">
            <a:spLocks noChangeArrowheads="1"/>
          </p:cNvSpPr>
          <p:nvPr/>
        </p:nvSpPr>
        <p:spPr bwMode="auto">
          <a:xfrm>
            <a:off x="44195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8" name="Line 81"/>
          <p:cNvSpPr>
            <a:spLocks noChangeShapeType="1"/>
          </p:cNvSpPr>
          <p:nvPr/>
        </p:nvSpPr>
        <p:spPr bwMode="auto">
          <a:xfrm flipV="1">
            <a:off x="48037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 Box 82"/>
          <p:cNvSpPr txBox="1">
            <a:spLocks noChangeArrowheads="1"/>
          </p:cNvSpPr>
          <p:nvPr/>
        </p:nvSpPr>
        <p:spPr bwMode="auto">
          <a:xfrm>
            <a:off x="491330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7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0" name="Line 83"/>
          <p:cNvSpPr>
            <a:spLocks noChangeShapeType="1"/>
          </p:cNvSpPr>
          <p:nvPr/>
        </p:nvSpPr>
        <p:spPr bwMode="auto">
          <a:xfrm flipV="1">
            <a:off x="52990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Text Box 84"/>
          <p:cNvSpPr txBox="1">
            <a:spLocks noChangeArrowheads="1"/>
          </p:cNvSpPr>
          <p:nvPr/>
        </p:nvSpPr>
        <p:spPr bwMode="auto">
          <a:xfrm>
            <a:off x="54070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8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2" name="Line 85"/>
          <p:cNvSpPr>
            <a:spLocks noChangeShapeType="1"/>
          </p:cNvSpPr>
          <p:nvPr/>
        </p:nvSpPr>
        <p:spPr bwMode="auto">
          <a:xfrm flipV="1">
            <a:off x="579278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Text Box 86"/>
          <p:cNvSpPr txBox="1">
            <a:spLocks noChangeArrowheads="1"/>
          </p:cNvSpPr>
          <p:nvPr/>
        </p:nvSpPr>
        <p:spPr bwMode="auto">
          <a:xfrm>
            <a:off x="59023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9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4" name="Line 87"/>
          <p:cNvSpPr>
            <a:spLocks noChangeShapeType="1"/>
          </p:cNvSpPr>
          <p:nvPr/>
        </p:nvSpPr>
        <p:spPr bwMode="auto">
          <a:xfrm flipV="1">
            <a:off x="628649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Text Box 88"/>
          <p:cNvSpPr txBox="1">
            <a:spLocks noChangeArrowheads="1"/>
          </p:cNvSpPr>
          <p:nvPr/>
        </p:nvSpPr>
        <p:spPr bwMode="auto">
          <a:xfrm>
            <a:off x="6286496" y="3962395"/>
            <a:ext cx="4937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6" name="Line 89"/>
          <p:cNvSpPr>
            <a:spLocks noChangeShapeType="1"/>
          </p:cNvSpPr>
          <p:nvPr/>
        </p:nvSpPr>
        <p:spPr bwMode="auto">
          <a:xfrm flipV="1">
            <a:off x="67802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Text Box 90"/>
          <p:cNvSpPr txBox="1">
            <a:spLocks noChangeArrowheads="1"/>
          </p:cNvSpPr>
          <p:nvPr/>
        </p:nvSpPr>
        <p:spPr bwMode="auto">
          <a:xfrm>
            <a:off x="6780209" y="3962395"/>
            <a:ext cx="4873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8" name="Line 91"/>
          <p:cNvSpPr>
            <a:spLocks noChangeShapeType="1"/>
          </p:cNvSpPr>
          <p:nvPr/>
        </p:nvSpPr>
        <p:spPr bwMode="auto">
          <a:xfrm flipV="1">
            <a:off x="72755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92"/>
          <p:cNvSpPr txBox="1">
            <a:spLocks noChangeArrowheads="1"/>
          </p:cNvSpPr>
          <p:nvPr/>
        </p:nvSpPr>
        <p:spPr bwMode="auto">
          <a:xfrm rot="16200000">
            <a:off x="-692947" y="2266151"/>
            <a:ext cx="2957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000">
                <a:latin typeface="Verdana" charset="0"/>
              </a:rPr>
              <a:t>sales   (in thousands)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6835" y="4275651"/>
            <a:ext cx="443129" cy="445153"/>
          </a:xfrm>
          <a:prstGeom prst="rect">
            <a:avLst/>
          </a:prstGeom>
        </p:spPr>
      </p:pic>
      <p:sp>
        <p:nvSpPr>
          <p:cNvPr id="51" name="AutoShape 49"/>
          <p:cNvSpPr>
            <a:spLocks noChangeArrowheads="1"/>
          </p:cNvSpPr>
          <p:nvPr/>
        </p:nvSpPr>
        <p:spPr bwMode="auto">
          <a:xfrm>
            <a:off x="1852609" y="1328733"/>
            <a:ext cx="2457450" cy="2514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3366FF">
                  <a:alpha val="37999"/>
                </a:srgbClr>
              </a:gs>
              <a:gs pos="100000">
                <a:srgbClr val="2447B2">
                  <a:alpha val="59000"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0" name="AutoShape 49"/>
          <p:cNvSpPr>
            <a:spLocks noChangeArrowheads="1"/>
          </p:cNvSpPr>
          <p:nvPr/>
        </p:nvSpPr>
        <p:spPr bwMode="auto">
          <a:xfrm>
            <a:off x="4818059" y="1323970"/>
            <a:ext cx="2457450" cy="2514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3366FF">
                  <a:alpha val="37999"/>
                </a:srgbClr>
              </a:gs>
              <a:gs pos="100000">
                <a:srgbClr val="2447B2">
                  <a:alpha val="59000"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1017588" y="407975"/>
            <a:ext cx="77993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7604125" algn="r"/>
              </a:tabLst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tabLst>
                <a:tab pos="7604125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ea typeface="Arial" charset="0"/>
              </a:rPr>
              <a:t>Profit = 300 x 2 =</a:t>
            </a:r>
            <a:r>
              <a:rPr lang="en-US" altLang="en-US" sz="2400" dirty="0">
                <a:latin typeface="Verdana" charset="0"/>
              </a:rPr>
              <a:t>                	  </a:t>
            </a:r>
            <a:r>
              <a:rPr lang="en-US" altLang="en-US" sz="3600" b="1" dirty="0">
                <a:solidFill>
                  <a:srgbClr val="040F76"/>
                </a:solidFill>
                <a:latin typeface="Verdana" charset="0"/>
              </a:rPr>
              <a:t>600</a:t>
            </a:r>
          </a:p>
        </p:txBody>
      </p:sp>
      <p:sp>
        <p:nvSpPr>
          <p:cNvPr id="53" name="Text Box 48"/>
          <p:cNvSpPr txBox="1">
            <a:spLocks noChangeArrowheads="1"/>
          </p:cNvSpPr>
          <p:nvPr/>
        </p:nvSpPr>
        <p:spPr bwMode="auto">
          <a:xfrm>
            <a:off x="6286496" y="76188"/>
            <a:ext cx="25955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SCENARIO 2</a:t>
            </a:r>
            <a:endParaRPr lang="en-US" altLang="en-US" dirty="0">
              <a:latin typeface="Verdana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07567C-1042-D543-A3BD-E0512C0CD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05181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50"/>
          <p:cNvSpPr>
            <a:spLocks noChangeShapeType="1"/>
          </p:cNvSpPr>
          <p:nvPr/>
        </p:nvSpPr>
        <p:spPr bwMode="auto">
          <a:xfrm flipV="1">
            <a:off x="1562096" y="1219195"/>
            <a:ext cx="0" cy="2638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1"/>
          <p:cNvSpPr>
            <a:spLocks noChangeShapeType="1"/>
          </p:cNvSpPr>
          <p:nvPr/>
        </p:nvSpPr>
        <p:spPr bwMode="auto">
          <a:xfrm>
            <a:off x="1400171" y="38576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52"/>
          <p:cNvSpPr>
            <a:spLocks noChangeShapeType="1"/>
          </p:cNvSpPr>
          <p:nvPr/>
        </p:nvSpPr>
        <p:spPr bwMode="auto">
          <a:xfrm>
            <a:off x="1400171" y="34385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3"/>
          <p:cNvSpPr>
            <a:spLocks noChangeShapeType="1"/>
          </p:cNvSpPr>
          <p:nvPr/>
        </p:nvSpPr>
        <p:spPr bwMode="auto">
          <a:xfrm>
            <a:off x="1400171" y="30194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54"/>
          <p:cNvSpPr>
            <a:spLocks noChangeShapeType="1"/>
          </p:cNvSpPr>
          <p:nvPr/>
        </p:nvSpPr>
        <p:spPr bwMode="auto">
          <a:xfrm>
            <a:off x="1400171" y="26003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55"/>
          <p:cNvSpPr>
            <a:spLocks noChangeShapeType="1"/>
          </p:cNvSpPr>
          <p:nvPr/>
        </p:nvSpPr>
        <p:spPr bwMode="auto">
          <a:xfrm>
            <a:off x="1400171" y="17621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56"/>
          <p:cNvSpPr>
            <a:spLocks noChangeShapeType="1"/>
          </p:cNvSpPr>
          <p:nvPr/>
        </p:nvSpPr>
        <p:spPr bwMode="auto">
          <a:xfrm>
            <a:off x="1400171" y="13430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1009646" y="10953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5" name="Line 58"/>
          <p:cNvSpPr>
            <a:spLocks noChangeShapeType="1"/>
          </p:cNvSpPr>
          <p:nvPr/>
        </p:nvSpPr>
        <p:spPr bwMode="auto">
          <a:xfrm>
            <a:off x="1400171" y="21812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59"/>
          <p:cNvSpPr txBox="1">
            <a:spLocks noChangeArrowheads="1"/>
          </p:cNvSpPr>
          <p:nvPr/>
        </p:nvSpPr>
        <p:spPr bwMode="auto">
          <a:xfrm>
            <a:off x="1009646" y="15144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1009646" y="19335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8" name="Text Box 61"/>
          <p:cNvSpPr txBox="1">
            <a:spLocks noChangeArrowheads="1"/>
          </p:cNvSpPr>
          <p:nvPr/>
        </p:nvSpPr>
        <p:spPr bwMode="auto">
          <a:xfrm>
            <a:off x="1009646" y="23526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9" name="Text Box 62"/>
          <p:cNvSpPr txBox="1">
            <a:spLocks noChangeArrowheads="1"/>
          </p:cNvSpPr>
          <p:nvPr/>
        </p:nvSpPr>
        <p:spPr bwMode="auto">
          <a:xfrm>
            <a:off x="1009646" y="27717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0" name="Text Box 63"/>
          <p:cNvSpPr txBox="1">
            <a:spLocks noChangeArrowheads="1"/>
          </p:cNvSpPr>
          <p:nvPr/>
        </p:nvSpPr>
        <p:spPr bwMode="auto">
          <a:xfrm>
            <a:off x="1009646" y="31908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1" name="Text Box 64"/>
          <p:cNvSpPr txBox="1">
            <a:spLocks noChangeArrowheads="1"/>
          </p:cNvSpPr>
          <p:nvPr/>
        </p:nvSpPr>
        <p:spPr bwMode="auto">
          <a:xfrm>
            <a:off x="1009646" y="36099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000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2" name="Line 65"/>
          <p:cNvSpPr>
            <a:spLocks noChangeShapeType="1"/>
          </p:cNvSpPr>
          <p:nvPr/>
        </p:nvSpPr>
        <p:spPr bwMode="auto">
          <a:xfrm>
            <a:off x="5194301" y="4781547"/>
            <a:ext cx="94931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66"/>
          <p:cNvSpPr>
            <a:spLocks noChangeShapeType="1"/>
          </p:cNvSpPr>
          <p:nvPr/>
        </p:nvSpPr>
        <p:spPr bwMode="auto">
          <a:xfrm flipH="1">
            <a:off x="2970213" y="4781547"/>
            <a:ext cx="9699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67"/>
          <p:cNvSpPr txBox="1">
            <a:spLocks noChangeArrowheads="1"/>
          </p:cNvSpPr>
          <p:nvPr/>
        </p:nvSpPr>
        <p:spPr bwMode="auto">
          <a:xfrm>
            <a:off x="969955" y="4248145"/>
            <a:ext cx="1973267" cy="32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less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5" name="Text Box 68"/>
          <p:cNvSpPr txBox="1">
            <a:spLocks noChangeArrowheads="1"/>
          </p:cNvSpPr>
          <p:nvPr/>
        </p:nvSpPr>
        <p:spPr bwMode="auto">
          <a:xfrm>
            <a:off x="6286496" y="4248145"/>
            <a:ext cx="1857379" cy="49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more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6" name="Line 69"/>
          <p:cNvSpPr>
            <a:spLocks noChangeShapeType="1"/>
          </p:cNvSpPr>
          <p:nvPr/>
        </p:nvSpPr>
        <p:spPr bwMode="auto">
          <a:xfrm flipV="1">
            <a:off x="18399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70"/>
          <p:cNvSpPr txBox="1">
            <a:spLocks noChangeArrowheads="1"/>
          </p:cNvSpPr>
          <p:nvPr/>
        </p:nvSpPr>
        <p:spPr bwMode="auto">
          <a:xfrm>
            <a:off x="194785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8" name="Line 71"/>
          <p:cNvSpPr>
            <a:spLocks noChangeShapeType="1"/>
          </p:cNvSpPr>
          <p:nvPr/>
        </p:nvSpPr>
        <p:spPr bwMode="auto">
          <a:xfrm flipV="1">
            <a:off x="233362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72"/>
          <p:cNvSpPr txBox="1">
            <a:spLocks noChangeArrowheads="1"/>
          </p:cNvSpPr>
          <p:nvPr/>
        </p:nvSpPr>
        <p:spPr bwMode="auto">
          <a:xfrm>
            <a:off x="24415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0" name="Line 73"/>
          <p:cNvSpPr>
            <a:spLocks noChangeShapeType="1"/>
          </p:cNvSpPr>
          <p:nvPr/>
        </p:nvSpPr>
        <p:spPr bwMode="auto">
          <a:xfrm flipV="1">
            <a:off x="282733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74"/>
          <p:cNvSpPr txBox="1">
            <a:spLocks noChangeArrowheads="1"/>
          </p:cNvSpPr>
          <p:nvPr/>
        </p:nvSpPr>
        <p:spPr bwMode="auto">
          <a:xfrm>
            <a:off x="29368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2" name="Line 75"/>
          <p:cNvSpPr>
            <a:spLocks noChangeShapeType="1"/>
          </p:cNvSpPr>
          <p:nvPr/>
        </p:nvSpPr>
        <p:spPr bwMode="auto">
          <a:xfrm flipV="1">
            <a:off x="33210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Text Box 76"/>
          <p:cNvSpPr txBox="1">
            <a:spLocks noChangeArrowheads="1"/>
          </p:cNvSpPr>
          <p:nvPr/>
        </p:nvSpPr>
        <p:spPr bwMode="auto">
          <a:xfrm>
            <a:off x="3430584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4" name="Line 77"/>
          <p:cNvSpPr>
            <a:spLocks noChangeShapeType="1"/>
          </p:cNvSpPr>
          <p:nvPr/>
        </p:nvSpPr>
        <p:spPr bwMode="auto">
          <a:xfrm flipV="1">
            <a:off x="38163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78"/>
          <p:cNvSpPr txBox="1">
            <a:spLocks noChangeArrowheads="1"/>
          </p:cNvSpPr>
          <p:nvPr/>
        </p:nvSpPr>
        <p:spPr bwMode="auto">
          <a:xfrm>
            <a:off x="39242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6" name="Line 79"/>
          <p:cNvSpPr>
            <a:spLocks noChangeShapeType="1"/>
          </p:cNvSpPr>
          <p:nvPr/>
        </p:nvSpPr>
        <p:spPr bwMode="auto">
          <a:xfrm flipV="1">
            <a:off x="431005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80"/>
          <p:cNvSpPr txBox="1">
            <a:spLocks noChangeArrowheads="1"/>
          </p:cNvSpPr>
          <p:nvPr/>
        </p:nvSpPr>
        <p:spPr bwMode="auto">
          <a:xfrm>
            <a:off x="44195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8" name="Line 81"/>
          <p:cNvSpPr>
            <a:spLocks noChangeShapeType="1"/>
          </p:cNvSpPr>
          <p:nvPr/>
        </p:nvSpPr>
        <p:spPr bwMode="auto">
          <a:xfrm flipV="1">
            <a:off x="48037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 Box 82"/>
          <p:cNvSpPr txBox="1">
            <a:spLocks noChangeArrowheads="1"/>
          </p:cNvSpPr>
          <p:nvPr/>
        </p:nvSpPr>
        <p:spPr bwMode="auto">
          <a:xfrm>
            <a:off x="491330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7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0" name="Line 83"/>
          <p:cNvSpPr>
            <a:spLocks noChangeShapeType="1"/>
          </p:cNvSpPr>
          <p:nvPr/>
        </p:nvSpPr>
        <p:spPr bwMode="auto">
          <a:xfrm flipV="1">
            <a:off x="52990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Text Box 84"/>
          <p:cNvSpPr txBox="1">
            <a:spLocks noChangeArrowheads="1"/>
          </p:cNvSpPr>
          <p:nvPr/>
        </p:nvSpPr>
        <p:spPr bwMode="auto">
          <a:xfrm>
            <a:off x="54070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8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2" name="Line 85"/>
          <p:cNvSpPr>
            <a:spLocks noChangeShapeType="1"/>
          </p:cNvSpPr>
          <p:nvPr/>
        </p:nvSpPr>
        <p:spPr bwMode="auto">
          <a:xfrm flipV="1">
            <a:off x="579278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Text Box 86"/>
          <p:cNvSpPr txBox="1">
            <a:spLocks noChangeArrowheads="1"/>
          </p:cNvSpPr>
          <p:nvPr/>
        </p:nvSpPr>
        <p:spPr bwMode="auto">
          <a:xfrm>
            <a:off x="59023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9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4" name="Line 87"/>
          <p:cNvSpPr>
            <a:spLocks noChangeShapeType="1"/>
          </p:cNvSpPr>
          <p:nvPr/>
        </p:nvSpPr>
        <p:spPr bwMode="auto">
          <a:xfrm flipV="1">
            <a:off x="628649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Text Box 88"/>
          <p:cNvSpPr txBox="1">
            <a:spLocks noChangeArrowheads="1"/>
          </p:cNvSpPr>
          <p:nvPr/>
        </p:nvSpPr>
        <p:spPr bwMode="auto">
          <a:xfrm>
            <a:off x="6286496" y="3962395"/>
            <a:ext cx="4937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6" name="Line 89"/>
          <p:cNvSpPr>
            <a:spLocks noChangeShapeType="1"/>
          </p:cNvSpPr>
          <p:nvPr/>
        </p:nvSpPr>
        <p:spPr bwMode="auto">
          <a:xfrm flipV="1">
            <a:off x="67802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Text Box 90"/>
          <p:cNvSpPr txBox="1">
            <a:spLocks noChangeArrowheads="1"/>
          </p:cNvSpPr>
          <p:nvPr/>
        </p:nvSpPr>
        <p:spPr bwMode="auto">
          <a:xfrm>
            <a:off x="6780209" y="3962395"/>
            <a:ext cx="4873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8" name="Line 91"/>
          <p:cNvSpPr>
            <a:spLocks noChangeShapeType="1"/>
          </p:cNvSpPr>
          <p:nvPr/>
        </p:nvSpPr>
        <p:spPr bwMode="auto">
          <a:xfrm flipV="1">
            <a:off x="72755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92"/>
          <p:cNvSpPr txBox="1">
            <a:spLocks noChangeArrowheads="1"/>
          </p:cNvSpPr>
          <p:nvPr/>
        </p:nvSpPr>
        <p:spPr bwMode="auto">
          <a:xfrm rot="16200000">
            <a:off x="-692947" y="2266151"/>
            <a:ext cx="2957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000">
                <a:latin typeface="Verdana" charset="0"/>
              </a:rPr>
              <a:t>sales   (in thousands)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6835" y="4275651"/>
            <a:ext cx="443129" cy="445153"/>
          </a:xfrm>
          <a:prstGeom prst="rect">
            <a:avLst/>
          </a:prstGeom>
        </p:spPr>
      </p:pic>
      <p:sp>
        <p:nvSpPr>
          <p:cNvPr id="51" name="AutoShape 49"/>
          <p:cNvSpPr>
            <a:spLocks noChangeArrowheads="1"/>
          </p:cNvSpPr>
          <p:nvPr/>
        </p:nvSpPr>
        <p:spPr bwMode="auto">
          <a:xfrm>
            <a:off x="1852609" y="1328733"/>
            <a:ext cx="2457450" cy="2514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3366FF">
                  <a:alpha val="37999"/>
                </a:srgbClr>
              </a:gs>
              <a:gs pos="100000">
                <a:srgbClr val="2447B2">
                  <a:alpha val="59000"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0" name="AutoShape 49"/>
          <p:cNvSpPr>
            <a:spLocks noChangeArrowheads="1"/>
          </p:cNvSpPr>
          <p:nvPr/>
        </p:nvSpPr>
        <p:spPr bwMode="auto">
          <a:xfrm>
            <a:off x="4818059" y="1323970"/>
            <a:ext cx="2457450" cy="2514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3366FF">
                  <a:alpha val="37999"/>
                </a:srgbClr>
              </a:gs>
              <a:gs pos="100000">
                <a:srgbClr val="2447B2">
                  <a:alpha val="59000"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2" name="AutoShape 49"/>
          <p:cNvSpPr>
            <a:spLocks noChangeArrowheads="1"/>
          </p:cNvSpPr>
          <p:nvPr/>
        </p:nvSpPr>
        <p:spPr bwMode="auto">
          <a:xfrm>
            <a:off x="3328190" y="1331114"/>
            <a:ext cx="2457450" cy="2514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3366FF">
                  <a:alpha val="37999"/>
                </a:srgbClr>
              </a:gs>
              <a:gs pos="100000">
                <a:srgbClr val="2447B2">
                  <a:alpha val="59000"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1017588" y="407975"/>
            <a:ext cx="77993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7604125" algn="r"/>
              </a:tabLst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tabLst>
                <a:tab pos="7604125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ea typeface="Arial" charset="0"/>
              </a:rPr>
              <a:t>Profit = 300 x 3 </a:t>
            </a:r>
            <a:r>
              <a:rPr lang="mr-IN" altLang="en-US" sz="2400" dirty="0">
                <a:ea typeface="Arial" charset="0"/>
              </a:rPr>
              <a:t>–</a:t>
            </a:r>
            <a:r>
              <a:rPr lang="en-US" altLang="en-US" sz="2400" dirty="0">
                <a:ea typeface="Arial" charset="0"/>
              </a:rPr>
              <a:t> 240 x 2 =  </a:t>
            </a:r>
            <a:r>
              <a:rPr lang="en-US" altLang="en-US" sz="2400" dirty="0">
                <a:latin typeface="Verdana" charset="0"/>
              </a:rPr>
              <a:t>                	  </a:t>
            </a:r>
            <a:r>
              <a:rPr lang="en-US" altLang="en-US" sz="3600" b="1" dirty="0">
                <a:solidFill>
                  <a:srgbClr val="040F76"/>
                </a:solidFill>
                <a:latin typeface="Verdana" charset="0"/>
              </a:rPr>
              <a:t>420</a:t>
            </a:r>
          </a:p>
        </p:txBody>
      </p:sp>
      <p:sp>
        <p:nvSpPr>
          <p:cNvPr id="54" name="Text Box 48"/>
          <p:cNvSpPr txBox="1">
            <a:spLocks noChangeArrowheads="1"/>
          </p:cNvSpPr>
          <p:nvPr/>
        </p:nvSpPr>
        <p:spPr bwMode="auto">
          <a:xfrm>
            <a:off x="6286496" y="76188"/>
            <a:ext cx="25955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SCENARIO 3</a:t>
            </a:r>
            <a:endParaRPr lang="en-US" altLang="en-US" dirty="0">
              <a:latin typeface="Verdana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49AF39-CCE0-8F4B-9629-CAAEB104E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525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166"/>
          <p:cNvSpPr txBox="1">
            <a:spLocks/>
          </p:cNvSpPr>
          <p:nvPr/>
        </p:nvSpPr>
        <p:spPr bwMode="auto">
          <a:xfrm>
            <a:off x="4369338" y="937845"/>
            <a:ext cx="4374612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kern="0" dirty="0">
                <a:solidFill>
                  <a:schemeClr val="dk1"/>
                </a:solidFill>
                <a:latin typeface="Verdana" charset="0"/>
                <a:ea typeface="Verdana" charset="0"/>
                <a:cs typeface="Verdana" charset="0"/>
                <a:sym typeface="Lora"/>
              </a:rPr>
              <a:t>Very Large Airplanes</a:t>
            </a:r>
            <a:endParaRPr lang="en-US" sz="2000" kern="0" dirty="0">
              <a:solidFill>
                <a:schemeClr val="dk1"/>
              </a:solidFill>
              <a:sym typeface="Lor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kern="0" dirty="0">
              <a:solidFill>
                <a:schemeClr val="dk1"/>
              </a:solidFill>
              <a:sym typeface="Lor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3200" kern="0" dirty="0">
                <a:solidFill>
                  <a:schemeClr val="dk1"/>
                </a:solidFill>
                <a:sym typeface="Lora"/>
              </a:rPr>
              <a:t>Airbus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400" i="1" kern="0" dirty="0">
                <a:solidFill>
                  <a:schemeClr val="dk1"/>
                </a:solidFill>
                <a:sym typeface="Lora"/>
              </a:rPr>
              <a:t>versus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3200" kern="0" dirty="0">
                <a:solidFill>
                  <a:schemeClr val="dk1"/>
                </a:solidFill>
                <a:sym typeface="Lora"/>
              </a:rPr>
              <a:t>Boeing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3200" kern="0" dirty="0">
              <a:solidFill>
                <a:schemeClr val="dk1"/>
              </a:solidFill>
              <a:sym typeface="Lor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3200" kern="0" dirty="0">
              <a:sym typeface="Quattrocento San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3200" kern="0" dirty="0">
              <a:sym typeface="Quattrocento Sans"/>
            </a:endParaRP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945" y="890140"/>
            <a:ext cx="3649767" cy="3654300"/>
          </a:xfrm>
          <a:prstGeom prst="ellipse">
            <a:avLst/>
          </a:prstGeom>
        </p:spPr>
      </p:pic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4" name="Shape 657"/>
          <p:cNvGrpSpPr>
            <a:grpSpLocks/>
          </p:cNvGrpSpPr>
          <p:nvPr/>
        </p:nvGrpSpPr>
        <p:grpSpPr bwMode="auto">
          <a:xfrm>
            <a:off x="796411" y="895888"/>
            <a:ext cx="460349" cy="460349"/>
            <a:chOff x="5964175" y="4329750"/>
            <a:chExt cx="421350" cy="421350"/>
          </a:xfrm>
        </p:grpSpPr>
        <p:sp>
          <p:nvSpPr>
            <p:cNvPr id="16" name="Shape 658"/>
            <p:cNvSpPr>
              <a:spLocks/>
            </p:cNvSpPr>
            <p:nvPr/>
          </p:nvSpPr>
          <p:spPr bwMode="auto">
            <a:xfrm>
              <a:off x="5964175" y="4329750"/>
              <a:ext cx="421350" cy="421350"/>
            </a:xfrm>
            <a:custGeom>
              <a:avLst/>
              <a:gdLst>
                <a:gd name="T0" fmla="*/ 13517 w 16854"/>
                <a:gd name="T1" fmla="*/ 6260 h 16854"/>
                <a:gd name="T2" fmla="*/ 16196 w 16854"/>
                <a:gd name="T3" fmla="*/ 3605 h 16854"/>
                <a:gd name="T4" fmla="*/ 16440 w 16854"/>
                <a:gd name="T5" fmla="*/ 3239 h 16854"/>
                <a:gd name="T6" fmla="*/ 16610 w 16854"/>
                <a:gd name="T7" fmla="*/ 2777 h 16854"/>
                <a:gd name="T8" fmla="*/ 16805 w 16854"/>
                <a:gd name="T9" fmla="*/ 2046 h 16854"/>
                <a:gd name="T10" fmla="*/ 16830 w 16854"/>
                <a:gd name="T11" fmla="*/ 1729 h 16854"/>
                <a:gd name="T12" fmla="*/ 16854 w 16854"/>
                <a:gd name="T13" fmla="*/ 1194 h 16854"/>
                <a:gd name="T14" fmla="*/ 16805 w 16854"/>
                <a:gd name="T15" fmla="*/ 755 h 16854"/>
                <a:gd name="T16" fmla="*/ 16659 w 16854"/>
                <a:gd name="T17" fmla="*/ 414 h 16854"/>
                <a:gd name="T18" fmla="*/ 16562 w 16854"/>
                <a:gd name="T19" fmla="*/ 293 h 16854"/>
                <a:gd name="T20" fmla="*/ 16269 w 16854"/>
                <a:gd name="T21" fmla="*/ 122 h 16854"/>
                <a:gd name="T22" fmla="*/ 15904 w 16854"/>
                <a:gd name="T23" fmla="*/ 0 h 16854"/>
                <a:gd name="T24" fmla="*/ 15417 w 16854"/>
                <a:gd name="T25" fmla="*/ 0 h 16854"/>
                <a:gd name="T26" fmla="*/ 14808 w 16854"/>
                <a:gd name="T27" fmla="*/ 49 h 16854"/>
                <a:gd name="T28" fmla="*/ 14516 w 16854"/>
                <a:gd name="T29" fmla="*/ 122 h 16854"/>
                <a:gd name="T30" fmla="*/ 13834 w 16854"/>
                <a:gd name="T31" fmla="*/ 317 h 16854"/>
                <a:gd name="T32" fmla="*/ 13420 w 16854"/>
                <a:gd name="T33" fmla="*/ 536 h 16854"/>
                <a:gd name="T34" fmla="*/ 10595 w 16854"/>
                <a:gd name="T35" fmla="*/ 3337 h 16854"/>
                <a:gd name="T36" fmla="*/ 2850 w 16854"/>
                <a:gd name="T37" fmla="*/ 1218 h 16854"/>
                <a:gd name="T38" fmla="*/ 2582 w 16854"/>
                <a:gd name="T39" fmla="*/ 1218 h 16854"/>
                <a:gd name="T40" fmla="*/ 2338 w 16854"/>
                <a:gd name="T41" fmla="*/ 1340 h 16854"/>
                <a:gd name="T42" fmla="*/ 1608 w 16854"/>
                <a:gd name="T43" fmla="*/ 2095 h 16854"/>
                <a:gd name="T44" fmla="*/ 1486 w 16854"/>
                <a:gd name="T45" fmla="*/ 2290 h 16854"/>
                <a:gd name="T46" fmla="*/ 1462 w 16854"/>
                <a:gd name="T47" fmla="*/ 2509 h 16854"/>
                <a:gd name="T48" fmla="*/ 1486 w 16854"/>
                <a:gd name="T49" fmla="*/ 2606 h 16854"/>
                <a:gd name="T50" fmla="*/ 1608 w 16854"/>
                <a:gd name="T51" fmla="*/ 2825 h 16854"/>
                <a:gd name="T52" fmla="*/ 1705 w 16854"/>
                <a:gd name="T53" fmla="*/ 2899 h 16854"/>
                <a:gd name="T54" fmla="*/ 4165 w 16854"/>
                <a:gd name="T55" fmla="*/ 10863 h 16854"/>
                <a:gd name="T56" fmla="*/ 926 w 16854"/>
                <a:gd name="T57" fmla="*/ 10302 h 16854"/>
                <a:gd name="T58" fmla="*/ 707 w 16854"/>
                <a:gd name="T59" fmla="*/ 10327 h 16854"/>
                <a:gd name="T60" fmla="*/ 512 w 16854"/>
                <a:gd name="T61" fmla="*/ 10449 h 16854"/>
                <a:gd name="T62" fmla="*/ 146 w 16854"/>
                <a:gd name="T63" fmla="*/ 10814 h 16854"/>
                <a:gd name="T64" fmla="*/ 25 w 16854"/>
                <a:gd name="T65" fmla="*/ 11033 h 16854"/>
                <a:gd name="T66" fmla="*/ 0 w 16854"/>
                <a:gd name="T67" fmla="*/ 11277 h 16854"/>
                <a:gd name="T68" fmla="*/ 49 w 16854"/>
                <a:gd name="T69" fmla="*/ 11423 h 16854"/>
                <a:gd name="T70" fmla="*/ 146 w 16854"/>
                <a:gd name="T71" fmla="*/ 11569 h 16854"/>
                <a:gd name="T72" fmla="*/ 3434 w 16854"/>
                <a:gd name="T73" fmla="*/ 13420 h 16854"/>
                <a:gd name="T74" fmla="*/ 5212 w 16854"/>
                <a:gd name="T75" fmla="*/ 16610 h 16854"/>
                <a:gd name="T76" fmla="*/ 5285 w 16854"/>
                <a:gd name="T77" fmla="*/ 16708 h 16854"/>
                <a:gd name="T78" fmla="*/ 5578 w 16854"/>
                <a:gd name="T79" fmla="*/ 16854 h 16854"/>
                <a:gd name="T80" fmla="*/ 5699 w 16854"/>
                <a:gd name="T81" fmla="*/ 16854 h 16854"/>
                <a:gd name="T82" fmla="*/ 5943 w 16854"/>
                <a:gd name="T83" fmla="*/ 16781 h 16854"/>
                <a:gd name="T84" fmla="*/ 6406 w 16854"/>
                <a:gd name="T85" fmla="*/ 16342 h 16854"/>
                <a:gd name="T86" fmla="*/ 6479 w 16854"/>
                <a:gd name="T87" fmla="*/ 16245 h 16854"/>
                <a:gd name="T88" fmla="*/ 6552 w 16854"/>
                <a:gd name="T89" fmla="*/ 16026 h 16854"/>
                <a:gd name="T90" fmla="*/ 5992 w 16854"/>
                <a:gd name="T91" fmla="*/ 12689 h 16854"/>
                <a:gd name="T92" fmla="*/ 13956 w 16854"/>
                <a:gd name="T93" fmla="*/ 15149 h 16854"/>
                <a:gd name="T94" fmla="*/ 14029 w 16854"/>
                <a:gd name="T95" fmla="*/ 15246 h 16854"/>
                <a:gd name="T96" fmla="*/ 14175 w 16854"/>
                <a:gd name="T97" fmla="*/ 15344 h 16854"/>
                <a:gd name="T98" fmla="*/ 14345 w 16854"/>
                <a:gd name="T99" fmla="*/ 15393 h 16854"/>
                <a:gd name="T100" fmla="*/ 14443 w 16854"/>
                <a:gd name="T101" fmla="*/ 15393 h 16854"/>
                <a:gd name="T102" fmla="*/ 14662 w 16854"/>
                <a:gd name="T103" fmla="*/ 15320 h 16854"/>
                <a:gd name="T104" fmla="*/ 15514 w 16854"/>
                <a:gd name="T105" fmla="*/ 14516 h 16854"/>
                <a:gd name="T106" fmla="*/ 15587 w 16854"/>
                <a:gd name="T107" fmla="*/ 14394 h 16854"/>
                <a:gd name="T108" fmla="*/ 15660 w 16854"/>
                <a:gd name="T109" fmla="*/ 14151 h 16854"/>
                <a:gd name="T110" fmla="*/ 15636 w 16854"/>
                <a:gd name="T111" fmla="*/ 14004 h 16854"/>
                <a:gd name="T112" fmla="*/ 0 w 16854"/>
                <a:gd name="T113" fmla="*/ 0 h 16854"/>
                <a:gd name="T114" fmla="*/ 16854 w 16854"/>
                <a:gd name="T115" fmla="*/ 16854 h 16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7" name="Shape 659"/>
            <p:cNvSpPr>
              <a:spLocks/>
            </p:cNvSpPr>
            <p:nvPr/>
          </p:nvSpPr>
          <p:spPr bwMode="auto">
            <a:xfrm>
              <a:off x="6322800" y="4360800"/>
              <a:ext cx="31675" cy="30475"/>
            </a:xfrm>
            <a:custGeom>
              <a:avLst/>
              <a:gdLst>
                <a:gd name="T0" fmla="*/ 1267 w 1267"/>
                <a:gd name="T1" fmla="*/ 1218 h 1219"/>
                <a:gd name="T2" fmla="*/ 1267 w 1267"/>
                <a:gd name="T3" fmla="*/ 1218 h 1219"/>
                <a:gd name="T4" fmla="*/ 1242 w 1267"/>
                <a:gd name="T5" fmla="*/ 999 h 1219"/>
                <a:gd name="T6" fmla="*/ 1169 w 1267"/>
                <a:gd name="T7" fmla="*/ 755 h 1219"/>
                <a:gd name="T8" fmla="*/ 1048 w 1267"/>
                <a:gd name="T9" fmla="*/ 561 h 1219"/>
                <a:gd name="T10" fmla="*/ 901 w 1267"/>
                <a:gd name="T11" fmla="*/ 366 h 1219"/>
                <a:gd name="T12" fmla="*/ 901 w 1267"/>
                <a:gd name="T13" fmla="*/ 366 h 1219"/>
                <a:gd name="T14" fmla="*/ 707 w 1267"/>
                <a:gd name="T15" fmla="*/ 220 h 1219"/>
                <a:gd name="T16" fmla="*/ 487 w 1267"/>
                <a:gd name="T17" fmla="*/ 98 h 1219"/>
                <a:gd name="T18" fmla="*/ 244 w 1267"/>
                <a:gd name="T19" fmla="*/ 25 h 1219"/>
                <a:gd name="T20" fmla="*/ 0 w 1267"/>
                <a:gd name="T21" fmla="*/ 0 h 1219"/>
                <a:gd name="T22" fmla="*/ 0 w 1267"/>
                <a:gd name="T23" fmla="*/ 0 h 1219"/>
                <a:gd name="T24" fmla="*/ 1267 w 1267"/>
                <a:gd name="T25" fmla="*/ 1219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T22" t="T23" r="T24" b="T25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549775-53A3-2143-9D69-C464405B4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B29ABD-C7EE-C043-AD9F-51B38E81FB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88682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50"/>
          <p:cNvSpPr>
            <a:spLocks noChangeShapeType="1"/>
          </p:cNvSpPr>
          <p:nvPr/>
        </p:nvSpPr>
        <p:spPr bwMode="auto">
          <a:xfrm flipV="1">
            <a:off x="1562096" y="1219195"/>
            <a:ext cx="0" cy="2638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1"/>
          <p:cNvSpPr>
            <a:spLocks noChangeShapeType="1"/>
          </p:cNvSpPr>
          <p:nvPr/>
        </p:nvSpPr>
        <p:spPr bwMode="auto">
          <a:xfrm>
            <a:off x="1400171" y="38576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52"/>
          <p:cNvSpPr>
            <a:spLocks noChangeShapeType="1"/>
          </p:cNvSpPr>
          <p:nvPr/>
        </p:nvSpPr>
        <p:spPr bwMode="auto">
          <a:xfrm>
            <a:off x="1400171" y="34385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3"/>
          <p:cNvSpPr>
            <a:spLocks noChangeShapeType="1"/>
          </p:cNvSpPr>
          <p:nvPr/>
        </p:nvSpPr>
        <p:spPr bwMode="auto">
          <a:xfrm>
            <a:off x="1400171" y="30194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54"/>
          <p:cNvSpPr>
            <a:spLocks noChangeShapeType="1"/>
          </p:cNvSpPr>
          <p:nvPr/>
        </p:nvSpPr>
        <p:spPr bwMode="auto">
          <a:xfrm>
            <a:off x="1400171" y="26003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55"/>
          <p:cNvSpPr>
            <a:spLocks noChangeShapeType="1"/>
          </p:cNvSpPr>
          <p:nvPr/>
        </p:nvSpPr>
        <p:spPr bwMode="auto">
          <a:xfrm>
            <a:off x="1400171" y="17621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56"/>
          <p:cNvSpPr>
            <a:spLocks noChangeShapeType="1"/>
          </p:cNvSpPr>
          <p:nvPr/>
        </p:nvSpPr>
        <p:spPr bwMode="auto">
          <a:xfrm>
            <a:off x="1400171" y="13430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1009646" y="10953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5" name="Line 58"/>
          <p:cNvSpPr>
            <a:spLocks noChangeShapeType="1"/>
          </p:cNvSpPr>
          <p:nvPr/>
        </p:nvSpPr>
        <p:spPr bwMode="auto">
          <a:xfrm>
            <a:off x="1400171" y="2181220"/>
            <a:ext cx="4381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59"/>
          <p:cNvSpPr txBox="1">
            <a:spLocks noChangeArrowheads="1"/>
          </p:cNvSpPr>
          <p:nvPr/>
        </p:nvSpPr>
        <p:spPr bwMode="auto">
          <a:xfrm>
            <a:off x="1009646" y="15144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1009646" y="19335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8" name="Text Box 61"/>
          <p:cNvSpPr txBox="1">
            <a:spLocks noChangeArrowheads="1"/>
          </p:cNvSpPr>
          <p:nvPr/>
        </p:nvSpPr>
        <p:spPr bwMode="auto">
          <a:xfrm>
            <a:off x="1009646" y="23526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19" name="Text Box 62"/>
          <p:cNvSpPr txBox="1">
            <a:spLocks noChangeArrowheads="1"/>
          </p:cNvSpPr>
          <p:nvPr/>
        </p:nvSpPr>
        <p:spPr bwMode="auto">
          <a:xfrm>
            <a:off x="1009646" y="27717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0" name="Text Box 63"/>
          <p:cNvSpPr txBox="1">
            <a:spLocks noChangeArrowheads="1"/>
          </p:cNvSpPr>
          <p:nvPr/>
        </p:nvSpPr>
        <p:spPr bwMode="auto">
          <a:xfrm>
            <a:off x="1009646" y="31908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1" name="Text Box 64"/>
          <p:cNvSpPr txBox="1">
            <a:spLocks noChangeArrowheads="1"/>
          </p:cNvSpPr>
          <p:nvPr/>
        </p:nvSpPr>
        <p:spPr bwMode="auto">
          <a:xfrm>
            <a:off x="1009646" y="3609970"/>
            <a:ext cx="552450" cy="24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000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2" name="Line 65"/>
          <p:cNvSpPr>
            <a:spLocks noChangeShapeType="1"/>
          </p:cNvSpPr>
          <p:nvPr/>
        </p:nvSpPr>
        <p:spPr bwMode="auto">
          <a:xfrm>
            <a:off x="5194301" y="4781547"/>
            <a:ext cx="94931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66"/>
          <p:cNvSpPr>
            <a:spLocks noChangeShapeType="1"/>
          </p:cNvSpPr>
          <p:nvPr/>
        </p:nvSpPr>
        <p:spPr bwMode="auto">
          <a:xfrm flipH="1">
            <a:off x="2970213" y="4781547"/>
            <a:ext cx="9699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67"/>
          <p:cNvSpPr txBox="1">
            <a:spLocks noChangeArrowheads="1"/>
          </p:cNvSpPr>
          <p:nvPr/>
        </p:nvSpPr>
        <p:spPr bwMode="auto">
          <a:xfrm>
            <a:off x="969955" y="4248145"/>
            <a:ext cx="1973267" cy="32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less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5" name="Text Box 68"/>
          <p:cNvSpPr txBox="1">
            <a:spLocks noChangeArrowheads="1"/>
          </p:cNvSpPr>
          <p:nvPr/>
        </p:nvSpPr>
        <p:spPr bwMode="auto">
          <a:xfrm>
            <a:off x="6286496" y="4248145"/>
            <a:ext cx="1857379" cy="49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latin typeface="Verdana" charset="0"/>
              </a:rPr>
              <a:t>more sweet</a:t>
            </a:r>
            <a:endParaRPr lang="en-US" altLang="en-US" sz="2400" dirty="0">
              <a:latin typeface="Verdana" charset="0"/>
            </a:endParaRPr>
          </a:p>
        </p:txBody>
      </p:sp>
      <p:sp>
        <p:nvSpPr>
          <p:cNvPr id="26" name="Line 69"/>
          <p:cNvSpPr>
            <a:spLocks noChangeShapeType="1"/>
          </p:cNvSpPr>
          <p:nvPr/>
        </p:nvSpPr>
        <p:spPr bwMode="auto">
          <a:xfrm flipV="1">
            <a:off x="18399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70"/>
          <p:cNvSpPr txBox="1">
            <a:spLocks noChangeArrowheads="1"/>
          </p:cNvSpPr>
          <p:nvPr/>
        </p:nvSpPr>
        <p:spPr bwMode="auto">
          <a:xfrm>
            <a:off x="194785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28" name="Line 71"/>
          <p:cNvSpPr>
            <a:spLocks noChangeShapeType="1"/>
          </p:cNvSpPr>
          <p:nvPr/>
        </p:nvSpPr>
        <p:spPr bwMode="auto">
          <a:xfrm flipV="1">
            <a:off x="233362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72"/>
          <p:cNvSpPr txBox="1">
            <a:spLocks noChangeArrowheads="1"/>
          </p:cNvSpPr>
          <p:nvPr/>
        </p:nvSpPr>
        <p:spPr bwMode="auto">
          <a:xfrm>
            <a:off x="24415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2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0" name="Line 73"/>
          <p:cNvSpPr>
            <a:spLocks noChangeShapeType="1"/>
          </p:cNvSpPr>
          <p:nvPr/>
        </p:nvSpPr>
        <p:spPr bwMode="auto">
          <a:xfrm flipV="1">
            <a:off x="282733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74"/>
          <p:cNvSpPr txBox="1">
            <a:spLocks noChangeArrowheads="1"/>
          </p:cNvSpPr>
          <p:nvPr/>
        </p:nvSpPr>
        <p:spPr bwMode="auto">
          <a:xfrm>
            <a:off x="293687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3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2" name="Line 75"/>
          <p:cNvSpPr>
            <a:spLocks noChangeShapeType="1"/>
          </p:cNvSpPr>
          <p:nvPr/>
        </p:nvSpPr>
        <p:spPr bwMode="auto">
          <a:xfrm flipV="1">
            <a:off x="33210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Text Box 76"/>
          <p:cNvSpPr txBox="1">
            <a:spLocks noChangeArrowheads="1"/>
          </p:cNvSpPr>
          <p:nvPr/>
        </p:nvSpPr>
        <p:spPr bwMode="auto">
          <a:xfrm>
            <a:off x="3430584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4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4" name="Line 77"/>
          <p:cNvSpPr>
            <a:spLocks noChangeShapeType="1"/>
          </p:cNvSpPr>
          <p:nvPr/>
        </p:nvSpPr>
        <p:spPr bwMode="auto">
          <a:xfrm flipV="1">
            <a:off x="381634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78"/>
          <p:cNvSpPr txBox="1">
            <a:spLocks noChangeArrowheads="1"/>
          </p:cNvSpPr>
          <p:nvPr/>
        </p:nvSpPr>
        <p:spPr bwMode="auto">
          <a:xfrm>
            <a:off x="39242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5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6" name="Line 79"/>
          <p:cNvSpPr>
            <a:spLocks noChangeShapeType="1"/>
          </p:cNvSpPr>
          <p:nvPr/>
        </p:nvSpPr>
        <p:spPr bwMode="auto">
          <a:xfrm flipV="1">
            <a:off x="431005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80"/>
          <p:cNvSpPr txBox="1">
            <a:spLocks noChangeArrowheads="1"/>
          </p:cNvSpPr>
          <p:nvPr/>
        </p:nvSpPr>
        <p:spPr bwMode="auto">
          <a:xfrm>
            <a:off x="4419596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6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38" name="Line 81"/>
          <p:cNvSpPr>
            <a:spLocks noChangeShapeType="1"/>
          </p:cNvSpPr>
          <p:nvPr/>
        </p:nvSpPr>
        <p:spPr bwMode="auto">
          <a:xfrm flipV="1">
            <a:off x="48037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 Box 82"/>
          <p:cNvSpPr txBox="1">
            <a:spLocks noChangeArrowheads="1"/>
          </p:cNvSpPr>
          <p:nvPr/>
        </p:nvSpPr>
        <p:spPr bwMode="auto">
          <a:xfrm>
            <a:off x="4913309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7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0" name="Line 83"/>
          <p:cNvSpPr>
            <a:spLocks noChangeShapeType="1"/>
          </p:cNvSpPr>
          <p:nvPr/>
        </p:nvSpPr>
        <p:spPr bwMode="auto">
          <a:xfrm flipV="1">
            <a:off x="5299071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Text Box 84"/>
          <p:cNvSpPr txBox="1">
            <a:spLocks noChangeArrowheads="1"/>
          </p:cNvSpPr>
          <p:nvPr/>
        </p:nvSpPr>
        <p:spPr bwMode="auto">
          <a:xfrm>
            <a:off x="54070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8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2" name="Line 85"/>
          <p:cNvSpPr>
            <a:spLocks noChangeShapeType="1"/>
          </p:cNvSpPr>
          <p:nvPr/>
        </p:nvSpPr>
        <p:spPr bwMode="auto">
          <a:xfrm flipV="1">
            <a:off x="5792784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Text Box 86"/>
          <p:cNvSpPr txBox="1">
            <a:spLocks noChangeArrowheads="1"/>
          </p:cNvSpPr>
          <p:nvPr/>
        </p:nvSpPr>
        <p:spPr bwMode="auto">
          <a:xfrm>
            <a:off x="5902321" y="3962395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9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4" name="Line 87"/>
          <p:cNvSpPr>
            <a:spLocks noChangeShapeType="1"/>
          </p:cNvSpPr>
          <p:nvPr/>
        </p:nvSpPr>
        <p:spPr bwMode="auto">
          <a:xfrm flipV="1">
            <a:off x="6286496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Text Box 88"/>
          <p:cNvSpPr txBox="1">
            <a:spLocks noChangeArrowheads="1"/>
          </p:cNvSpPr>
          <p:nvPr/>
        </p:nvSpPr>
        <p:spPr bwMode="auto">
          <a:xfrm>
            <a:off x="6286496" y="3962395"/>
            <a:ext cx="4937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10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6" name="Line 89"/>
          <p:cNvSpPr>
            <a:spLocks noChangeShapeType="1"/>
          </p:cNvSpPr>
          <p:nvPr/>
        </p:nvSpPr>
        <p:spPr bwMode="auto">
          <a:xfrm flipV="1">
            <a:off x="67802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Text Box 90"/>
          <p:cNvSpPr txBox="1">
            <a:spLocks noChangeArrowheads="1"/>
          </p:cNvSpPr>
          <p:nvPr/>
        </p:nvSpPr>
        <p:spPr bwMode="auto">
          <a:xfrm>
            <a:off x="6780209" y="3962395"/>
            <a:ext cx="4873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Verdana" charset="0"/>
              </a:rPr>
              <a:t>11</a:t>
            </a:r>
            <a:endParaRPr lang="en-US" altLang="en-US" sz="2400">
              <a:latin typeface="Verdana" charset="0"/>
            </a:endParaRPr>
          </a:p>
        </p:txBody>
      </p:sp>
      <p:sp>
        <p:nvSpPr>
          <p:cNvPr id="48" name="Line 91"/>
          <p:cNvSpPr>
            <a:spLocks noChangeShapeType="1"/>
          </p:cNvSpPr>
          <p:nvPr/>
        </p:nvSpPr>
        <p:spPr bwMode="auto">
          <a:xfrm flipV="1">
            <a:off x="7275509" y="3857620"/>
            <a:ext cx="0" cy="295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92"/>
          <p:cNvSpPr txBox="1">
            <a:spLocks noChangeArrowheads="1"/>
          </p:cNvSpPr>
          <p:nvPr/>
        </p:nvSpPr>
        <p:spPr bwMode="auto">
          <a:xfrm rot="16200000">
            <a:off x="-692947" y="2266151"/>
            <a:ext cx="2957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000">
                <a:latin typeface="Verdana" charset="0"/>
              </a:rPr>
              <a:t>sales   (in thousands)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6835" y="4275651"/>
            <a:ext cx="443129" cy="445153"/>
          </a:xfrm>
          <a:prstGeom prst="rect">
            <a:avLst/>
          </a:prstGeom>
        </p:spPr>
      </p:pic>
      <p:sp>
        <p:nvSpPr>
          <p:cNvPr id="51" name="AutoShape 49"/>
          <p:cNvSpPr>
            <a:spLocks noChangeArrowheads="1"/>
          </p:cNvSpPr>
          <p:nvPr/>
        </p:nvSpPr>
        <p:spPr bwMode="auto">
          <a:xfrm>
            <a:off x="1852609" y="1332134"/>
            <a:ext cx="2457450" cy="2514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3366FF">
                  <a:alpha val="37999"/>
                </a:srgbClr>
              </a:gs>
              <a:gs pos="100000">
                <a:srgbClr val="2447B2">
                  <a:alpha val="59000"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0" name="AutoShape 49"/>
          <p:cNvSpPr>
            <a:spLocks noChangeArrowheads="1"/>
          </p:cNvSpPr>
          <p:nvPr/>
        </p:nvSpPr>
        <p:spPr bwMode="auto">
          <a:xfrm>
            <a:off x="4818059" y="1332134"/>
            <a:ext cx="2457450" cy="2514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3366FF">
                  <a:alpha val="37999"/>
                </a:srgbClr>
              </a:gs>
              <a:gs pos="100000">
                <a:srgbClr val="2447B2">
                  <a:alpha val="59000"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2" name="AutoShape 49"/>
          <p:cNvSpPr>
            <a:spLocks noChangeArrowheads="1"/>
          </p:cNvSpPr>
          <p:nvPr/>
        </p:nvSpPr>
        <p:spPr bwMode="auto">
          <a:xfrm>
            <a:off x="3328190" y="1332134"/>
            <a:ext cx="2457450" cy="2514600"/>
          </a:xfrm>
          <a:prstGeom prst="triangle">
            <a:avLst>
              <a:gd name="adj" fmla="val 50000"/>
            </a:avLst>
          </a:prstGeom>
          <a:solidFill>
            <a:srgbClr val="A615B1">
              <a:alpha val="40000"/>
            </a:srgb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1017588" y="407975"/>
            <a:ext cx="77993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7604125" algn="r"/>
              </a:tabLst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tabLst>
                <a:tab pos="7604125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tabLst>
                <a:tab pos="7604125" algn="r"/>
              </a:tabLst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ea typeface="Arial" charset="0"/>
              </a:rPr>
              <a:t>Profit = 300 x 2 </a:t>
            </a:r>
            <a:r>
              <a:rPr lang="mr-IN" altLang="en-US" sz="2400" dirty="0">
                <a:ea typeface="Arial" charset="0"/>
              </a:rPr>
              <a:t>–</a:t>
            </a:r>
            <a:r>
              <a:rPr lang="en-US" altLang="en-US" sz="2400" dirty="0">
                <a:ea typeface="Arial" charset="0"/>
              </a:rPr>
              <a:t> 240 =  </a:t>
            </a:r>
            <a:r>
              <a:rPr lang="en-US" altLang="en-US" sz="2400" dirty="0">
                <a:latin typeface="Verdana" charset="0"/>
              </a:rPr>
              <a:t>                	  </a:t>
            </a:r>
            <a:r>
              <a:rPr lang="en-US" altLang="en-US" sz="3600" b="1" dirty="0">
                <a:solidFill>
                  <a:srgbClr val="040F76"/>
                </a:solidFill>
                <a:latin typeface="Verdana" charset="0"/>
              </a:rPr>
              <a:t>360</a:t>
            </a:r>
          </a:p>
        </p:txBody>
      </p:sp>
      <p:sp>
        <p:nvSpPr>
          <p:cNvPr id="54" name="Text Box 48"/>
          <p:cNvSpPr txBox="1">
            <a:spLocks noChangeArrowheads="1"/>
          </p:cNvSpPr>
          <p:nvPr/>
        </p:nvSpPr>
        <p:spPr bwMode="auto">
          <a:xfrm>
            <a:off x="6286496" y="76188"/>
            <a:ext cx="25955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SCENARIO 4</a:t>
            </a:r>
            <a:endParaRPr lang="en-US" altLang="en-US" dirty="0">
              <a:latin typeface="Verdana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07984" y="2832054"/>
            <a:ext cx="973652" cy="1014679"/>
            <a:chOff x="4807984" y="2832054"/>
            <a:chExt cx="973652" cy="1014679"/>
          </a:xfrm>
        </p:grpSpPr>
        <p:sp>
          <p:nvSpPr>
            <p:cNvPr id="2" name="Right Triangle 1"/>
            <p:cNvSpPr/>
            <p:nvPr/>
          </p:nvSpPr>
          <p:spPr>
            <a:xfrm rot="5400000" flipH="1">
              <a:off x="5033013" y="3098111"/>
              <a:ext cx="1014679" cy="482566"/>
            </a:xfrm>
            <a:prstGeom prst="rtTriangle">
              <a:avLst/>
            </a:prstGeom>
            <a:solidFill>
              <a:srgbClr val="89A5E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ight Triangle 57"/>
            <p:cNvSpPr/>
            <p:nvPr/>
          </p:nvSpPr>
          <p:spPr>
            <a:xfrm rot="16200000">
              <a:off x="4555942" y="3094302"/>
              <a:ext cx="1004473" cy="500390"/>
            </a:xfrm>
            <a:prstGeom prst="rtTriangle">
              <a:avLst/>
            </a:prstGeom>
            <a:solidFill>
              <a:srgbClr val="DCA6E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/>
          <p:cNvGrpSpPr/>
          <p:nvPr/>
        </p:nvGrpSpPr>
        <p:grpSpPr>
          <a:xfrm flipH="1">
            <a:off x="3326936" y="2832055"/>
            <a:ext cx="1007784" cy="1014679"/>
            <a:chOff x="4807984" y="2832054"/>
            <a:chExt cx="984284" cy="1014679"/>
          </a:xfrm>
        </p:grpSpPr>
        <p:sp>
          <p:nvSpPr>
            <p:cNvPr id="60" name="Right Triangle 59"/>
            <p:cNvSpPr/>
            <p:nvPr/>
          </p:nvSpPr>
          <p:spPr>
            <a:xfrm rot="5400000" flipH="1">
              <a:off x="5043645" y="3098111"/>
              <a:ext cx="1014679" cy="482566"/>
            </a:xfrm>
            <a:prstGeom prst="rtTriangle">
              <a:avLst/>
            </a:prstGeom>
            <a:solidFill>
              <a:srgbClr val="89A5E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ight Triangle 60"/>
            <p:cNvSpPr/>
            <p:nvPr/>
          </p:nvSpPr>
          <p:spPr>
            <a:xfrm rot="16200000">
              <a:off x="4555942" y="3094302"/>
              <a:ext cx="1004473" cy="500390"/>
            </a:xfrm>
            <a:prstGeom prst="rtTriangle">
              <a:avLst/>
            </a:prstGeom>
            <a:solidFill>
              <a:srgbClr val="DCA6E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C35A0-CAA7-294D-8756-DC68DFAC4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29513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166"/>
          <p:cNvSpPr txBox="1">
            <a:spLocks/>
          </p:cNvSpPr>
          <p:nvPr/>
        </p:nvSpPr>
        <p:spPr bwMode="auto">
          <a:xfrm>
            <a:off x="4752400" y="937845"/>
            <a:ext cx="3798477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tabLst>
                <a:tab pos="2568575" algn="l"/>
              </a:tabLst>
              <a:defRPr/>
            </a:pPr>
            <a:r>
              <a:rPr lang="en-US" sz="2000" b="1" kern="0" dirty="0">
                <a:solidFill>
                  <a:schemeClr val="dk1"/>
                </a:solidFill>
                <a:latin typeface="Verdana" charset="0"/>
                <a:ea typeface="Verdana" charset="0"/>
                <a:cs typeface="Verdana" charset="0"/>
                <a:sym typeface="Lora"/>
              </a:rPr>
              <a:t>      Line Item Veto</a:t>
            </a:r>
            <a:endParaRPr lang="en-US" sz="2000" kern="0" dirty="0">
              <a:solidFill>
                <a:schemeClr val="dk1"/>
              </a:solidFill>
              <a:latin typeface="Verdana" charset="0"/>
              <a:ea typeface="Verdana" charset="0"/>
              <a:cs typeface="Verdana" charset="0"/>
              <a:sym typeface="Lora"/>
            </a:endParaRPr>
          </a:p>
          <a:p>
            <a:pPr marL="457200" indent="0">
              <a:lnSpc>
                <a:spcPct val="80000"/>
              </a:lnSpc>
              <a:buNone/>
              <a:tabLst>
                <a:tab pos="2568575" algn="l"/>
              </a:tabLst>
            </a:pPr>
            <a:endParaRPr lang="en-US" altLang="en-US" sz="2800" dirty="0">
              <a:ea typeface="ＭＳ Ｐゴシック" charset="-128"/>
            </a:endParaRPr>
          </a:p>
          <a:p>
            <a:pPr marL="457200" indent="0">
              <a:lnSpc>
                <a:spcPct val="80000"/>
              </a:lnSpc>
              <a:buNone/>
              <a:tabLst>
                <a:tab pos="2568575" algn="l"/>
              </a:tabLst>
            </a:pPr>
            <a:endParaRPr lang="en-US" altLang="en-US" sz="1200" dirty="0">
              <a:ea typeface="ＭＳ Ｐゴシック" charset="-128"/>
            </a:endParaRPr>
          </a:p>
          <a:p>
            <a:pPr marL="457200" indent="0">
              <a:lnSpc>
                <a:spcPct val="110000"/>
              </a:lnSpc>
              <a:buNone/>
              <a:tabLst>
                <a:tab pos="2568575" algn="l"/>
              </a:tabLst>
            </a:pPr>
            <a:endParaRPr lang="en-US" altLang="en-US" sz="2400" dirty="0">
              <a:ea typeface="ＭＳ Ｐゴシック" charset="-128"/>
            </a:endParaRPr>
          </a:p>
          <a:p>
            <a:pPr marL="457200" indent="0">
              <a:lnSpc>
                <a:spcPct val="110000"/>
              </a:lnSpc>
              <a:buNone/>
              <a:tabLst>
                <a:tab pos="2568575" algn="l"/>
              </a:tabLst>
            </a:pPr>
            <a:r>
              <a:rPr lang="en-US" altLang="en-US" sz="2400" dirty="0">
                <a:ea typeface="ＭＳ Ｐゴシック" charset="-128"/>
              </a:rPr>
              <a:t>Who benefits if the president can </a:t>
            </a:r>
          </a:p>
          <a:p>
            <a:pPr marL="457200" indent="0">
              <a:lnSpc>
                <a:spcPct val="110000"/>
              </a:lnSpc>
              <a:buNone/>
              <a:tabLst>
                <a:tab pos="2568575" algn="l"/>
              </a:tabLst>
            </a:pPr>
            <a:r>
              <a:rPr lang="en-US" altLang="en-US" sz="2400" dirty="0">
                <a:highlight>
                  <a:srgbClr val="FFCD00"/>
                </a:highlight>
              </a:rPr>
              <a:t>pick and choose</a:t>
            </a:r>
            <a:r>
              <a:rPr lang="en-US" altLang="en-US" sz="2400" dirty="0">
                <a:ea typeface="ＭＳ Ｐゴシック" charset="-128"/>
              </a:rPr>
              <a:t> </a:t>
            </a:r>
          </a:p>
          <a:p>
            <a:pPr marL="457200" indent="0">
              <a:lnSpc>
                <a:spcPct val="110000"/>
              </a:lnSpc>
              <a:buNone/>
              <a:tabLst>
                <a:tab pos="2568575" algn="l"/>
              </a:tabLst>
            </a:pPr>
            <a:r>
              <a:rPr lang="en-US" altLang="en-US" sz="2400" dirty="0">
                <a:ea typeface="ＭＳ Ｐゴシック" charset="-128"/>
              </a:rPr>
              <a:t>what parts of a bill to veto?</a:t>
            </a:r>
          </a:p>
          <a:p>
            <a:pPr marL="457200" indent="0">
              <a:lnSpc>
                <a:spcPct val="80000"/>
              </a:lnSpc>
              <a:buNone/>
              <a:tabLst>
                <a:tab pos="2568575" algn="l"/>
              </a:tabLst>
            </a:pPr>
            <a:endParaRPr lang="en-US" altLang="en-US" sz="2400" dirty="0">
              <a:ea typeface="ＭＳ Ｐゴシック" charset="-128"/>
            </a:endParaRPr>
          </a:p>
          <a:p>
            <a:pPr marL="457200" indent="0">
              <a:lnSpc>
                <a:spcPct val="80000"/>
              </a:lnSpc>
              <a:buNone/>
              <a:tabLst>
                <a:tab pos="2568575" algn="l"/>
              </a:tabLst>
            </a:pPr>
            <a:endParaRPr lang="en-US" altLang="en-US" sz="2400" dirty="0">
              <a:ea typeface="ＭＳ Ｐゴシック" charset="-128"/>
            </a:endParaRPr>
          </a:p>
          <a:p>
            <a:pPr marL="457200" indent="0">
              <a:lnSpc>
                <a:spcPct val="80000"/>
              </a:lnSpc>
              <a:buNone/>
              <a:tabLst>
                <a:tab pos="2568575" algn="l"/>
              </a:tabLst>
            </a:pPr>
            <a:endParaRPr lang="en-US" altLang="en-US" sz="2400" dirty="0">
              <a:ea typeface="ＭＳ Ｐゴシック" charset="-128"/>
            </a:endParaRP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2D0D061-C514-9944-A56D-4F7B51D29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B8BBF-D1AF-FF4E-BFAE-D283F78F34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7E2D7B-C9C4-0949-B83C-85B72F20B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5" y="886840"/>
            <a:ext cx="3657600" cy="3657600"/>
          </a:xfrm>
          <a:prstGeom prst="ellipse">
            <a:avLst/>
          </a:prstGeom>
        </p:spPr>
      </p:pic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DCB523-E3EA-E149-9B79-E83723186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36" y="937845"/>
            <a:ext cx="463671" cy="40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685472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2D0D061-C514-9944-A56D-4F7B51D29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DBB876-D992-814E-8EAF-2F2F6A2DD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36" y="937845"/>
            <a:ext cx="463671" cy="40362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AA0D5C-494C-A845-8974-7B34324214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81908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Strategic Voting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43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We saw that voting strategically rather than honestly can change outcomes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Other examples?</a:t>
            </a:r>
          </a:p>
          <a:p>
            <a:pPr lvl="2">
              <a:buClr>
                <a:srgbClr val="A28448"/>
              </a:buClr>
            </a:pPr>
            <a:r>
              <a:rPr lang="en-US" altLang="ja-JP" dirty="0">
                <a:latin typeface="Arial" charset="0"/>
                <a:ea typeface="Arial" charset="0"/>
                <a:cs typeface="Arial" charset="0"/>
              </a:rPr>
              <a:t>	Centrist voting in primaries</a:t>
            </a:r>
          </a:p>
          <a:p>
            <a:pPr lvl="2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Crossing over in open primaries</a:t>
            </a:r>
          </a:p>
          <a:p>
            <a:pPr lvl="2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Amendments to make bad bills worse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1ADF67-B4DC-1F48-A094-D355803ED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941281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Strategic Voting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44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Perhaps “majority rule” is a bad rule?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Can other rules eliminate “strategic voting”? </a:t>
            </a:r>
          </a:p>
          <a:p>
            <a:pPr lvl="2">
              <a:buClr>
                <a:srgbClr val="A28448"/>
              </a:buClr>
            </a:pPr>
            <a:r>
              <a:rPr lang="en-US" altLang="ja-JP" dirty="0">
                <a:latin typeface="Arial" charset="0"/>
                <a:ea typeface="Arial" charset="0"/>
                <a:cs typeface="Arial" charset="0"/>
              </a:rPr>
              <a:t>	Ranking of all candidates</a:t>
            </a:r>
          </a:p>
          <a:p>
            <a:pPr lvl="2">
              <a:buClr>
                <a:srgbClr val="A28448"/>
              </a:buClr>
            </a:pPr>
            <a:r>
              <a:rPr lang="en-US" altLang="ja-JP" dirty="0">
                <a:latin typeface="Arial" charset="0"/>
                <a:ea typeface="Arial" charset="0"/>
                <a:cs typeface="Arial" charset="0"/>
              </a:rPr>
              <a:t>	Proportional representation</a:t>
            </a:r>
          </a:p>
          <a:p>
            <a:pPr lvl="2">
              <a:buClr>
                <a:srgbClr val="A28448"/>
              </a:buClr>
            </a:pPr>
            <a:r>
              <a:rPr lang="en-US" altLang="ja-JP" dirty="0">
                <a:latin typeface="Arial" charset="0"/>
                <a:ea typeface="Arial" charset="0"/>
                <a:cs typeface="Arial" charset="0"/>
              </a:rPr>
              <a:t>	Runoffs</a:t>
            </a:r>
          </a:p>
          <a:p>
            <a:pPr lvl="2">
              <a:buClr>
                <a:srgbClr val="A28448"/>
              </a:buClr>
            </a:pPr>
            <a:r>
              <a:rPr lang="en-US" altLang="ja-JP" dirty="0">
                <a:latin typeface="Arial" charset="0"/>
                <a:ea typeface="Arial" charset="0"/>
                <a:cs typeface="Arial" charset="0"/>
              </a:rPr>
              <a:t>	Etc.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64137-7BCA-424F-8594-978CAEE20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208304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dirty="0">
                <a:ea typeface="ＭＳ Ｐゴシック" charset="-128"/>
              </a:rPr>
              <a:t>Arrow’</a:t>
            </a:r>
            <a:r>
              <a:rPr lang="en-US" altLang="ja-JP" dirty="0">
                <a:ea typeface="ＭＳ Ｐゴシック" charset="-128"/>
              </a:rPr>
              <a:t>s Impossibility Theorem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45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</p:spPr>
        <p:txBody>
          <a:bodyPr/>
          <a:lstStyle/>
          <a:p>
            <a:pPr marL="0" indent="0">
              <a:lnSpc>
                <a:spcPct val="90000"/>
              </a:lnSpc>
              <a:buClr>
                <a:srgbClr val="A28448"/>
              </a:buClr>
              <a:buNone/>
            </a:pPr>
            <a:r>
              <a:rPr lang="en-US" altLang="en-US" sz="2000" dirty="0">
                <a:ea typeface="ＭＳ Ｐゴシック" charset="-128"/>
              </a:rPr>
              <a:t>Desirable properties of a voting rule: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sz="2000" dirty="0">
                <a:latin typeface="Arial" charset="0"/>
                <a:ea typeface="Arial" charset="0"/>
                <a:cs typeface="Arial" charset="0"/>
              </a:rPr>
              <a:t>If everyone prefers A to B, B can’t win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sz="2000" dirty="0">
                <a:latin typeface="Arial" charset="0"/>
                <a:ea typeface="Arial" charset="0"/>
                <a:cs typeface="Arial" charset="0"/>
              </a:rPr>
              <a:t>If A beats B and C in a three-way race,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A28448"/>
              </a:buClr>
              <a:buNone/>
              <a:tabLst>
                <a:tab pos="334963" algn="l"/>
              </a:tabLst>
            </a:pPr>
            <a:r>
              <a:rPr lang="en-US" altLang="en-US" sz="2000" dirty="0"/>
              <a:t>	</a:t>
            </a:r>
            <a:r>
              <a:rPr lang="en-US" altLang="en-US" sz="2000" dirty="0">
                <a:latin typeface="Arial" charset="0"/>
                <a:ea typeface="Arial" charset="0"/>
                <a:cs typeface="Arial" charset="0"/>
              </a:rPr>
              <a:t>then A beats B in a two way race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sz="2000" dirty="0"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Clr>
                <a:srgbClr val="A28448"/>
              </a:buClr>
              <a:buNone/>
            </a:pPr>
            <a:r>
              <a:rPr lang="en-US" altLang="en-US" sz="2000" dirty="0">
                <a:ea typeface="ＭＳ Ｐゴシック" charset="-128"/>
              </a:rPr>
              <a:t>Arrow’s Impossibility Theorem: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sz="2000" dirty="0">
                <a:ea typeface="ＭＳ Ｐゴシック" charset="-128"/>
              </a:rPr>
              <a:t>The only political procedure that always guarantees the above </a:t>
            </a:r>
            <a:r>
              <a:rPr lang="en-US" altLang="en-US" sz="2000" dirty="0"/>
              <a:t>strategy is a </a:t>
            </a:r>
            <a:r>
              <a:rPr lang="en-US" altLang="en-US" sz="2000" dirty="0">
                <a:highlight>
                  <a:srgbClr val="FFCD00"/>
                </a:highlight>
              </a:rPr>
              <a:t>dictatorship</a:t>
            </a:r>
            <a:r>
              <a:rPr lang="en-US" altLang="en-US" sz="2000" dirty="0"/>
              <a:t> 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sz="2000" dirty="0">
                <a:ea typeface="ＭＳ Ｐゴシック" charset="-128"/>
              </a:rPr>
              <a:t>No other voting system avoids strategic voting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85089-3DF7-2C41-B02B-AA60C41F2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47776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Summary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125" y="1616075"/>
            <a:ext cx="6810375" cy="3113088"/>
          </a:xfrm>
        </p:spPr>
        <p:txBody>
          <a:bodyPr>
            <a:noAutofit/>
          </a:bodyPr>
          <a:lstStyle/>
          <a:p>
            <a:pPr marL="457200" indent="-228600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/>
              <a:t>Thinking forward misses opportunities</a:t>
            </a:r>
          </a:p>
          <a:p>
            <a:pPr marL="457200" indent="-228600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endParaRPr lang="en-US" dirty="0"/>
          </a:p>
          <a:p>
            <a:pPr marL="457200" indent="-228600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/>
              <a:t>Make sure to see the game through to its logical end</a:t>
            </a:r>
          </a:p>
          <a:p>
            <a:pPr marL="457200" indent="-228600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endParaRPr lang="en-US" dirty="0"/>
          </a:p>
          <a:p>
            <a:pPr marL="457200" indent="-228600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/>
              <a:t>Don’t expect others to see the end until it is close (the rule of three steps)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30A276-06BA-5144-B094-6AC877B4B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39372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960120" y="2238000"/>
            <a:ext cx="7269480" cy="819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Boeing, the world’s top aircraft maker, announced it was building a plane with 600 to 800 seats, the biggest and most expensive airliner ever.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sz="1800" i="0" dirty="0"/>
              <a:t>— BusinessWeek, 1993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571BDD-84D5-A449-A9F6-634C53067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70317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166"/>
          <p:cNvSpPr txBox="1">
            <a:spLocks/>
          </p:cNvSpPr>
          <p:nvPr/>
        </p:nvSpPr>
        <p:spPr bwMode="auto">
          <a:xfrm>
            <a:off x="4369338" y="937845"/>
            <a:ext cx="4214223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tabLst>
                <a:tab pos="2568575" algn="l"/>
              </a:tabLst>
              <a:defRPr/>
            </a:pPr>
            <a:r>
              <a:rPr lang="en-US" sz="2000" b="1" kern="0" dirty="0">
                <a:solidFill>
                  <a:schemeClr val="dk1"/>
                </a:solidFill>
                <a:latin typeface="Verdana" charset="0"/>
                <a:ea typeface="Verdana" charset="0"/>
                <a:cs typeface="Verdana" charset="0"/>
                <a:sym typeface="Lora"/>
              </a:rPr>
              <a:t>Airbus Profit Scenarios</a:t>
            </a:r>
            <a:endParaRPr lang="en-US" sz="2000" kern="0" dirty="0">
              <a:solidFill>
                <a:schemeClr val="dk1"/>
              </a:solidFill>
              <a:latin typeface="Verdana" charset="0"/>
              <a:ea typeface="Verdana" charset="0"/>
              <a:cs typeface="Verdana" charset="0"/>
              <a:sym typeface="Lora"/>
            </a:endParaRPr>
          </a:p>
          <a:p>
            <a:pPr marL="457200" indent="0">
              <a:lnSpc>
                <a:spcPct val="80000"/>
              </a:lnSpc>
              <a:tabLst>
                <a:tab pos="2568575" algn="l"/>
              </a:tabLst>
            </a:pPr>
            <a:endParaRPr lang="en-US" altLang="en-US" sz="2800" dirty="0">
              <a:ea typeface="ＭＳ Ｐゴシック" charset="-128"/>
            </a:endParaRPr>
          </a:p>
          <a:p>
            <a:pPr marL="457200" indent="0">
              <a:lnSpc>
                <a:spcPct val="80000"/>
              </a:lnSpc>
              <a:tabLst>
                <a:tab pos="2568575" algn="l"/>
              </a:tabLst>
            </a:pPr>
            <a:r>
              <a:rPr lang="en-US" altLang="en-US" sz="2400" dirty="0"/>
              <a:t> Don’t Build</a:t>
            </a:r>
          </a:p>
          <a:p>
            <a:pPr lvl="1">
              <a:lnSpc>
                <a:spcPct val="80000"/>
              </a:lnSpc>
              <a:tabLst>
                <a:tab pos="2568575" algn="l"/>
              </a:tabLst>
            </a:pPr>
            <a:endParaRPr lang="en-US" altLang="en-US" sz="2000" dirty="0"/>
          </a:p>
          <a:p>
            <a:pPr lvl="1">
              <a:lnSpc>
                <a:spcPct val="80000"/>
              </a:lnSpc>
              <a:tabLst>
                <a:tab pos="2568575" algn="l"/>
              </a:tabLst>
            </a:pPr>
            <a:r>
              <a:rPr lang="en-US" altLang="en-US" sz="2000" dirty="0"/>
              <a:t>If Boeing doesn’t:  	</a:t>
            </a:r>
            <a:r>
              <a:rPr lang="en-US" altLang="en-US" sz="2000" dirty="0">
                <a:solidFill>
                  <a:srgbClr val="000099"/>
                </a:solidFill>
              </a:rPr>
              <a:t>   $0</a:t>
            </a:r>
          </a:p>
          <a:p>
            <a:pPr lvl="1">
              <a:lnSpc>
                <a:spcPct val="150000"/>
              </a:lnSpc>
              <a:tabLst>
                <a:tab pos="2568575" algn="l"/>
              </a:tabLst>
            </a:pPr>
            <a:r>
              <a:rPr lang="en-US" altLang="en-US" sz="2000" dirty="0"/>
              <a:t>If Boeing builds:  	 </a:t>
            </a:r>
            <a:r>
              <a:rPr lang="en-US" altLang="en-US" sz="2000" dirty="0">
                <a:solidFill>
                  <a:srgbClr val="000099"/>
                </a:solidFill>
              </a:rPr>
              <a:t>−$1   billion</a:t>
            </a:r>
          </a:p>
          <a:p>
            <a:pPr marL="457200" indent="0">
              <a:lnSpc>
                <a:spcPct val="80000"/>
              </a:lnSpc>
              <a:tabLst>
                <a:tab pos="2568575" algn="l"/>
              </a:tabLst>
            </a:pPr>
            <a:endParaRPr lang="en-US" altLang="en-US" sz="2400" dirty="0"/>
          </a:p>
          <a:p>
            <a:pPr marL="457200" indent="0">
              <a:lnSpc>
                <a:spcPct val="80000"/>
              </a:lnSpc>
              <a:tabLst>
                <a:tab pos="2568575" algn="l"/>
              </a:tabLst>
            </a:pPr>
            <a:r>
              <a:rPr lang="en-US" altLang="en-US" sz="2400" dirty="0"/>
              <a:t> Build</a:t>
            </a:r>
          </a:p>
          <a:p>
            <a:pPr lvl="1">
              <a:lnSpc>
                <a:spcPct val="80000"/>
              </a:lnSpc>
              <a:tabLst>
                <a:tab pos="2568575" algn="l"/>
              </a:tabLst>
            </a:pPr>
            <a:endParaRPr lang="en-US" altLang="en-US" sz="2000" dirty="0"/>
          </a:p>
          <a:p>
            <a:pPr lvl="1">
              <a:lnSpc>
                <a:spcPct val="80000"/>
              </a:lnSpc>
              <a:tabLst>
                <a:tab pos="2568575" algn="l"/>
              </a:tabLst>
            </a:pPr>
            <a:r>
              <a:rPr lang="en-US" altLang="en-US" sz="2000" dirty="0"/>
              <a:t>If Boeing doesn’t:  	</a:t>
            </a:r>
            <a:r>
              <a:rPr lang="en-US" altLang="en-US" sz="2000" dirty="0">
                <a:solidFill>
                  <a:srgbClr val="000099"/>
                </a:solidFill>
              </a:rPr>
              <a:t>   $0.3 billion</a:t>
            </a:r>
          </a:p>
          <a:p>
            <a:pPr lvl="1">
              <a:lnSpc>
                <a:spcPct val="150000"/>
              </a:lnSpc>
              <a:tabLst>
                <a:tab pos="2568575" algn="l"/>
              </a:tabLst>
            </a:pPr>
            <a:r>
              <a:rPr lang="en-US" altLang="en-US" sz="2000" dirty="0"/>
              <a:t>If Boeing builds: 	 </a:t>
            </a:r>
            <a:r>
              <a:rPr lang="en-US" altLang="en-US" sz="2000" dirty="0">
                <a:solidFill>
                  <a:srgbClr val="000099"/>
                </a:solidFill>
              </a:rPr>
              <a:t>−$4    billion</a:t>
            </a: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945" y="890140"/>
            <a:ext cx="3649767" cy="3654300"/>
          </a:xfrm>
          <a:prstGeom prst="ellipse">
            <a:avLst/>
          </a:prstGeom>
        </p:spPr>
      </p:pic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4" name="Shape 657"/>
          <p:cNvGrpSpPr>
            <a:grpSpLocks/>
          </p:cNvGrpSpPr>
          <p:nvPr/>
        </p:nvGrpSpPr>
        <p:grpSpPr bwMode="auto">
          <a:xfrm>
            <a:off x="796411" y="895888"/>
            <a:ext cx="460349" cy="460349"/>
            <a:chOff x="5964175" y="4329750"/>
            <a:chExt cx="421350" cy="421350"/>
          </a:xfrm>
        </p:grpSpPr>
        <p:sp>
          <p:nvSpPr>
            <p:cNvPr id="16" name="Shape 658"/>
            <p:cNvSpPr>
              <a:spLocks/>
            </p:cNvSpPr>
            <p:nvPr/>
          </p:nvSpPr>
          <p:spPr bwMode="auto">
            <a:xfrm>
              <a:off x="5964175" y="4329750"/>
              <a:ext cx="421350" cy="421350"/>
            </a:xfrm>
            <a:custGeom>
              <a:avLst/>
              <a:gdLst>
                <a:gd name="T0" fmla="*/ 13517 w 16854"/>
                <a:gd name="T1" fmla="*/ 6260 h 16854"/>
                <a:gd name="T2" fmla="*/ 16196 w 16854"/>
                <a:gd name="T3" fmla="*/ 3605 h 16854"/>
                <a:gd name="T4" fmla="*/ 16440 w 16854"/>
                <a:gd name="T5" fmla="*/ 3239 h 16854"/>
                <a:gd name="T6" fmla="*/ 16610 w 16854"/>
                <a:gd name="T7" fmla="*/ 2777 h 16854"/>
                <a:gd name="T8" fmla="*/ 16805 w 16854"/>
                <a:gd name="T9" fmla="*/ 2046 h 16854"/>
                <a:gd name="T10" fmla="*/ 16830 w 16854"/>
                <a:gd name="T11" fmla="*/ 1729 h 16854"/>
                <a:gd name="T12" fmla="*/ 16854 w 16854"/>
                <a:gd name="T13" fmla="*/ 1194 h 16854"/>
                <a:gd name="T14" fmla="*/ 16805 w 16854"/>
                <a:gd name="T15" fmla="*/ 755 h 16854"/>
                <a:gd name="T16" fmla="*/ 16659 w 16854"/>
                <a:gd name="T17" fmla="*/ 414 h 16854"/>
                <a:gd name="T18" fmla="*/ 16562 w 16854"/>
                <a:gd name="T19" fmla="*/ 293 h 16854"/>
                <a:gd name="T20" fmla="*/ 16269 w 16854"/>
                <a:gd name="T21" fmla="*/ 122 h 16854"/>
                <a:gd name="T22" fmla="*/ 15904 w 16854"/>
                <a:gd name="T23" fmla="*/ 0 h 16854"/>
                <a:gd name="T24" fmla="*/ 15417 w 16854"/>
                <a:gd name="T25" fmla="*/ 0 h 16854"/>
                <a:gd name="T26" fmla="*/ 14808 w 16854"/>
                <a:gd name="T27" fmla="*/ 49 h 16854"/>
                <a:gd name="T28" fmla="*/ 14516 w 16854"/>
                <a:gd name="T29" fmla="*/ 122 h 16854"/>
                <a:gd name="T30" fmla="*/ 13834 w 16854"/>
                <a:gd name="T31" fmla="*/ 317 h 16854"/>
                <a:gd name="T32" fmla="*/ 13420 w 16854"/>
                <a:gd name="T33" fmla="*/ 536 h 16854"/>
                <a:gd name="T34" fmla="*/ 10595 w 16854"/>
                <a:gd name="T35" fmla="*/ 3337 h 16854"/>
                <a:gd name="T36" fmla="*/ 2850 w 16854"/>
                <a:gd name="T37" fmla="*/ 1218 h 16854"/>
                <a:gd name="T38" fmla="*/ 2582 w 16854"/>
                <a:gd name="T39" fmla="*/ 1218 h 16854"/>
                <a:gd name="T40" fmla="*/ 2338 w 16854"/>
                <a:gd name="T41" fmla="*/ 1340 h 16854"/>
                <a:gd name="T42" fmla="*/ 1608 w 16854"/>
                <a:gd name="T43" fmla="*/ 2095 h 16854"/>
                <a:gd name="T44" fmla="*/ 1486 w 16854"/>
                <a:gd name="T45" fmla="*/ 2290 h 16854"/>
                <a:gd name="T46" fmla="*/ 1462 w 16854"/>
                <a:gd name="T47" fmla="*/ 2509 h 16854"/>
                <a:gd name="T48" fmla="*/ 1486 w 16854"/>
                <a:gd name="T49" fmla="*/ 2606 h 16854"/>
                <a:gd name="T50" fmla="*/ 1608 w 16854"/>
                <a:gd name="T51" fmla="*/ 2825 h 16854"/>
                <a:gd name="T52" fmla="*/ 1705 w 16854"/>
                <a:gd name="T53" fmla="*/ 2899 h 16854"/>
                <a:gd name="T54" fmla="*/ 4165 w 16854"/>
                <a:gd name="T55" fmla="*/ 10863 h 16854"/>
                <a:gd name="T56" fmla="*/ 926 w 16854"/>
                <a:gd name="T57" fmla="*/ 10302 h 16854"/>
                <a:gd name="T58" fmla="*/ 707 w 16854"/>
                <a:gd name="T59" fmla="*/ 10327 h 16854"/>
                <a:gd name="T60" fmla="*/ 512 w 16854"/>
                <a:gd name="T61" fmla="*/ 10449 h 16854"/>
                <a:gd name="T62" fmla="*/ 146 w 16854"/>
                <a:gd name="T63" fmla="*/ 10814 h 16854"/>
                <a:gd name="T64" fmla="*/ 25 w 16854"/>
                <a:gd name="T65" fmla="*/ 11033 h 16854"/>
                <a:gd name="T66" fmla="*/ 0 w 16854"/>
                <a:gd name="T67" fmla="*/ 11277 h 16854"/>
                <a:gd name="T68" fmla="*/ 49 w 16854"/>
                <a:gd name="T69" fmla="*/ 11423 h 16854"/>
                <a:gd name="T70" fmla="*/ 146 w 16854"/>
                <a:gd name="T71" fmla="*/ 11569 h 16854"/>
                <a:gd name="T72" fmla="*/ 3434 w 16854"/>
                <a:gd name="T73" fmla="*/ 13420 h 16854"/>
                <a:gd name="T74" fmla="*/ 5212 w 16854"/>
                <a:gd name="T75" fmla="*/ 16610 h 16854"/>
                <a:gd name="T76" fmla="*/ 5285 w 16854"/>
                <a:gd name="T77" fmla="*/ 16708 h 16854"/>
                <a:gd name="T78" fmla="*/ 5578 w 16854"/>
                <a:gd name="T79" fmla="*/ 16854 h 16854"/>
                <a:gd name="T80" fmla="*/ 5699 w 16854"/>
                <a:gd name="T81" fmla="*/ 16854 h 16854"/>
                <a:gd name="T82" fmla="*/ 5943 w 16854"/>
                <a:gd name="T83" fmla="*/ 16781 h 16854"/>
                <a:gd name="T84" fmla="*/ 6406 w 16854"/>
                <a:gd name="T85" fmla="*/ 16342 h 16854"/>
                <a:gd name="T86" fmla="*/ 6479 w 16854"/>
                <a:gd name="T87" fmla="*/ 16245 h 16854"/>
                <a:gd name="T88" fmla="*/ 6552 w 16854"/>
                <a:gd name="T89" fmla="*/ 16026 h 16854"/>
                <a:gd name="T90" fmla="*/ 5992 w 16854"/>
                <a:gd name="T91" fmla="*/ 12689 h 16854"/>
                <a:gd name="T92" fmla="*/ 13956 w 16854"/>
                <a:gd name="T93" fmla="*/ 15149 h 16854"/>
                <a:gd name="T94" fmla="*/ 14029 w 16854"/>
                <a:gd name="T95" fmla="*/ 15246 h 16854"/>
                <a:gd name="T96" fmla="*/ 14175 w 16854"/>
                <a:gd name="T97" fmla="*/ 15344 h 16854"/>
                <a:gd name="T98" fmla="*/ 14345 w 16854"/>
                <a:gd name="T99" fmla="*/ 15393 h 16854"/>
                <a:gd name="T100" fmla="*/ 14443 w 16854"/>
                <a:gd name="T101" fmla="*/ 15393 h 16854"/>
                <a:gd name="T102" fmla="*/ 14662 w 16854"/>
                <a:gd name="T103" fmla="*/ 15320 h 16854"/>
                <a:gd name="T104" fmla="*/ 15514 w 16854"/>
                <a:gd name="T105" fmla="*/ 14516 h 16854"/>
                <a:gd name="T106" fmla="*/ 15587 w 16854"/>
                <a:gd name="T107" fmla="*/ 14394 h 16854"/>
                <a:gd name="T108" fmla="*/ 15660 w 16854"/>
                <a:gd name="T109" fmla="*/ 14151 h 16854"/>
                <a:gd name="T110" fmla="*/ 15636 w 16854"/>
                <a:gd name="T111" fmla="*/ 14004 h 16854"/>
                <a:gd name="T112" fmla="*/ 0 w 16854"/>
                <a:gd name="T113" fmla="*/ 0 h 16854"/>
                <a:gd name="T114" fmla="*/ 16854 w 16854"/>
                <a:gd name="T115" fmla="*/ 16854 h 16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7" name="Shape 659"/>
            <p:cNvSpPr>
              <a:spLocks/>
            </p:cNvSpPr>
            <p:nvPr/>
          </p:nvSpPr>
          <p:spPr bwMode="auto">
            <a:xfrm>
              <a:off x="6322800" y="4360800"/>
              <a:ext cx="31675" cy="30475"/>
            </a:xfrm>
            <a:custGeom>
              <a:avLst/>
              <a:gdLst>
                <a:gd name="T0" fmla="*/ 1267 w 1267"/>
                <a:gd name="T1" fmla="*/ 1218 h 1219"/>
                <a:gd name="T2" fmla="*/ 1267 w 1267"/>
                <a:gd name="T3" fmla="*/ 1218 h 1219"/>
                <a:gd name="T4" fmla="*/ 1242 w 1267"/>
                <a:gd name="T5" fmla="*/ 999 h 1219"/>
                <a:gd name="T6" fmla="*/ 1169 w 1267"/>
                <a:gd name="T7" fmla="*/ 755 h 1219"/>
                <a:gd name="T8" fmla="*/ 1048 w 1267"/>
                <a:gd name="T9" fmla="*/ 561 h 1219"/>
                <a:gd name="T10" fmla="*/ 901 w 1267"/>
                <a:gd name="T11" fmla="*/ 366 h 1219"/>
                <a:gd name="T12" fmla="*/ 901 w 1267"/>
                <a:gd name="T13" fmla="*/ 366 h 1219"/>
                <a:gd name="T14" fmla="*/ 707 w 1267"/>
                <a:gd name="T15" fmla="*/ 220 h 1219"/>
                <a:gd name="T16" fmla="*/ 487 w 1267"/>
                <a:gd name="T17" fmla="*/ 98 h 1219"/>
                <a:gd name="T18" fmla="*/ 244 w 1267"/>
                <a:gd name="T19" fmla="*/ 25 h 1219"/>
                <a:gd name="T20" fmla="*/ 0 w 1267"/>
                <a:gd name="T21" fmla="*/ 0 h 1219"/>
                <a:gd name="T22" fmla="*/ 0 w 1267"/>
                <a:gd name="T23" fmla="*/ 0 h 1219"/>
                <a:gd name="T24" fmla="*/ 1267 w 1267"/>
                <a:gd name="T25" fmla="*/ 1219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T22" t="T23" r="T24" b="T25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32765E-B80C-C743-89F1-E21316C2A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8244D3-D6EF-BE4A-9720-49CCE23DFC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1108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6"/>
          <p:cNvSpPr txBox="1">
            <a:spLocks noChangeArrowheads="1"/>
          </p:cNvSpPr>
          <p:nvPr/>
        </p:nvSpPr>
        <p:spPr bwMode="auto">
          <a:xfrm>
            <a:off x="967864" y="2257680"/>
            <a:ext cx="1335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99"/>
                </a:solidFill>
                <a:latin typeface="Verdana" charset="0"/>
              </a:rPr>
              <a:t>Airbus</a:t>
            </a:r>
          </a:p>
        </p:txBody>
      </p:sp>
      <p:sp>
        <p:nvSpPr>
          <p:cNvPr id="14" name="Text Box 77"/>
          <p:cNvSpPr txBox="1">
            <a:spLocks noChangeArrowheads="1"/>
          </p:cNvSpPr>
          <p:nvPr/>
        </p:nvSpPr>
        <p:spPr bwMode="auto">
          <a:xfrm>
            <a:off x="2830002" y="3478468"/>
            <a:ext cx="1579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Boeing</a:t>
            </a:r>
          </a:p>
        </p:txBody>
      </p:sp>
      <p:sp>
        <p:nvSpPr>
          <p:cNvPr id="15" name="Text Box 78"/>
          <p:cNvSpPr txBox="1">
            <a:spLocks noChangeArrowheads="1"/>
          </p:cNvSpPr>
          <p:nvPr/>
        </p:nvSpPr>
        <p:spPr bwMode="auto">
          <a:xfrm>
            <a:off x="5730364" y="3626105"/>
            <a:ext cx="20685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– $4 billion</a:t>
            </a:r>
            <a:r>
              <a:rPr lang="en-US" altLang="en-US" sz="2400" dirty="0">
                <a:latin typeface="Verdana" charset="0"/>
              </a:rPr>
              <a:t>, 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– $4 billion</a:t>
            </a:r>
          </a:p>
        </p:txBody>
      </p:sp>
      <p:sp>
        <p:nvSpPr>
          <p:cNvPr id="16" name="Text Box 79"/>
          <p:cNvSpPr txBox="1">
            <a:spLocks noChangeArrowheads="1"/>
          </p:cNvSpPr>
          <p:nvPr/>
        </p:nvSpPr>
        <p:spPr bwMode="auto">
          <a:xfrm>
            <a:off x="5730364" y="2505330"/>
            <a:ext cx="2362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$0.3 billion</a:t>
            </a:r>
            <a:r>
              <a:rPr lang="en-US" altLang="en-US" sz="2400" dirty="0">
                <a:latin typeface="Verdana" charset="0"/>
              </a:rPr>
              <a:t>,  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– $3 billion</a:t>
            </a:r>
          </a:p>
        </p:txBody>
      </p:sp>
      <p:grpSp>
        <p:nvGrpSpPr>
          <p:cNvPr id="17" name="Group 80"/>
          <p:cNvGrpSpPr>
            <a:grpSpLocks/>
          </p:cNvGrpSpPr>
          <p:nvPr/>
        </p:nvGrpSpPr>
        <p:grpSpPr bwMode="auto">
          <a:xfrm>
            <a:off x="1996564" y="1113093"/>
            <a:ext cx="1778000" cy="2324100"/>
            <a:chOff x="1332" y="1547"/>
            <a:chExt cx="1120" cy="1464"/>
          </a:xfrm>
        </p:grpSpPr>
        <p:sp>
          <p:nvSpPr>
            <p:cNvPr id="18" name="Line 81"/>
            <p:cNvSpPr>
              <a:spLocks noChangeShapeType="1"/>
            </p:cNvSpPr>
            <p:nvPr/>
          </p:nvSpPr>
          <p:spPr bwMode="auto">
            <a:xfrm flipV="1">
              <a:off x="1332" y="1547"/>
              <a:ext cx="1115" cy="727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82"/>
            <p:cNvSpPr>
              <a:spLocks noChangeShapeType="1"/>
            </p:cNvSpPr>
            <p:nvPr/>
          </p:nvSpPr>
          <p:spPr bwMode="auto">
            <a:xfrm>
              <a:off x="1332" y="2281"/>
              <a:ext cx="1120" cy="730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Oval 83"/>
          <p:cNvSpPr>
            <a:spLocks noChangeArrowheads="1"/>
          </p:cNvSpPr>
          <p:nvPr/>
        </p:nvSpPr>
        <p:spPr bwMode="auto">
          <a:xfrm>
            <a:off x="1888614" y="2160843"/>
            <a:ext cx="228600" cy="228600"/>
          </a:xfrm>
          <a:prstGeom prst="ellipse">
            <a:avLst/>
          </a:prstGeom>
          <a:solidFill>
            <a:srgbClr val="000099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21" name="Text Box 84"/>
          <p:cNvSpPr txBox="1">
            <a:spLocks noChangeArrowheads="1"/>
          </p:cNvSpPr>
          <p:nvPr/>
        </p:nvSpPr>
        <p:spPr bwMode="auto">
          <a:xfrm rot="19620000">
            <a:off x="2340576" y="1171333"/>
            <a:ext cx="12584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000099"/>
                </a:solidFill>
              </a:rPr>
              <a:t>don’t</a:t>
            </a:r>
          </a:p>
        </p:txBody>
      </p:sp>
      <p:sp>
        <p:nvSpPr>
          <p:cNvPr id="22" name="Text Box 85"/>
          <p:cNvSpPr txBox="1">
            <a:spLocks noChangeArrowheads="1"/>
          </p:cNvSpPr>
          <p:nvPr/>
        </p:nvSpPr>
        <p:spPr bwMode="auto">
          <a:xfrm rot="1980000">
            <a:off x="2755389" y="2635860"/>
            <a:ext cx="9730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>
                <a:solidFill>
                  <a:srgbClr val="000099"/>
                </a:solidFill>
              </a:rPr>
              <a:t>build</a:t>
            </a:r>
            <a:endParaRPr lang="en-US" altLang="en-US" sz="2800" dirty="0">
              <a:solidFill>
                <a:srgbClr val="000099"/>
              </a:solidFill>
            </a:endParaRPr>
          </a:p>
        </p:txBody>
      </p:sp>
      <p:sp>
        <p:nvSpPr>
          <p:cNvPr id="32" name="Text Box 95"/>
          <p:cNvSpPr txBox="1">
            <a:spLocks noChangeArrowheads="1"/>
          </p:cNvSpPr>
          <p:nvPr/>
        </p:nvSpPr>
        <p:spPr bwMode="auto">
          <a:xfrm>
            <a:off x="5730364" y="1221043"/>
            <a:ext cx="20685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– $1 billion</a:t>
            </a:r>
            <a:r>
              <a:rPr lang="en-US" altLang="en-US" sz="2400" dirty="0">
                <a:latin typeface="Verdana" charset="0"/>
              </a:rPr>
              <a:t>, 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– $1 billion</a:t>
            </a:r>
          </a:p>
        </p:txBody>
      </p:sp>
      <p:sp>
        <p:nvSpPr>
          <p:cNvPr id="33" name="Text Box 96"/>
          <p:cNvSpPr txBox="1">
            <a:spLocks noChangeArrowheads="1"/>
          </p:cNvSpPr>
          <p:nvPr/>
        </p:nvSpPr>
        <p:spPr bwMode="auto">
          <a:xfrm>
            <a:off x="5730364" y="100268"/>
            <a:ext cx="1371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$0</a:t>
            </a:r>
            <a:r>
              <a:rPr lang="en-US" altLang="en-US" sz="2400" dirty="0">
                <a:latin typeface="Verdana" charset="0"/>
              </a:rPr>
              <a:t>,  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$0</a:t>
            </a:r>
          </a:p>
        </p:txBody>
      </p:sp>
      <p:grpSp>
        <p:nvGrpSpPr>
          <p:cNvPr id="34" name="Group 97"/>
          <p:cNvGrpSpPr>
            <a:grpSpLocks/>
          </p:cNvGrpSpPr>
          <p:nvPr/>
        </p:nvGrpSpPr>
        <p:grpSpPr bwMode="auto">
          <a:xfrm>
            <a:off x="3761864" y="324107"/>
            <a:ext cx="1920875" cy="1414463"/>
            <a:chOff x="2444" y="2565"/>
            <a:chExt cx="1210" cy="891"/>
          </a:xfrm>
        </p:grpSpPr>
        <p:sp>
          <p:nvSpPr>
            <p:cNvPr id="35" name="Oval 98"/>
            <p:cNvSpPr>
              <a:spLocks noChangeArrowheads="1"/>
            </p:cNvSpPr>
            <p:nvPr/>
          </p:nvSpPr>
          <p:spPr bwMode="auto">
            <a:xfrm>
              <a:off x="3510" y="2610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6" name="Oval 99"/>
            <p:cNvSpPr>
              <a:spLocks noChangeArrowheads="1"/>
            </p:cNvSpPr>
            <p:nvPr/>
          </p:nvSpPr>
          <p:spPr bwMode="auto">
            <a:xfrm>
              <a:off x="3504" y="3312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7" name="Text Box 100"/>
            <p:cNvSpPr txBox="1">
              <a:spLocks noChangeArrowheads="1"/>
            </p:cNvSpPr>
            <p:nvPr/>
          </p:nvSpPr>
          <p:spPr bwMode="auto">
            <a:xfrm rot="20400000">
              <a:off x="2723" y="2565"/>
              <a:ext cx="73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don’t</a:t>
              </a:r>
            </a:p>
          </p:txBody>
        </p:sp>
        <p:sp>
          <p:nvSpPr>
            <p:cNvPr id="38" name="Text Box 101"/>
            <p:cNvSpPr txBox="1">
              <a:spLocks noChangeArrowheads="1"/>
            </p:cNvSpPr>
            <p:nvPr/>
          </p:nvSpPr>
          <p:spPr bwMode="auto">
            <a:xfrm rot="1140000">
              <a:off x="2772" y="2966"/>
              <a:ext cx="6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build</a:t>
              </a:r>
            </a:p>
          </p:txBody>
        </p:sp>
        <p:grpSp>
          <p:nvGrpSpPr>
            <p:cNvPr id="39" name="Group 102"/>
            <p:cNvGrpSpPr>
              <a:grpSpLocks/>
            </p:cNvGrpSpPr>
            <p:nvPr/>
          </p:nvGrpSpPr>
          <p:grpSpPr bwMode="auto">
            <a:xfrm>
              <a:off x="2544" y="2688"/>
              <a:ext cx="960" cy="690"/>
              <a:chOff x="2544" y="2766"/>
              <a:chExt cx="960" cy="516"/>
            </a:xfrm>
          </p:grpSpPr>
          <p:sp>
            <p:nvSpPr>
              <p:cNvPr id="41" name="Line 103"/>
              <p:cNvSpPr>
                <a:spLocks noChangeShapeType="1"/>
              </p:cNvSpPr>
              <p:nvPr/>
            </p:nvSpPr>
            <p:spPr bwMode="auto">
              <a:xfrm flipV="1">
                <a:off x="2544" y="2766"/>
                <a:ext cx="960" cy="258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104"/>
              <p:cNvSpPr>
                <a:spLocks noChangeShapeType="1"/>
              </p:cNvSpPr>
              <p:nvPr/>
            </p:nvSpPr>
            <p:spPr bwMode="auto">
              <a:xfrm flipH="1" flipV="1">
                <a:off x="2544" y="3024"/>
                <a:ext cx="960" cy="258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" name="Oval 105"/>
            <p:cNvSpPr>
              <a:spLocks noChangeArrowheads="1"/>
            </p:cNvSpPr>
            <p:nvPr/>
          </p:nvSpPr>
          <p:spPr bwMode="auto">
            <a:xfrm>
              <a:off x="2444" y="2949"/>
              <a:ext cx="144" cy="144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</p:grpSp>
      <p:grpSp>
        <p:nvGrpSpPr>
          <p:cNvPr id="46" name="Shape 657"/>
          <p:cNvGrpSpPr>
            <a:grpSpLocks/>
          </p:cNvGrpSpPr>
          <p:nvPr/>
        </p:nvGrpSpPr>
        <p:grpSpPr bwMode="auto">
          <a:xfrm>
            <a:off x="4380068" y="4355265"/>
            <a:ext cx="354012" cy="354012"/>
            <a:chOff x="5964175" y="4329750"/>
            <a:chExt cx="421350" cy="421350"/>
          </a:xfrm>
        </p:grpSpPr>
        <p:sp>
          <p:nvSpPr>
            <p:cNvPr id="47" name="Shape 658"/>
            <p:cNvSpPr>
              <a:spLocks/>
            </p:cNvSpPr>
            <p:nvPr/>
          </p:nvSpPr>
          <p:spPr bwMode="auto">
            <a:xfrm>
              <a:off x="5964175" y="4329750"/>
              <a:ext cx="421350" cy="421350"/>
            </a:xfrm>
            <a:custGeom>
              <a:avLst/>
              <a:gdLst>
                <a:gd name="T0" fmla="*/ 13517 w 16854"/>
                <a:gd name="T1" fmla="*/ 6260 h 16854"/>
                <a:gd name="T2" fmla="*/ 16196 w 16854"/>
                <a:gd name="T3" fmla="*/ 3605 h 16854"/>
                <a:gd name="T4" fmla="*/ 16440 w 16854"/>
                <a:gd name="T5" fmla="*/ 3239 h 16854"/>
                <a:gd name="T6" fmla="*/ 16610 w 16854"/>
                <a:gd name="T7" fmla="*/ 2777 h 16854"/>
                <a:gd name="T8" fmla="*/ 16805 w 16854"/>
                <a:gd name="T9" fmla="*/ 2046 h 16854"/>
                <a:gd name="T10" fmla="*/ 16830 w 16854"/>
                <a:gd name="T11" fmla="*/ 1729 h 16854"/>
                <a:gd name="T12" fmla="*/ 16854 w 16854"/>
                <a:gd name="T13" fmla="*/ 1194 h 16854"/>
                <a:gd name="T14" fmla="*/ 16805 w 16854"/>
                <a:gd name="T15" fmla="*/ 755 h 16854"/>
                <a:gd name="T16" fmla="*/ 16659 w 16854"/>
                <a:gd name="T17" fmla="*/ 414 h 16854"/>
                <a:gd name="T18" fmla="*/ 16562 w 16854"/>
                <a:gd name="T19" fmla="*/ 293 h 16854"/>
                <a:gd name="T20" fmla="*/ 16269 w 16854"/>
                <a:gd name="T21" fmla="*/ 122 h 16854"/>
                <a:gd name="T22" fmla="*/ 15904 w 16854"/>
                <a:gd name="T23" fmla="*/ 0 h 16854"/>
                <a:gd name="T24" fmla="*/ 15417 w 16854"/>
                <a:gd name="T25" fmla="*/ 0 h 16854"/>
                <a:gd name="T26" fmla="*/ 14808 w 16854"/>
                <a:gd name="T27" fmla="*/ 49 h 16854"/>
                <a:gd name="T28" fmla="*/ 14516 w 16854"/>
                <a:gd name="T29" fmla="*/ 122 h 16854"/>
                <a:gd name="T30" fmla="*/ 13834 w 16854"/>
                <a:gd name="T31" fmla="*/ 317 h 16854"/>
                <a:gd name="T32" fmla="*/ 13420 w 16854"/>
                <a:gd name="T33" fmla="*/ 536 h 16854"/>
                <a:gd name="T34" fmla="*/ 10595 w 16854"/>
                <a:gd name="T35" fmla="*/ 3337 h 16854"/>
                <a:gd name="T36" fmla="*/ 2850 w 16854"/>
                <a:gd name="T37" fmla="*/ 1218 h 16854"/>
                <a:gd name="T38" fmla="*/ 2582 w 16854"/>
                <a:gd name="T39" fmla="*/ 1218 h 16854"/>
                <a:gd name="T40" fmla="*/ 2338 w 16854"/>
                <a:gd name="T41" fmla="*/ 1340 h 16854"/>
                <a:gd name="T42" fmla="*/ 1608 w 16854"/>
                <a:gd name="T43" fmla="*/ 2095 h 16854"/>
                <a:gd name="T44" fmla="*/ 1486 w 16854"/>
                <a:gd name="T45" fmla="*/ 2290 h 16854"/>
                <a:gd name="T46" fmla="*/ 1462 w 16854"/>
                <a:gd name="T47" fmla="*/ 2509 h 16854"/>
                <a:gd name="T48" fmla="*/ 1486 w 16854"/>
                <a:gd name="T49" fmla="*/ 2606 h 16854"/>
                <a:gd name="T50" fmla="*/ 1608 w 16854"/>
                <a:gd name="T51" fmla="*/ 2825 h 16854"/>
                <a:gd name="T52" fmla="*/ 1705 w 16854"/>
                <a:gd name="T53" fmla="*/ 2899 h 16854"/>
                <a:gd name="T54" fmla="*/ 4165 w 16854"/>
                <a:gd name="T55" fmla="*/ 10863 h 16854"/>
                <a:gd name="T56" fmla="*/ 926 w 16854"/>
                <a:gd name="T57" fmla="*/ 10302 h 16854"/>
                <a:gd name="T58" fmla="*/ 707 w 16854"/>
                <a:gd name="T59" fmla="*/ 10327 h 16854"/>
                <a:gd name="T60" fmla="*/ 512 w 16854"/>
                <a:gd name="T61" fmla="*/ 10449 h 16854"/>
                <a:gd name="T62" fmla="*/ 146 w 16854"/>
                <a:gd name="T63" fmla="*/ 10814 h 16854"/>
                <a:gd name="T64" fmla="*/ 25 w 16854"/>
                <a:gd name="T65" fmla="*/ 11033 h 16854"/>
                <a:gd name="T66" fmla="*/ 0 w 16854"/>
                <a:gd name="T67" fmla="*/ 11277 h 16854"/>
                <a:gd name="T68" fmla="*/ 49 w 16854"/>
                <a:gd name="T69" fmla="*/ 11423 h 16854"/>
                <a:gd name="T70" fmla="*/ 146 w 16854"/>
                <a:gd name="T71" fmla="*/ 11569 h 16854"/>
                <a:gd name="T72" fmla="*/ 3434 w 16854"/>
                <a:gd name="T73" fmla="*/ 13420 h 16854"/>
                <a:gd name="T74" fmla="*/ 5212 w 16854"/>
                <a:gd name="T75" fmla="*/ 16610 h 16854"/>
                <a:gd name="T76" fmla="*/ 5285 w 16854"/>
                <a:gd name="T77" fmla="*/ 16708 h 16854"/>
                <a:gd name="T78" fmla="*/ 5578 w 16854"/>
                <a:gd name="T79" fmla="*/ 16854 h 16854"/>
                <a:gd name="T80" fmla="*/ 5699 w 16854"/>
                <a:gd name="T81" fmla="*/ 16854 h 16854"/>
                <a:gd name="T82" fmla="*/ 5943 w 16854"/>
                <a:gd name="T83" fmla="*/ 16781 h 16854"/>
                <a:gd name="T84" fmla="*/ 6406 w 16854"/>
                <a:gd name="T85" fmla="*/ 16342 h 16854"/>
                <a:gd name="T86" fmla="*/ 6479 w 16854"/>
                <a:gd name="T87" fmla="*/ 16245 h 16854"/>
                <a:gd name="T88" fmla="*/ 6552 w 16854"/>
                <a:gd name="T89" fmla="*/ 16026 h 16854"/>
                <a:gd name="T90" fmla="*/ 5992 w 16854"/>
                <a:gd name="T91" fmla="*/ 12689 h 16854"/>
                <a:gd name="T92" fmla="*/ 13956 w 16854"/>
                <a:gd name="T93" fmla="*/ 15149 h 16854"/>
                <a:gd name="T94" fmla="*/ 14029 w 16854"/>
                <a:gd name="T95" fmla="*/ 15246 h 16854"/>
                <a:gd name="T96" fmla="*/ 14175 w 16854"/>
                <a:gd name="T97" fmla="*/ 15344 h 16854"/>
                <a:gd name="T98" fmla="*/ 14345 w 16854"/>
                <a:gd name="T99" fmla="*/ 15393 h 16854"/>
                <a:gd name="T100" fmla="*/ 14443 w 16854"/>
                <a:gd name="T101" fmla="*/ 15393 h 16854"/>
                <a:gd name="T102" fmla="*/ 14662 w 16854"/>
                <a:gd name="T103" fmla="*/ 15320 h 16854"/>
                <a:gd name="T104" fmla="*/ 15514 w 16854"/>
                <a:gd name="T105" fmla="*/ 14516 h 16854"/>
                <a:gd name="T106" fmla="*/ 15587 w 16854"/>
                <a:gd name="T107" fmla="*/ 14394 h 16854"/>
                <a:gd name="T108" fmla="*/ 15660 w 16854"/>
                <a:gd name="T109" fmla="*/ 14151 h 16854"/>
                <a:gd name="T110" fmla="*/ 15636 w 16854"/>
                <a:gd name="T111" fmla="*/ 14004 h 16854"/>
                <a:gd name="T112" fmla="*/ 0 w 16854"/>
                <a:gd name="T113" fmla="*/ 0 h 16854"/>
                <a:gd name="T114" fmla="*/ 16854 w 16854"/>
                <a:gd name="T115" fmla="*/ 16854 h 16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48" name="Shape 659"/>
            <p:cNvSpPr>
              <a:spLocks/>
            </p:cNvSpPr>
            <p:nvPr/>
          </p:nvSpPr>
          <p:spPr bwMode="auto">
            <a:xfrm>
              <a:off x="6322800" y="4360800"/>
              <a:ext cx="31675" cy="30475"/>
            </a:xfrm>
            <a:custGeom>
              <a:avLst/>
              <a:gdLst>
                <a:gd name="T0" fmla="*/ 1267 w 1267"/>
                <a:gd name="T1" fmla="*/ 1218 h 1219"/>
                <a:gd name="T2" fmla="*/ 1267 w 1267"/>
                <a:gd name="T3" fmla="*/ 1218 h 1219"/>
                <a:gd name="T4" fmla="*/ 1242 w 1267"/>
                <a:gd name="T5" fmla="*/ 999 h 1219"/>
                <a:gd name="T6" fmla="*/ 1169 w 1267"/>
                <a:gd name="T7" fmla="*/ 755 h 1219"/>
                <a:gd name="T8" fmla="*/ 1048 w 1267"/>
                <a:gd name="T9" fmla="*/ 561 h 1219"/>
                <a:gd name="T10" fmla="*/ 901 w 1267"/>
                <a:gd name="T11" fmla="*/ 366 h 1219"/>
                <a:gd name="T12" fmla="*/ 901 w 1267"/>
                <a:gd name="T13" fmla="*/ 366 h 1219"/>
                <a:gd name="T14" fmla="*/ 707 w 1267"/>
                <a:gd name="T15" fmla="*/ 220 h 1219"/>
                <a:gd name="T16" fmla="*/ 487 w 1267"/>
                <a:gd name="T17" fmla="*/ 98 h 1219"/>
                <a:gd name="T18" fmla="*/ 244 w 1267"/>
                <a:gd name="T19" fmla="*/ 25 h 1219"/>
                <a:gd name="T20" fmla="*/ 0 w 1267"/>
                <a:gd name="T21" fmla="*/ 0 h 1219"/>
                <a:gd name="T22" fmla="*/ 0 w 1267"/>
                <a:gd name="T23" fmla="*/ 0 h 1219"/>
                <a:gd name="T24" fmla="*/ 1267 w 1267"/>
                <a:gd name="T25" fmla="*/ 1219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T22" t="T23" r="T24" b="T25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60" name="Oval 98"/>
          <p:cNvSpPr>
            <a:spLocks noChangeArrowheads="1"/>
          </p:cNvSpPr>
          <p:nvPr/>
        </p:nvSpPr>
        <p:spPr bwMode="auto">
          <a:xfrm>
            <a:off x="5457315" y="280219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61" name="Oval 99"/>
          <p:cNvSpPr>
            <a:spLocks noChangeArrowheads="1"/>
          </p:cNvSpPr>
          <p:nvPr/>
        </p:nvSpPr>
        <p:spPr bwMode="auto">
          <a:xfrm>
            <a:off x="5447790" y="391662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62" name="Text Box 100"/>
          <p:cNvSpPr txBox="1">
            <a:spLocks noChangeArrowheads="1"/>
          </p:cNvSpPr>
          <p:nvPr/>
        </p:nvSpPr>
        <p:spPr bwMode="auto">
          <a:xfrm rot="20400000">
            <a:off x="4207953" y="2730757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don’t</a:t>
            </a:r>
          </a:p>
        </p:txBody>
      </p:sp>
      <p:sp>
        <p:nvSpPr>
          <p:cNvPr id="63" name="Text Box 101"/>
          <p:cNvSpPr txBox="1">
            <a:spLocks noChangeArrowheads="1"/>
          </p:cNvSpPr>
          <p:nvPr/>
        </p:nvSpPr>
        <p:spPr bwMode="auto">
          <a:xfrm rot="1140000">
            <a:off x="4285740" y="3367345"/>
            <a:ext cx="1004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build</a:t>
            </a:r>
          </a:p>
        </p:txBody>
      </p:sp>
      <p:grpSp>
        <p:nvGrpSpPr>
          <p:cNvPr id="64" name="Group 102"/>
          <p:cNvGrpSpPr>
            <a:grpSpLocks/>
          </p:cNvGrpSpPr>
          <p:nvPr/>
        </p:nvGrpSpPr>
        <p:grpSpPr bwMode="auto">
          <a:xfrm>
            <a:off x="3923790" y="2926020"/>
            <a:ext cx="1524000" cy="1095375"/>
            <a:chOff x="2544" y="2766"/>
            <a:chExt cx="960" cy="516"/>
          </a:xfrm>
        </p:grpSpPr>
        <p:sp>
          <p:nvSpPr>
            <p:cNvPr id="66" name="Line 103"/>
            <p:cNvSpPr>
              <a:spLocks noChangeShapeType="1"/>
            </p:cNvSpPr>
            <p:nvPr/>
          </p:nvSpPr>
          <p:spPr bwMode="auto">
            <a:xfrm flipV="1">
              <a:off x="2544" y="2766"/>
              <a:ext cx="960" cy="258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104"/>
            <p:cNvSpPr>
              <a:spLocks noChangeShapeType="1"/>
            </p:cNvSpPr>
            <p:nvPr/>
          </p:nvSpPr>
          <p:spPr bwMode="auto">
            <a:xfrm flipH="1" flipV="1">
              <a:off x="2544" y="3024"/>
              <a:ext cx="960" cy="258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Oval 105"/>
          <p:cNvSpPr>
            <a:spLocks noChangeArrowheads="1"/>
          </p:cNvSpPr>
          <p:nvPr/>
        </p:nvSpPr>
        <p:spPr bwMode="auto">
          <a:xfrm>
            <a:off x="3765040" y="3340357"/>
            <a:ext cx="228600" cy="2286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>
              <a:solidFill>
                <a:srgbClr val="C00000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D82E22-1A01-1A42-BBF0-4BE0D85A9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743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Airbus makes the first move:</a:t>
            </a:r>
          </a:p>
          <a:p>
            <a:pPr lvl="2"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Must consider how Boeing will respond</a:t>
            </a: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sz="1600" dirty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rgbClr val="A28448"/>
              </a:buClr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Look Forward</a:t>
            </a:r>
            <a:r>
              <a:rPr lang="mr-IN" dirty="0"/>
              <a:t>…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8</a:t>
            </a:fld>
            <a:endParaRPr lang="en-US"/>
          </a:p>
        </p:txBody>
      </p:sp>
      <p:sp>
        <p:nvSpPr>
          <p:cNvPr id="12" name="Text Box 29"/>
          <p:cNvSpPr txBox="1">
            <a:spLocks noChangeArrowheads="1"/>
          </p:cNvSpPr>
          <p:nvPr/>
        </p:nvSpPr>
        <p:spPr bwMode="auto">
          <a:xfrm>
            <a:off x="2472089" y="3588877"/>
            <a:ext cx="1579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Boeing</a:t>
            </a:r>
          </a:p>
        </p:txBody>
      </p:sp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3470627" y="2604627"/>
            <a:ext cx="1762125" cy="1979613"/>
            <a:chOff x="3782" y="1074"/>
            <a:chExt cx="1110" cy="1247"/>
          </a:xfrm>
        </p:grpSpPr>
        <p:grpSp>
          <p:nvGrpSpPr>
            <p:cNvPr id="16" name="Group 33"/>
            <p:cNvGrpSpPr>
              <a:grpSpLocks/>
            </p:cNvGrpSpPr>
            <p:nvPr/>
          </p:nvGrpSpPr>
          <p:grpSpPr bwMode="auto">
            <a:xfrm>
              <a:off x="3782" y="1074"/>
              <a:ext cx="1110" cy="1247"/>
              <a:chOff x="1564" y="1603"/>
              <a:chExt cx="1110" cy="1247"/>
            </a:xfrm>
          </p:grpSpPr>
          <p:sp>
            <p:nvSpPr>
              <p:cNvPr id="19" name="Line 34"/>
              <p:cNvSpPr>
                <a:spLocks noChangeShapeType="1"/>
              </p:cNvSpPr>
              <p:nvPr/>
            </p:nvSpPr>
            <p:spPr bwMode="auto">
              <a:xfrm flipV="1">
                <a:off x="1632" y="1670"/>
                <a:ext cx="965" cy="5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20" name="Line 35"/>
              <p:cNvSpPr>
                <a:spLocks noChangeShapeType="1"/>
              </p:cNvSpPr>
              <p:nvPr/>
            </p:nvSpPr>
            <p:spPr bwMode="auto">
              <a:xfrm>
                <a:off x="1632" y="2236"/>
                <a:ext cx="965" cy="5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21" name="Oval 36"/>
              <p:cNvSpPr>
                <a:spLocks noChangeArrowheads="1"/>
              </p:cNvSpPr>
              <p:nvPr/>
            </p:nvSpPr>
            <p:spPr bwMode="auto">
              <a:xfrm>
                <a:off x="1564" y="2160"/>
                <a:ext cx="144" cy="144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>
                  <a:solidFill>
                    <a:srgbClr val="C00000"/>
                  </a:solidFill>
                </a:endParaRPr>
              </a:p>
            </p:txBody>
          </p:sp>
          <p:sp>
            <p:nvSpPr>
              <p:cNvPr id="22" name="Oval 37"/>
              <p:cNvSpPr>
                <a:spLocks noChangeArrowheads="1"/>
              </p:cNvSpPr>
              <p:nvPr/>
            </p:nvSpPr>
            <p:spPr bwMode="auto">
              <a:xfrm>
                <a:off x="2530" y="1603"/>
                <a:ext cx="144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Oval 38"/>
              <p:cNvSpPr>
                <a:spLocks noChangeArrowheads="1"/>
              </p:cNvSpPr>
              <p:nvPr/>
            </p:nvSpPr>
            <p:spPr bwMode="auto">
              <a:xfrm>
                <a:off x="2530" y="2706"/>
                <a:ext cx="144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7" name="Text Box 39"/>
            <p:cNvSpPr txBox="1">
              <a:spLocks noChangeArrowheads="1"/>
            </p:cNvSpPr>
            <p:nvPr/>
          </p:nvSpPr>
          <p:spPr bwMode="auto">
            <a:xfrm rot="19800000">
              <a:off x="3960" y="1111"/>
              <a:ext cx="81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don’t</a:t>
              </a:r>
            </a:p>
          </p:txBody>
        </p:sp>
        <p:sp>
          <p:nvSpPr>
            <p:cNvPr id="18" name="Text Box 40"/>
            <p:cNvSpPr txBox="1">
              <a:spLocks noChangeArrowheads="1"/>
            </p:cNvSpPr>
            <p:nvPr/>
          </p:nvSpPr>
          <p:spPr bwMode="auto">
            <a:xfrm rot="1800000">
              <a:off x="4076" y="1718"/>
              <a:ext cx="61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build</a:t>
              </a:r>
            </a:p>
          </p:txBody>
        </p:sp>
      </p:grp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2471961" y="3586179"/>
            <a:ext cx="1579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Boeing</a:t>
            </a:r>
          </a:p>
        </p:txBody>
      </p:sp>
      <p:grpSp>
        <p:nvGrpSpPr>
          <p:cNvPr id="28" name="Group 32"/>
          <p:cNvGrpSpPr>
            <a:grpSpLocks/>
          </p:cNvGrpSpPr>
          <p:nvPr/>
        </p:nvGrpSpPr>
        <p:grpSpPr bwMode="auto">
          <a:xfrm>
            <a:off x="3470499" y="2601929"/>
            <a:ext cx="1762125" cy="1979613"/>
            <a:chOff x="3782" y="1074"/>
            <a:chExt cx="1110" cy="1247"/>
          </a:xfrm>
        </p:grpSpPr>
        <p:grpSp>
          <p:nvGrpSpPr>
            <p:cNvPr id="29" name="Group 33"/>
            <p:cNvGrpSpPr>
              <a:grpSpLocks/>
            </p:cNvGrpSpPr>
            <p:nvPr/>
          </p:nvGrpSpPr>
          <p:grpSpPr bwMode="auto">
            <a:xfrm>
              <a:off x="3782" y="1074"/>
              <a:ext cx="1110" cy="1247"/>
              <a:chOff x="1564" y="1603"/>
              <a:chExt cx="1110" cy="1247"/>
            </a:xfrm>
          </p:grpSpPr>
          <p:sp>
            <p:nvSpPr>
              <p:cNvPr id="32" name="Line 34"/>
              <p:cNvSpPr>
                <a:spLocks noChangeShapeType="1"/>
              </p:cNvSpPr>
              <p:nvPr/>
            </p:nvSpPr>
            <p:spPr bwMode="auto">
              <a:xfrm flipV="1">
                <a:off x="1632" y="1670"/>
                <a:ext cx="965" cy="5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3" name="Line 35"/>
              <p:cNvSpPr>
                <a:spLocks noChangeShapeType="1"/>
              </p:cNvSpPr>
              <p:nvPr/>
            </p:nvSpPr>
            <p:spPr bwMode="auto">
              <a:xfrm>
                <a:off x="1632" y="2236"/>
                <a:ext cx="965" cy="5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4" name="Oval 36"/>
              <p:cNvSpPr>
                <a:spLocks noChangeArrowheads="1"/>
              </p:cNvSpPr>
              <p:nvPr/>
            </p:nvSpPr>
            <p:spPr bwMode="auto">
              <a:xfrm>
                <a:off x="1564" y="2160"/>
                <a:ext cx="144" cy="144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>
                  <a:solidFill>
                    <a:srgbClr val="C00000"/>
                  </a:solidFill>
                </a:endParaRPr>
              </a:p>
            </p:txBody>
          </p:sp>
          <p:sp>
            <p:nvSpPr>
              <p:cNvPr id="35" name="Oval 37"/>
              <p:cNvSpPr>
                <a:spLocks noChangeArrowheads="1"/>
              </p:cNvSpPr>
              <p:nvPr/>
            </p:nvSpPr>
            <p:spPr bwMode="auto">
              <a:xfrm>
                <a:off x="2530" y="1603"/>
                <a:ext cx="144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>
                  <a:solidFill>
                    <a:srgbClr val="C00000"/>
                  </a:solidFill>
                </a:endParaRPr>
              </a:p>
            </p:txBody>
          </p:sp>
          <p:sp>
            <p:nvSpPr>
              <p:cNvPr id="36" name="Oval 38"/>
              <p:cNvSpPr>
                <a:spLocks noChangeArrowheads="1"/>
              </p:cNvSpPr>
              <p:nvPr/>
            </p:nvSpPr>
            <p:spPr bwMode="auto">
              <a:xfrm>
                <a:off x="2530" y="2706"/>
                <a:ext cx="144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  <a:buSzTx/>
                  <a:buFont typeface="Wingdings" charset="2"/>
                  <a:buChar char="•"/>
                </a:pPr>
                <a:endParaRPr lang="en-US" altLang="en-US" sz="140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30" name="Text Box 39"/>
            <p:cNvSpPr txBox="1">
              <a:spLocks noChangeArrowheads="1"/>
            </p:cNvSpPr>
            <p:nvPr/>
          </p:nvSpPr>
          <p:spPr bwMode="auto">
            <a:xfrm rot="19800000">
              <a:off x="3960" y="1111"/>
              <a:ext cx="81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 dirty="0">
                  <a:solidFill>
                    <a:srgbClr val="C00000"/>
                  </a:solidFill>
                </a:rPr>
                <a:t>don’t</a:t>
              </a:r>
            </a:p>
          </p:txBody>
        </p:sp>
        <p:sp>
          <p:nvSpPr>
            <p:cNvPr id="31" name="Text Box 40"/>
            <p:cNvSpPr txBox="1">
              <a:spLocks noChangeArrowheads="1"/>
            </p:cNvSpPr>
            <p:nvPr/>
          </p:nvSpPr>
          <p:spPr bwMode="auto">
            <a:xfrm rot="1800000">
              <a:off x="4076" y="1718"/>
              <a:ext cx="61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>
                  <a:solidFill>
                    <a:srgbClr val="C00000"/>
                  </a:solidFill>
                </a:rPr>
                <a:t>build</a:t>
              </a:r>
              <a:endParaRPr lang="en-US" altLang="en-US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7" name="Shape 657"/>
          <p:cNvGrpSpPr>
            <a:grpSpLocks/>
          </p:cNvGrpSpPr>
          <p:nvPr/>
        </p:nvGrpSpPr>
        <p:grpSpPr bwMode="auto">
          <a:xfrm>
            <a:off x="892628" y="1034143"/>
            <a:ext cx="230164" cy="230164"/>
            <a:chOff x="5964175" y="4329750"/>
            <a:chExt cx="421350" cy="421350"/>
          </a:xfrm>
        </p:grpSpPr>
        <p:sp>
          <p:nvSpPr>
            <p:cNvPr id="38" name="Shape 658"/>
            <p:cNvSpPr>
              <a:spLocks/>
            </p:cNvSpPr>
            <p:nvPr/>
          </p:nvSpPr>
          <p:spPr bwMode="auto">
            <a:xfrm>
              <a:off x="5964175" y="4329750"/>
              <a:ext cx="421350" cy="421350"/>
            </a:xfrm>
            <a:custGeom>
              <a:avLst/>
              <a:gdLst>
                <a:gd name="T0" fmla="*/ 13517 w 16854"/>
                <a:gd name="T1" fmla="*/ 6260 h 16854"/>
                <a:gd name="T2" fmla="*/ 16196 w 16854"/>
                <a:gd name="T3" fmla="*/ 3605 h 16854"/>
                <a:gd name="T4" fmla="*/ 16440 w 16854"/>
                <a:gd name="T5" fmla="*/ 3239 h 16854"/>
                <a:gd name="T6" fmla="*/ 16610 w 16854"/>
                <a:gd name="T7" fmla="*/ 2777 h 16854"/>
                <a:gd name="T8" fmla="*/ 16805 w 16854"/>
                <a:gd name="T9" fmla="*/ 2046 h 16854"/>
                <a:gd name="T10" fmla="*/ 16830 w 16854"/>
                <a:gd name="T11" fmla="*/ 1729 h 16854"/>
                <a:gd name="T12" fmla="*/ 16854 w 16854"/>
                <a:gd name="T13" fmla="*/ 1194 h 16854"/>
                <a:gd name="T14" fmla="*/ 16805 w 16854"/>
                <a:gd name="T15" fmla="*/ 755 h 16854"/>
                <a:gd name="T16" fmla="*/ 16659 w 16854"/>
                <a:gd name="T17" fmla="*/ 414 h 16854"/>
                <a:gd name="T18" fmla="*/ 16562 w 16854"/>
                <a:gd name="T19" fmla="*/ 293 h 16854"/>
                <a:gd name="T20" fmla="*/ 16269 w 16854"/>
                <a:gd name="T21" fmla="*/ 122 h 16854"/>
                <a:gd name="T22" fmla="*/ 15904 w 16854"/>
                <a:gd name="T23" fmla="*/ 0 h 16854"/>
                <a:gd name="T24" fmla="*/ 15417 w 16854"/>
                <a:gd name="T25" fmla="*/ 0 h 16854"/>
                <a:gd name="T26" fmla="*/ 14808 w 16854"/>
                <a:gd name="T27" fmla="*/ 49 h 16854"/>
                <a:gd name="T28" fmla="*/ 14516 w 16854"/>
                <a:gd name="T29" fmla="*/ 122 h 16854"/>
                <a:gd name="T30" fmla="*/ 13834 w 16854"/>
                <a:gd name="T31" fmla="*/ 317 h 16854"/>
                <a:gd name="T32" fmla="*/ 13420 w 16854"/>
                <a:gd name="T33" fmla="*/ 536 h 16854"/>
                <a:gd name="T34" fmla="*/ 10595 w 16854"/>
                <a:gd name="T35" fmla="*/ 3337 h 16854"/>
                <a:gd name="T36" fmla="*/ 2850 w 16854"/>
                <a:gd name="T37" fmla="*/ 1218 h 16854"/>
                <a:gd name="T38" fmla="*/ 2582 w 16854"/>
                <a:gd name="T39" fmla="*/ 1218 h 16854"/>
                <a:gd name="T40" fmla="*/ 2338 w 16854"/>
                <a:gd name="T41" fmla="*/ 1340 h 16854"/>
                <a:gd name="T42" fmla="*/ 1608 w 16854"/>
                <a:gd name="T43" fmla="*/ 2095 h 16854"/>
                <a:gd name="T44" fmla="*/ 1486 w 16854"/>
                <a:gd name="T45" fmla="*/ 2290 h 16854"/>
                <a:gd name="T46" fmla="*/ 1462 w 16854"/>
                <a:gd name="T47" fmla="*/ 2509 h 16854"/>
                <a:gd name="T48" fmla="*/ 1486 w 16854"/>
                <a:gd name="T49" fmla="*/ 2606 h 16854"/>
                <a:gd name="T50" fmla="*/ 1608 w 16854"/>
                <a:gd name="T51" fmla="*/ 2825 h 16854"/>
                <a:gd name="T52" fmla="*/ 1705 w 16854"/>
                <a:gd name="T53" fmla="*/ 2899 h 16854"/>
                <a:gd name="T54" fmla="*/ 4165 w 16854"/>
                <a:gd name="T55" fmla="*/ 10863 h 16854"/>
                <a:gd name="T56" fmla="*/ 926 w 16854"/>
                <a:gd name="T57" fmla="*/ 10302 h 16854"/>
                <a:gd name="T58" fmla="*/ 707 w 16854"/>
                <a:gd name="T59" fmla="*/ 10327 h 16854"/>
                <a:gd name="T60" fmla="*/ 512 w 16854"/>
                <a:gd name="T61" fmla="*/ 10449 h 16854"/>
                <a:gd name="T62" fmla="*/ 146 w 16854"/>
                <a:gd name="T63" fmla="*/ 10814 h 16854"/>
                <a:gd name="T64" fmla="*/ 25 w 16854"/>
                <a:gd name="T65" fmla="*/ 11033 h 16854"/>
                <a:gd name="T66" fmla="*/ 0 w 16854"/>
                <a:gd name="T67" fmla="*/ 11277 h 16854"/>
                <a:gd name="T68" fmla="*/ 49 w 16854"/>
                <a:gd name="T69" fmla="*/ 11423 h 16854"/>
                <a:gd name="T70" fmla="*/ 146 w 16854"/>
                <a:gd name="T71" fmla="*/ 11569 h 16854"/>
                <a:gd name="T72" fmla="*/ 3434 w 16854"/>
                <a:gd name="T73" fmla="*/ 13420 h 16854"/>
                <a:gd name="T74" fmla="*/ 5212 w 16854"/>
                <a:gd name="T75" fmla="*/ 16610 h 16854"/>
                <a:gd name="T76" fmla="*/ 5285 w 16854"/>
                <a:gd name="T77" fmla="*/ 16708 h 16854"/>
                <a:gd name="T78" fmla="*/ 5578 w 16854"/>
                <a:gd name="T79" fmla="*/ 16854 h 16854"/>
                <a:gd name="T80" fmla="*/ 5699 w 16854"/>
                <a:gd name="T81" fmla="*/ 16854 h 16854"/>
                <a:gd name="T82" fmla="*/ 5943 w 16854"/>
                <a:gd name="T83" fmla="*/ 16781 h 16854"/>
                <a:gd name="T84" fmla="*/ 6406 w 16854"/>
                <a:gd name="T85" fmla="*/ 16342 h 16854"/>
                <a:gd name="T86" fmla="*/ 6479 w 16854"/>
                <a:gd name="T87" fmla="*/ 16245 h 16854"/>
                <a:gd name="T88" fmla="*/ 6552 w 16854"/>
                <a:gd name="T89" fmla="*/ 16026 h 16854"/>
                <a:gd name="T90" fmla="*/ 5992 w 16854"/>
                <a:gd name="T91" fmla="*/ 12689 h 16854"/>
                <a:gd name="T92" fmla="*/ 13956 w 16854"/>
                <a:gd name="T93" fmla="*/ 15149 h 16854"/>
                <a:gd name="T94" fmla="*/ 14029 w 16854"/>
                <a:gd name="T95" fmla="*/ 15246 h 16854"/>
                <a:gd name="T96" fmla="*/ 14175 w 16854"/>
                <a:gd name="T97" fmla="*/ 15344 h 16854"/>
                <a:gd name="T98" fmla="*/ 14345 w 16854"/>
                <a:gd name="T99" fmla="*/ 15393 h 16854"/>
                <a:gd name="T100" fmla="*/ 14443 w 16854"/>
                <a:gd name="T101" fmla="*/ 15393 h 16854"/>
                <a:gd name="T102" fmla="*/ 14662 w 16854"/>
                <a:gd name="T103" fmla="*/ 15320 h 16854"/>
                <a:gd name="T104" fmla="*/ 15514 w 16854"/>
                <a:gd name="T105" fmla="*/ 14516 h 16854"/>
                <a:gd name="T106" fmla="*/ 15587 w 16854"/>
                <a:gd name="T107" fmla="*/ 14394 h 16854"/>
                <a:gd name="T108" fmla="*/ 15660 w 16854"/>
                <a:gd name="T109" fmla="*/ 14151 h 16854"/>
                <a:gd name="T110" fmla="*/ 15636 w 16854"/>
                <a:gd name="T111" fmla="*/ 14004 h 16854"/>
                <a:gd name="T112" fmla="*/ 0 w 16854"/>
                <a:gd name="T113" fmla="*/ 0 h 16854"/>
                <a:gd name="T114" fmla="*/ 16854 w 16854"/>
                <a:gd name="T115" fmla="*/ 16854 h 16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9" name="Shape 659"/>
            <p:cNvSpPr>
              <a:spLocks/>
            </p:cNvSpPr>
            <p:nvPr/>
          </p:nvSpPr>
          <p:spPr bwMode="auto">
            <a:xfrm>
              <a:off x="6322800" y="4360800"/>
              <a:ext cx="31675" cy="30475"/>
            </a:xfrm>
            <a:custGeom>
              <a:avLst/>
              <a:gdLst>
                <a:gd name="T0" fmla="*/ 1267 w 1267"/>
                <a:gd name="T1" fmla="*/ 1218 h 1219"/>
                <a:gd name="T2" fmla="*/ 1267 w 1267"/>
                <a:gd name="T3" fmla="*/ 1218 h 1219"/>
                <a:gd name="T4" fmla="*/ 1242 w 1267"/>
                <a:gd name="T5" fmla="*/ 999 h 1219"/>
                <a:gd name="T6" fmla="*/ 1169 w 1267"/>
                <a:gd name="T7" fmla="*/ 755 h 1219"/>
                <a:gd name="T8" fmla="*/ 1048 w 1267"/>
                <a:gd name="T9" fmla="*/ 561 h 1219"/>
                <a:gd name="T10" fmla="*/ 901 w 1267"/>
                <a:gd name="T11" fmla="*/ 366 h 1219"/>
                <a:gd name="T12" fmla="*/ 901 w 1267"/>
                <a:gd name="T13" fmla="*/ 366 h 1219"/>
                <a:gd name="T14" fmla="*/ 707 w 1267"/>
                <a:gd name="T15" fmla="*/ 220 h 1219"/>
                <a:gd name="T16" fmla="*/ 487 w 1267"/>
                <a:gd name="T17" fmla="*/ 98 h 1219"/>
                <a:gd name="T18" fmla="*/ 244 w 1267"/>
                <a:gd name="T19" fmla="*/ 25 h 1219"/>
                <a:gd name="T20" fmla="*/ 0 w 1267"/>
                <a:gd name="T21" fmla="*/ 0 h 1219"/>
                <a:gd name="T22" fmla="*/ 0 w 1267"/>
                <a:gd name="T23" fmla="*/ 0 h 1219"/>
                <a:gd name="T24" fmla="*/ 1267 w 1267"/>
                <a:gd name="T25" fmla="*/ 1219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T22" t="T23" r="T24" b="T25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87DE0F-C4E4-0A4B-91CD-C3E773956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09803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mr-IN" dirty="0"/>
              <a:t>…</a:t>
            </a:r>
            <a:r>
              <a:rPr lang="en-US" dirty="0"/>
              <a:t>And Reason Back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9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Now consider the first move:</a:t>
            </a:r>
          </a:p>
          <a:p>
            <a:pPr>
              <a:lnSpc>
                <a:spcPct val="90000"/>
              </a:lnSpc>
            </a:pPr>
            <a:endParaRPr lang="en-US" altLang="en-US" sz="16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1400" dirty="0">
              <a:ea typeface="ＭＳ Ｐゴシック" charset="-128"/>
            </a:endParaRPr>
          </a:p>
        </p:txBody>
      </p:sp>
      <p:sp>
        <p:nvSpPr>
          <p:cNvPr id="37" name="Line 122"/>
          <p:cNvSpPr>
            <a:spLocks noChangeShapeType="1"/>
          </p:cNvSpPr>
          <p:nvPr/>
        </p:nvSpPr>
        <p:spPr bwMode="auto">
          <a:xfrm flipV="1">
            <a:off x="4128278" y="2691589"/>
            <a:ext cx="1522413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Oval 123"/>
          <p:cNvSpPr>
            <a:spLocks noChangeArrowheads="1"/>
          </p:cNvSpPr>
          <p:nvPr/>
        </p:nvSpPr>
        <p:spPr bwMode="auto">
          <a:xfrm>
            <a:off x="5553853" y="2575701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39" name="Oval 96"/>
          <p:cNvSpPr>
            <a:spLocks noChangeArrowheads="1"/>
          </p:cNvSpPr>
          <p:nvPr/>
        </p:nvSpPr>
        <p:spPr bwMode="auto">
          <a:xfrm>
            <a:off x="4009216" y="2577289"/>
            <a:ext cx="228600" cy="2286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>
              <a:solidFill>
                <a:srgbClr val="C00000"/>
              </a:solidFill>
            </a:endParaRPr>
          </a:p>
        </p:txBody>
      </p:sp>
      <p:sp>
        <p:nvSpPr>
          <p:cNvPr id="40" name="Text Box 97"/>
          <p:cNvSpPr txBox="1">
            <a:spLocks noChangeArrowheads="1"/>
          </p:cNvSpPr>
          <p:nvPr/>
        </p:nvSpPr>
        <p:spPr bwMode="auto">
          <a:xfrm>
            <a:off x="1251728" y="2883676"/>
            <a:ext cx="1335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0099"/>
                </a:solidFill>
                <a:latin typeface="Verdana" charset="0"/>
              </a:rPr>
              <a:t>Airbus</a:t>
            </a:r>
          </a:p>
        </p:txBody>
      </p:sp>
      <p:sp>
        <p:nvSpPr>
          <p:cNvPr id="41" name="Text Box 98"/>
          <p:cNvSpPr txBox="1">
            <a:spLocks noChangeArrowheads="1"/>
          </p:cNvSpPr>
          <p:nvPr/>
        </p:nvSpPr>
        <p:spPr bwMode="auto">
          <a:xfrm>
            <a:off x="3010678" y="4293376"/>
            <a:ext cx="1579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Verdana" charset="0"/>
              </a:rPr>
              <a:t>Boeing</a:t>
            </a:r>
          </a:p>
        </p:txBody>
      </p:sp>
      <p:sp>
        <p:nvSpPr>
          <p:cNvPr id="42" name="Text Box 99"/>
          <p:cNvSpPr txBox="1">
            <a:spLocks noChangeArrowheads="1"/>
          </p:cNvSpPr>
          <p:nvPr/>
        </p:nvSpPr>
        <p:spPr bwMode="auto">
          <a:xfrm>
            <a:off x="5961841" y="2199432"/>
            <a:ext cx="7032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$0</a:t>
            </a:r>
            <a:r>
              <a:rPr lang="en-US" altLang="en-US" sz="2400" dirty="0">
                <a:latin typeface="Verdana" charset="0"/>
              </a:rPr>
              <a:t>,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$0</a:t>
            </a:r>
          </a:p>
        </p:txBody>
      </p:sp>
      <p:grpSp>
        <p:nvGrpSpPr>
          <p:cNvPr id="43" name="Group 102"/>
          <p:cNvGrpSpPr>
            <a:grpSpLocks/>
          </p:cNvGrpSpPr>
          <p:nvPr/>
        </p:nvGrpSpPr>
        <p:grpSpPr bwMode="auto">
          <a:xfrm>
            <a:off x="2135967" y="2475689"/>
            <a:ext cx="1954213" cy="1804986"/>
            <a:chOff x="3398" y="995"/>
            <a:chExt cx="1231" cy="1137"/>
          </a:xfrm>
        </p:grpSpPr>
        <p:sp>
          <p:nvSpPr>
            <p:cNvPr id="44" name="Line 103"/>
            <p:cNvSpPr>
              <a:spLocks noChangeShapeType="1"/>
            </p:cNvSpPr>
            <p:nvPr/>
          </p:nvSpPr>
          <p:spPr bwMode="auto">
            <a:xfrm flipV="1">
              <a:off x="3466" y="1133"/>
              <a:ext cx="1115" cy="492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104"/>
            <p:cNvSpPr>
              <a:spLocks noChangeShapeType="1"/>
            </p:cNvSpPr>
            <p:nvPr/>
          </p:nvSpPr>
          <p:spPr bwMode="auto">
            <a:xfrm>
              <a:off x="3466" y="1638"/>
              <a:ext cx="1120" cy="494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Oval 105"/>
            <p:cNvSpPr>
              <a:spLocks noChangeArrowheads="1"/>
            </p:cNvSpPr>
            <p:nvPr/>
          </p:nvSpPr>
          <p:spPr bwMode="auto">
            <a:xfrm>
              <a:off x="3398" y="1555"/>
              <a:ext cx="144" cy="144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47" name="Text Box 106"/>
            <p:cNvSpPr txBox="1">
              <a:spLocks noChangeArrowheads="1"/>
            </p:cNvSpPr>
            <p:nvPr/>
          </p:nvSpPr>
          <p:spPr bwMode="auto">
            <a:xfrm rot="20220000">
              <a:off x="3852" y="995"/>
              <a:ext cx="77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>
                  <a:solidFill>
                    <a:srgbClr val="000099"/>
                  </a:solidFill>
                </a:rPr>
                <a:t>don’t</a:t>
              </a:r>
              <a:endParaRPr lang="en-US" altLang="en-US" sz="2800" dirty="0">
                <a:solidFill>
                  <a:srgbClr val="000099"/>
                </a:solidFill>
              </a:endParaRPr>
            </a:p>
          </p:txBody>
        </p:sp>
        <p:sp>
          <p:nvSpPr>
            <p:cNvPr id="48" name="Text Box 107"/>
            <p:cNvSpPr txBox="1">
              <a:spLocks noChangeArrowheads="1"/>
            </p:cNvSpPr>
            <p:nvPr/>
          </p:nvSpPr>
          <p:spPr bwMode="auto">
            <a:xfrm rot="1380000">
              <a:off x="3779" y="1637"/>
              <a:ext cx="63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bg1"/>
                </a:buClr>
                <a:buSzTx/>
                <a:buFont typeface="Wingdings" charset="2"/>
                <a:buNone/>
              </a:pPr>
              <a:r>
                <a:rPr lang="en-US" altLang="en-US" sz="2800">
                  <a:solidFill>
                    <a:srgbClr val="000099"/>
                  </a:solidFill>
                </a:rPr>
                <a:t>build</a:t>
              </a:r>
            </a:p>
          </p:txBody>
        </p:sp>
      </p:grpSp>
      <p:sp>
        <p:nvSpPr>
          <p:cNvPr id="49" name="Line 110"/>
          <p:cNvSpPr>
            <a:spLocks noChangeShapeType="1"/>
          </p:cNvSpPr>
          <p:nvPr/>
        </p:nvSpPr>
        <p:spPr bwMode="auto">
          <a:xfrm flipV="1">
            <a:off x="4128278" y="4298139"/>
            <a:ext cx="1522413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" name="Oval 112"/>
          <p:cNvSpPr>
            <a:spLocks noChangeArrowheads="1"/>
          </p:cNvSpPr>
          <p:nvPr/>
        </p:nvSpPr>
        <p:spPr bwMode="auto">
          <a:xfrm>
            <a:off x="4020328" y="4191776"/>
            <a:ext cx="228600" cy="2286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>
              <a:solidFill>
                <a:srgbClr val="C00000"/>
              </a:solidFill>
            </a:endParaRPr>
          </a:p>
        </p:txBody>
      </p:sp>
      <p:sp>
        <p:nvSpPr>
          <p:cNvPr id="51" name="Oval 113"/>
          <p:cNvSpPr>
            <a:spLocks noChangeArrowheads="1"/>
          </p:cNvSpPr>
          <p:nvPr/>
        </p:nvSpPr>
        <p:spPr bwMode="auto">
          <a:xfrm>
            <a:off x="5553853" y="4182251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sp>
        <p:nvSpPr>
          <p:cNvPr id="52" name="Text Box 115"/>
          <p:cNvSpPr txBox="1">
            <a:spLocks noChangeArrowheads="1"/>
          </p:cNvSpPr>
          <p:nvPr/>
        </p:nvSpPr>
        <p:spPr bwMode="auto">
          <a:xfrm>
            <a:off x="4435994" y="3890151"/>
            <a:ext cx="10591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>
                <a:solidFill>
                  <a:srgbClr val="C00000"/>
                </a:solidFill>
              </a:rPr>
              <a:t>don’t</a:t>
            </a:r>
            <a:endParaRPr lang="en-US" altLang="en-US" sz="2800" dirty="0">
              <a:solidFill>
                <a:srgbClr val="C00000"/>
              </a:solidFill>
            </a:endParaRPr>
          </a:p>
        </p:txBody>
      </p:sp>
      <p:sp>
        <p:nvSpPr>
          <p:cNvPr id="53" name="Text Box 120"/>
          <p:cNvSpPr txBox="1">
            <a:spLocks noChangeArrowheads="1"/>
          </p:cNvSpPr>
          <p:nvPr/>
        </p:nvSpPr>
        <p:spPr bwMode="auto">
          <a:xfrm>
            <a:off x="5922153" y="3875864"/>
            <a:ext cx="2362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99"/>
                </a:solidFill>
                <a:latin typeface="Verdana" charset="0"/>
              </a:rPr>
              <a:t>$0.3 billion</a:t>
            </a:r>
            <a:r>
              <a:rPr lang="en-US" altLang="en-US" sz="2400" dirty="0">
                <a:latin typeface="Verdana" charset="0"/>
              </a:rPr>
              <a:t>,   </a:t>
            </a:r>
            <a:r>
              <a:rPr lang="en-US" altLang="en-US" sz="2400" dirty="0">
                <a:solidFill>
                  <a:srgbClr val="C00000"/>
                </a:solidFill>
                <a:latin typeface="Verdana" charset="0"/>
              </a:rPr>
              <a:t>– $3 billion</a:t>
            </a:r>
          </a:p>
        </p:txBody>
      </p:sp>
      <p:sp>
        <p:nvSpPr>
          <p:cNvPr id="54" name="Text Box 124"/>
          <p:cNvSpPr txBox="1">
            <a:spLocks noChangeArrowheads="1"/>
          </p:cNvSpPr>
          <p:nvPr/>
        </p:nvSpPr>
        <p:spPr bwMode="auto">
          <a:xfrm>
            <a:off x="4435994" y="2269313"/>
            <a:ext cx="10591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charset="2"/>
              <a:buNone/>
            </a:pPr>
            <a:r>
              <a:rPr lang="en-US" altLang="en-US" sz="2800" dirty="0">
                <a:solidFill>
                  <a:srgbClr val="C00000"/>
                </a:solidFill>
              </a:rPr>
              <a:t>don’t</a:t>
            </a:r>
          </a:p>
        </p:txBody>
      </p:sp>
      <p:grpSp>
        <p:nvGrpSpPr>
          <p:cNvPr id="28" name="Shape 657"/>
          <p:cNvGrpSpPr>
            <a:grpSpLocks/>
          </p:cNvGrpSpPr>
          <p:nvPr/>
        </p:nvGrpSpPr>
        <p:grpSpPr bwMode="auto">
          <a:xfrm>
            <a:off x="892628" y="1034143"/>
            <a:ext cx="230164" cy="230164"/>
            <a:chOff x="5964175" y="4329750"/>
            <a:chExt cx="421350" cy="421350"/>
          </a:xfrm>
        </p:grpSpPr>
        <p:sp>
          <p:nvSpPr>
            <p:cNvPr id="29" name="Shape 658"/>
            <p:cNvSpPr>
              <a:spLocks/>
            </p:cNvSpPr>
            <p:nvPr/>
          </p:nvSpPr>
          <p:spPr bwMode="auto">
            <a:xfrm>
              <a:off x="5964175" y="4329750"/>
              <a:ext cx="421350" cy="421350"/>
            </a:xfrm>
            <a:custGeom>
              <a:avLst/>
              <a:gdLst>
                <a:gd name="T0" fmla="*/ 13517 w 16854"/>
                <a:gd name="T1" fmla="*/ 6260 h 16854"/>
                <a:gd name="T2" fmla="*/ 16196 w 16854"/>
                <a:gd name="T3" fmla="*/ 3605 h 16854"/>
                <a:gd name="T4" fmla="*/ 16440 w 16854"/>
                <a:gd name="T5" fmla="*/ 3239 h 16854"/>
                <a:gd name="T6" fmla="*/ 16610 w 16854"/>
                <a:gd name="T7" fmla="*/ 2777 h 16854"/>
                <a:gd name="T8" fmla="*/ 16805 w 16854"/>
                <a:gd name="T9" fmla="*/ 2046 h 16854"/>
                <a:gd name="T10" fmla="*/ 16830 w 16854"/>
                <a:gd name="T11" fmla="*/ 1729 h 16854"/>
                <a:gd name="T12" fmla="*/ 16854 w 16854"/>
                <a:gd name="T13" fmla="*/ 1194 h 16854"/>
                <a:gd name="T14" fmla="*/ 16805 w 16854"/>
                <a:gd name="T15" fmla="*/ 755 h 16854"/>
                <a:gd name="T16" fmla="*/ 16659 w 16854"/>
                <a:gd name="T17" fmla="*/ 414 h 16854"/>
                <a:gd name="T18" fmla="*/ 16562 w 16854"/>
                <a:gd name="T19" fmla="*/ 293 h 16854"/>
                <a:gd name="T20" fmla="*/ 16269 w 16854"/>
                <a:gd name="T21" fmla="*/ 122 h 16854"/>
                <a:gd name="T22" fmla="*/ 15904 w 16854"/>
                <a:gd name="T23" fmla="*/ 0 h 16854"/>
                <a:gd name="T24" fmla="*/ 15417 w 16854"/>
                <a:gd name="T25" fmla="*/ 0 h 16854"/>
                <a:gd name="T26" fmla="*/ 14808 w 16854"/>
                <a:gd name="T27" fmla="*/ 49 h 16854"/>
                <a:gd name="T28" fmla="*/ 14516 w 16854"/>
                <a:gd name="T29" fmla="*/ 122 h 16854"/>
                <a:gd name="T30" fmla="*/ 13834 w 16854"/>
                <a:gd name="T31" fmla="*/ 317 h 16854"/>
                <a:gd name="T32" fmla="*/ 13420 w 16854"/>
                <a:gd name="T33" fmla="*/ 536 h 16854"/>
                <a:gd name="T34" fmla="*/ 10595 w 16854"/>
                <a:gd name="T35" fmla="*/ 3337 h 16854"/>
                <a:gd name="T36" fmla="*/ 2850 w 16854"/>
                <a:gd name="T37" fmla="*/ 1218 h 16854"/>
                <a:gd name="T38" fmla="*/ 2582 w 16854"/>
                <a:gd name="T39" fmla="*/ 1218 h 16854"/>
                <a:gd name="T40" fmla="*/ 2338 w 16854"/>
                <a:gd name="T41" fmla="*/ 1340 h 16854"/>
                <a:gd name="T42" fmla="*/ 1608 w 16854"/>
                <a:gd name="T43" fmla="*/ 2095 h 16854"/>
                <a:gd name="T44" fmla="*/ 1486 w 16854"/>
                <a:gd name="T45" fmla="*/ 2290 h 16854"/>
                <a:gd name="T46" fmla="*/ 1462 w 16854"/>
                <a:gd name="T47" fmla="*/ 2509 h 16854"/>
                <a:gd name="T48" fmla="*/ 1486 w 16854"/>
                <a:gd name="T49" fmla="*/ 2606 h 16854"/>
                <a:gd name="T50" fmla="*/ 1608 w 16854"/>
                <a:gd name="T51" fmla="*/ 2825 h 16854"/>
                <a:gd name="T52" fmla="*/ 1705 w 16854"/>
                <a:gd name="T53" fmla="*/ 2899 h 16854"/>
                <a:gd name="T54" fmla="*/ 4165 w 16854"/>
                <a:gd name="T55" fmla="*/ 10863 h 16854"/>
                <a:gd name="T56" fmla="*/ 926 w 16854"/>
                <a:gd name="T57" fmla="*/ 10302 h 16854"/>
                <a:gd name="T58" fmla="*/ 707 w 16854"/>
                <a:gd name="T59" fmla="*/ 10327 h 16854"/>
                <a:gd name="T60" fmla="*/ 512 w 16854"/>
                <a:gd name="T61" fmla="*/ 10449 h 16854"/>
                <a:gd name="T62" fmla="*/ 146 w 16854"/>
                <a:gd name="T63" fmla="*/ 10814 h 16854"/>
                <a:gd name="T64" fmla="*/ 25 w 16854"/>
                <a:gd name="T65" fmla="*/ 11033 h 16854"/>
                <a:gd name="T66" fmla="*/ 0 w 16854"/>
                <a:gd name="T67" fmla="*/ 11277 h 16854"/>
                <a:gd name="T68" fmla="*/ 49 w 16854"/>
                <a:gd name="T69" fmla="*/ 11423 h 16854"/>
                <a:gd name="T70" fmla="*/ 146 w 16854"/>
                <a:gd name="T71" fmla="*/ 11569 h 16854"/>
                <a:gd name="T72" fmla="*/ 3434 w 16854"/>
                <a:gd name="T73" fmla="*/ 13420 h 16854"/>
                <a:gd name="T74" fmla="*/ 5212 w 16854"/>
                <a:gd name="T75" fmla="*/ 16610 h 16854"/>
                <a:gd name="T76" fmla="*/ 5285 w 16854"/>
                <a:gd name="T77" fmla="*/ 16708 h 16854"/>
                <a:gd name="T78" fmla="*/ 5578 w 16854"/>
                <a:gd name="T79" fmla="*/ 16854 h 16854"/>
                <a:gd name="T80" fmla="*/ 5699 w 16854"/>
                <a:gd name="T81" fmla="*/ 16854 h 16854"/>
                <a:gd name="T82" fmla="*/ 5943 w 16854"/>
                <a:gd name="T83" fmla="*/ 16781 h 16854"/>
                <a:gd name="T84" fmla="*/ 6406 w 16854"/>
                <a:gd name="T85" fmla="*/ 16342 h 16854"/>
                <a:gd name="T86" fmla="*/ 6479 w 16854"/>
                <a:gd name="T87" fmla="*/ 16245 h 16854"/>
                <a:gd name="T88" fmla="*/ 6552 w 16854"/>
                <a:gd name="T89" fmla="*/ 16026 h 16854"/>
                <a:gd name="T90" fmla="*/ 5992 w 16854"/>
                <a:gd name="T91" fmla="*/ 12689 h 16854"/>
                <a:gd name="T92" fmla="*/ 13956 w 16854"/>
                <a:gd name="T93" fmla="*/ 15149 h 16854"/>
                <a:gd name="T94" fmla="*/ 14029 w 16854"/>
                <a:gd name="T95" fmla="*/ 15246 h 16854"/>
                <a:gd name="T96" fmla="*/ 14175 w 16854"/>
                <a:gd name="T97" fmla="*/ 15344 h 16854"/>
                <a:gd name="T98" fmla="*/ 14345 w 16854"/>
                <a:gd name="T99" fmla="*/ 15393 h 16854"/>
                <a:gd name="T100" fmla="*/ 14443 w 16854"/>
                <a:gd name="T101" fmla="*/ 15393 h 16854"/>
                <a:gd name="T102" fmla="*/ 14662 w 16854"/>
                <a:gd name="T103" fmla="*/ 15320 h 16854"/>
                <a:gd name="T104" fmla="*/ 15514 w 16854"/>
                <a:gd name="T105" fmla="*/ 14516 h 16854"/>
                <a:gd name="T106" fmla="*/ 15587 w 16854"/>
                <a:gd name="T107" fmla="*/ 14394 h 16854"/>
                <a:gd name="T108" fmla="*/ 15660 w 16854"/>
                <a:gd name="T109" fmla="*/ 14151 h 16854"/>
                <a:gd name="T110" fmla="*/ 15636 w 16854"/>
                <a:gd name="T111" fmla="*/ 14004 h 16854"/>
                <a:gd name="T112" fmla="*/ 0 w 16854"/>
                <a:gd name="T113" fmla="*/ 0 h 16854"/>
                <a:gd name="T114" fmla="*/ 16854 w 16854"/>
                <a:gd name="T115" fmla="*/ 16854 h 16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0" name="Shape 659"/>
            <p:cNvSpPr>
              <a:spLocks/>
            </p:cNvSpPr>
            <p:nvPr/>
          </p:nvSpPr>
          <p:spPr bwMode="auto">
            <a:xfrm>
              <a:off x="6322800" y="4360800"/>
              <a:ext cx="31675" cy="30475"/>
            </a:xfrm>
            <a:custGeom>
              <a:avLst/>
              <a:gdLst>
                <a:gd name="T0" fmla="*/ 1267 w 1267"/>
                <a:gd name="T1" fmla="*/ 1218 h 1219"/>
                <a:gd name="T2" fmla="*/ 1267 w 1267"/>
                <a:gd name="T3" fmla="*/ 1218 h 1219"/>
                <a:gd name="T4" fmla="*/ 1242 w 1267"/>
                <a:gd name="T5" fmla="*/ 999 h 1219"/>
                <a:gd name="T6" fmla="*/ 1169 w 1267"/>
                <a:gd name="T7" fmla="*/ 755 h 1219"/>
                <a:gd name="T8" fmla="*/ 1048 w 1267"/>
                <a:gd name="T9" fmla="*/ 561 h 1219"/>
                <a:gd name="T10" fmla="*/ 901 w 1267"/>
                <a:gd name="T11" fmla="*/ 366 h 1219"/>
                <a:gd name="T12" fmla="*/ 901 w 1267"/>
                <a:gd name="T13" fmla="*/ 366 h 1219"/>
                <a:gd name="T14" fmla="*/ 707 w 1267"/>
                <a:gd name="T15" fmla="*/ 220 h 1219"/>
                <a:gd name="T16" fmla="*/ 487 w 1267"/>
                <a:gd name="T17" fmla="*/ 98 h 1219"/>
                <a:gd name="T18" fmla="*/ 244 w 1267"/>
                <a:gd name="T19" fmla="*/ 25 h 1219"/>
                <a:gd name="T20" fmla="*/ 0 w 1267"/>
                <a:gd name="T21" fmla="*/ 0 h 1219"/>
                <a:gd name="T22" fmla="*/ 0 w 1267"/>
                <a:gd name="T23" fmla="*/ 0 h 1219"/>
                <a:gd name="T24" fmla="*/ 1267 w 1267"/>
                <a:gd name="T25" fmla="*/ 1219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T22" t="T23" r="T24" b="T25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BE257C-44F7-3448-8CE7-F7994CE66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19420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Viola templa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ola" id="{623AD44C-EE65-FE4C-87B1-13997D5D3EBA}" vid="{95DEBDB7-D69F-0244-98C4-0DBCB1AE07D2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LEctures</Template>
  <TotalTime>7995</TotalTime>
  <Words>1956</Words>
  <Application>Microsoft Macintosh PowerPoint</Application>
  <PresentationFormat>On-screen Show (16:9)</PresentationFormat>
  <Paragraphs>613</Paragraphs>
  <Slides>46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ＭＳ Ｐゴシック</vt:lpstr>
      <vt:lpstr>Arial</vt:lpstr>
      <vt:lpstr>Courier New</vt:lpstr>
      <vt:lpstr>Lora</vt:lpstr>
      <vt:lpstr>Quattrocento Sans</vt:lpstr>
      <vt:lpstr>Verdana</vt:lpstr>
      <vt:lpstr>Wingdings</vt:lpstr>
      <vt:lpstr>Viola template</vt:lpstr>
      <vt:lpstr>Game Theory</vt:lpstr>
      <vt:lpstr>PowerPoint Presentation</vt:lpstr>
      <vt:lpstr>Review</vt:lpstr>
      <vt:lpstr>PowerPoint Presentation</vt:lpstr>
      <vt:lpstr>PowerPoint Presentation</vt:lpstr>
      <vt:lpstr>PowerPoint Presentation</vt:lpstr>
      <vt:lpstr>PowerPoint Presentation</vt:lpstr>
      <vt:lpstr>Look Forward…</vt:lpstr>
      <vt:lpstr>…And Reason Back</vt:lpstr>
      <vt:lpstr>Outcome</vt:lpstr>
      <vt:lpstr>PowerPoint Presentation</vt:lpstr>
      <vt:lpstr>Nash Equilibria are Deceiving</vt:lpstr>
      <vt:lpstr>PowerPoint Presentation</vt:lpstr>
      <vt:lpstr>A380</vt:lpstr>
      <vt:lpstr>Sequential Games</vt:lpstr>
      <vt:lpstr>Solving for Equilibria</vt:lpstr>
      <vt:lpstr>Subgame Perfect Equilibrium</vt:lpstr>
      <vt:lpstr>Nash Equilibria are Deceiving (part II)</vt:lpstr>
      <vt:lpstr>Solving Sequential Games</vt:lpstr>
      <vt:lpstr>PowerPoint Presentation</vt:lpstr>
      <vt:lpstr>Agenda Setting Revisited</vt:lpstr>
      <vt:lpstr>PowerPoint Presentation</vt:lpstr>
      <vt:lpstr>PowerPoint Presentation</vt:lpstr>
      <vt:lpstr>PowerPoint Presentation</vt:lpstr>
      <vt:lpstr>Sequential Games</vt:lpstr>
      <vt:lpstr>Agenda Setting</vt:lpstr>
      <vt:lpstr>Potential Entrant</vt:lpstr>
      <vt:lpstr>Survivor Immunity Challenge</vt:lpstr>
      <vt:lpstr>PowerPoint Presentation</vt:lpstr>
      <vt:lpstr>Unraveling</vt:lpstr>
      <vt:lpstr>Potential Entrant</vt:lpstr>
      <vt:lpstr>Looking Forward…</vt:lpstr>
      <vt:lpstr>…And Reasoning Back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Strategic Voting</vt:lpstr>
      <vt:lpstr>Strategic Voting</vt:lpstr>
      <vt:lpstr>Arrow’s Impossibility Theorem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Economics</dc:title>
  <dc:creator>Mike S</dc:creator>
  <cp:lastModifiedBy>Shor, Mike</cp:lastModifiedBy>
  <cp:revision>169</cp:revision>
  <dcterms:created xsi:type="dcterms:W3CDTF">2017-10-16T01:28:23Z</dcterms:created>
  <dcterms:modified xsi:type="dcterms:W3CDTF">2026-02-10T19:02:31Z</dcterms:modified>
</cp:coreProperties>
</file>