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48"/>
  </p:notesMasterIdLst>
  <p:sldIdLst>
    <p:sldId id="256" r:id="rId2"/>
    <p:sldId id="260" r:id="rId3"/>
    <p:sldId id="30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6" r:id="rId12"/>
    <p:sldId id="447" r:id="rId13"/>
    <p:sldId id="444" r:id="rId14"/>
    <p:sldId id="445" r:id="rId15"/>
    <p:sldId id="475" r:id="rId16"/>
    <p:sldId id="449" r:id="rId17"/>
    <p:sldId id="307" r:id="rId18"/>
    <p:sldId id="451" r:id="rId19"/>
    <p:sldId id="391" r:id="rId20"/>
    <p:sldId id="479" r:id="rId21"/>
    <p:sldId id="453" r:id="rId22"/>
    <p:sldId id="480" r:id="rId23"/>
    <p:sldId id="481" r:id="rId24"/>
    <p:sldId id="482" r:id="rId25"/>
    <p:sldId id="457" r:id="rId26"/>
    <p:sldId id="458" r:id="rId27"/>
    <p:sldId id="459" r:id="rId28"/>
    <p:sldId id="460" r:id="rId29"/>
    <p:sldId id="463" r:id="rId30"/>
    <p:sldId id="464" r:id="rId31"/>
    <p:sldId id="465" r:id="rId32"/>
    <p:sldId id="466" r:id="rId33"/>
    <p:sldId id="393" r:id="rId34"/>
    <p:sldId id="416" r:id="rId35"/>
    <p:sldId id="467" r:id="rId36"/>
    <p:sldId id="468" r:id="rId37"/>
    <p:sldId id="469" r:id="rId38"/>
    <p:sldId id="470" r:id="rId39"/>
    <p:sldId id="471" r:id="rId40"/>
    <p:sldId id="472" r:id="rId41"/>
    <p:sldId id="476" r:id="rId42"/>
    <p:sldId id="478" r:id="rId43"/>
    <p:sldId id="420" r:id="rId44"/>
    <p:sldId id="473" r:id="rId45"/>
    <p:sldId id="474" r:id="rId46"/>
    <p:sldId id="436" r:id="rId4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6E1"/>
    <a:srgbClr val="89A5E6"/>
    <a:srgbClr val="A615B1"/>
    <a:srgbClr val="65132A"/>
    <a:srgbClr val="911630"/>
    <a:srgbClr val="16B728"/>
    <a:srgbClr val="000099"/>
    <a:srgbClr val="A28448"/>
    <a:srgbClr val="1A172C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94908"/>
  </p:normalViewPr>
  <p:slideViewPr>
    <p:cSldViewPr snapToGrid="0" snapToObjects="1">
      <p:cViewPr varScale="1">
        <p:scale>
          <a:sx n="130" d="100"/>
          <a:sy n="130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0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9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960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378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1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3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0" name="Shape 13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79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61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666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5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1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98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360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906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04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68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83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9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782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86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73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030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200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85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855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803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4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18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27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6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63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57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C1ADCE8-4121-9D4C-A100-04759E3A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0DFDDC6-27BB-1141-BFD4-01CC704D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FD26EA2-26DC-8747-B1E2-742FB702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3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hape 34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" name="Shape 35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341214D-00A1-1E4F-AB7A-2223F007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5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68" r:id="rId4"/>
    <p:sldLayoutId id="2147483673" r:id="rId5"/>
    <p:sldLayoutId id="2147483674" r:id="rId6"/>
    <p:sldLayoutId id="2147483675" r:id="rId7"/>
    <p:sldLayoutId id="2147483676" r:id="rId8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2025 - Mike Shor </a:t>
            </a:r>
            <a:r>
              <a:rPr lang="en-US" sz="2000" b="1" kern="0" dirty="0">
                <a:sym typeface="Lora"/>
              </a:rPr>
              <a:t>		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Outcome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sz="2800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800" dirty="0">
                <a:ea typeface="ＭＳ Ｐゴシック" charset="-128"/>
              </a:rPr>
              <a:t>Only (</a:t>
            </a:r>
            <a:r>
              <a:rPr lang="en-US" altLang="en-US" sz="2800" dirty="0">
                <a:solidFill>
                  <a:srgbClr val="000099"/>
                </a:solidFill>
                <a:ea typeface="ＭＳ Ｐゴシック" charset="-128"/>
              </a:rPr>
              <a:t>Airbus build</a:t>
            </a:r>
            <a:r>
              <a:rPr lang="en-US" altLang="en-US" sz="2800" dirty="0">
                <a:ea typeface="ＭＳ Ｐゴシック" charset="-128"/>
              </a:rPr>
              <a:t>, 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Boeing don’t</a:t>
            </a:r>
            <a:r>
              <a:rPr lang="en-US" altLang="en-US" sz="2800" dirty="0">
                <a:ea typeface="ＭＳ Ｐゴシック" charset="-128"/>
              </a:rPr>
              <a:t>) make sense sequentially.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sz="2800" dirty="0">
              <a:latin typeface="Arial" charset="0"/>
              <a:ea typeface="ＭＳ Ｐゴシック" charset="-128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800" dirty="0">
                <a:latin typeface="Arial" charset="0"/>
                <a:cs typeface="Arial" charset="0"/>
              </a:rPr>
              <a:t>Boeing </a:t>
            </a:r>
            <a:r>
              <a:rPr lang="en-US" altLang="en-US" sz="2800" dirty="0">
                <a:solidFill>
                  <a:srgbClr val="C00000"/>
                </a:solidFill>
                <a:latin typeface="Arial" charset="0"/>
                <a:cs typeface="Arial" charset="0"/>
              </a:rPr>
              <a:t>build</a:t>
            </a:r>
            <a:r>
              <a:rPr lang="en-US" altLang="en-US" sz="2800" dirty="0">
                <a:latin typeface="Arial" charset="0"/>
                <a:cs typeface="Arial" charset="0"/>
              </a:rPr>
              <a:t> is not rational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sz="1800" dirty="0">
              <a:ea typeface="ＭＳ Ｐゴシック" charset="-128"/>
            </a:endParaRPr>
          </a:p>
        </p:txBody>
      </p:sp>
      <p:grpSp>
        <p:nvGrpSpPr>
          <p:cNvPr id="10" name="Shape 657"/>
          <p:cNvGrpSpPr>
            <a:grpSpLocks/>
          </p:cNvGrpSpPr>
          <p:nvPr/>
        </p:nvGrpSpPr>
        <p:grpSpPr bwMode="auto">
          <a:xfrm>
            <a:off x="892628" y="1045029"/>
            <a:ext cx="230164" cy="230164"/>
            <a:chOff x="5964175" y="4329750"/>
            <a:chExt cx="421350" cy="421350"/>
          </a:xfrm>
        </p:grpSpPr>
        <p:sp>
          <p:nvSpPr>
            <p:cNvPr id="11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D129D-6640-124C-A1BC-91D2AB4D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96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967864" y="2257680"/>
            <a:ext cx="133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Verdana" charset="0"/>
              </a:rPr>
              <a:t>Airbus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2830002" y="3478468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Boeing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730364" y="3626105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$4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$4 billion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5730364" y="250533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$0.3 billion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$3 billion</a:t>
            </a: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1996564" y="1113093"/>
            <a:ext cx="1778000" cy="2324100"/>
            <a:chOff x="1332" y="1547"/>
            <a:chExt cx="1120" cy="1464"/>
          </a:xfrm>
        </p:grpSpPr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V="1">
              <a:off x="1332" y="1547"/>
              <a:ext cx="1115" cy="7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32" y="2281"/>
              <a:ext cx="1120" cy="73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83"/>
          <p:cNvSpPr>
            <a:spLocks noChangeArrowheads="1"/>
          </p:cNvSpPr>
          <p:nvPr/>
        </p:nvSpPr>
        <p:spPr bwMode="auto">
          <a:xfrm>
            <a:off x="1888614" y="216084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 rot="19620000">
            <a:off x="2340576" y="1171333"/>
            <a:ext cx="1258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don’t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 rot="1980000">
            <a:off x="2755389" y="2635860"/>
            <a:ext cx="97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>
                <a:solidFill>
                  <a:srgbClr val="000099"/>
                </a:solidFill>
              </a:rPr>
              <a:t>build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730364" y="1221043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$1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+</a:t>
            </a:r>
            <a:r>
              <a:rPr lang="en-US" altLang="en-US" sz="1200" dirty="0">
                <a:solidFill>
                  <a:srgbClr val="C00000"/>
                </a:solidFill>
                <a:latin typeface="Verdana" charset="0"/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$1 billion</a:t>
            </a: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5730364" y="100268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$0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3761864" y="324107"/>
            <a:ext cx="1920875" cy="1414463"/>
            <a:chOff x="2444" y="2565"/>
            <a:chExt cx="1210" cy="891"/>
          </a:xfrm>
        </p:grpSpPr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don’t</a:t>
              </a:r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build</a:t>
              </a:r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grpSp>
        <p:nvGrpSpPr>
          <p:cNvPr id="46" name="Shape 657"/>
          <p:cNvGrpSpPr>
            <a:grpSpLocks/>
          </p:cNvGrpSpPr>
          <p:nvPr/>
        </p:nvGrpSpPr>
        <p:grpSpPr bwMode="auto">
          <a:xfrm>
            <a:off x="4380068" y="4355265"/>
            <a:ext cx="354012" cy="354012"/>
            <a:chOff x="5964175" y="4329750"/>
            <a:chExt cx="421350" cy="421350"/>
          </a:xfrm>
        </p:grpSpPr>
        <p:sp>
          <p:nvSpPr>
            <p:cNvPr id="47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0" name="Oval 98"/>
          <p:cNvSpPr>
            <a:spLocks noChangeArrowheads="1"/>
          </p:cNvSpPr>
          <p:nvPr/>
        </p:nvSpPr>
        <p:spPr bwMode="auto">
          <a:xfrm>
            <a:off x="5457315" y="280219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1" name="Oval 99"/>
          <p:cNvSpPr>
            <a:spLocks noChangeArrowheads="1"/>
          </p:cNvSpPr>
          <p:nvPr/>
        </p:nvSpPr>
        <p:spPr bwMode="auto">
          <a:xfrm>
            <a:off x="5447790" y="39166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2" name="Text Box 100"/>
          <p:cNvSpPr txBox="1">
            <a:spLocks noChangeArrowheads="1"/>
          </p:cNvSpPr>
          <p:nvPr/>
        </p:nvSpPr>
        <p:spPr bwMode="auto">
          <a:xfrm rot="20400000">
            <a:off x="4207953" y="2730757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63" name="Text Box 101"/>
          <p:cNvSpPr txBox="1">
            <a:spLocks noChangeArrowheads="1"/>
          </p:cNvSpPr>
          <p:nvPr/>
        </p:nvSpPr>
        <p:spPr bwMode="auto">
          <a:xfrm rot="1140000">
            <a:off x="4285740" y="3367345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build</a:t>
            </a:r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3923790" y="2926020"/>
            <a:ext cx="1524000" cy="1095375"/>
            <a:chOff x="2544" y="2766"/>
            <a:chExt cx="960" cy="516"/>
          </a:xfrm>
        </p:grpSpPr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2544" y="2766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Oval 105"/>
          <p:cNvSpPr>
            <a:spLocks noChangeArrowheads="1"/>
          </p:cNvSpPr>
          <p:nvPr/>
        </p:nvSpPr>
        <p:spPr bwMode="auto">
          <a:xfrm>
            <a:off x="3765040" y="3340357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44" name="Text Box 95"/>
          <p:cNvSpPr txBox="1">
            <a:spLocks noChangeArrowheads="1"/>
          </p:cNvSpPr>
          <p:nvPr/>
        </p:nvSpPr>
        <p:spPr bwMode="auto">
          <a:xfrm>
            <a:off x="7786176" y="1585741"/>
            <a:ext cx="91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Verdana" charset="0"/>
                <a:sym typeface="Wingdings" charset="2"/>
              </a:rPr>
              <a:t> ?</a:t>
            </a:r>
            <a:endParaRPr lang="en-US" altLang="en-US" sz="240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235161" y="272031"/>
            <a:ext cx="6809700" cy="3112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b="1" kern="0" dirty="0">
                <a:latin typeface="Verdana" charset="0"/>
                <a:ea typeface="Verdana" charset="0"/>
                <a:cs typeface="Verdana" charset="0"/>
              </a:rPr>
              <a:t>Checking Assumptions</a:t>
            </a: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000" kern="0" dirty="0">
              <a:ea typeface="ＭＳ Ｐゴシック" charset="-128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F541E9-55D8-6947-9707-1EBCF7FB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108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2"/>
          <p:cNvSpPr>
            <a:spLocks noGrp="1"/>
          </p:cNvSpPr>
          <p:nvPr>
            <p:ph type="body" idx="1"/>
          </p:nvPr>
        </p:nvSpPr>
        <p:spPr>
          <a:xfrm>
            <a:off x="1130300" y="1361624"/>
            <a:ext cx="7385050" cy="31122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altLang="en-US" sz="18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Two equilibria (game of chicken) 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But only one is </a:t>
            </a:r>
            <a:r>
              <a:rPr lang="en-US" altLang="en-US" sz="2400" i="1" dirty="0">
                <a:latin typeface="Arial" charset="0"/>
                <a:ea typeface="Arial" charset="0"/>
                <a:cs typeface="Arial" charset="0"/>
              </a:rPr>
              <a:t>sequentially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rational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Nash Equilibria are Deceiving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86597"/>
              </p:ext>
            </p:extLst>
          </p:nvPr>
        </p:nvGraphicFramePr>
        <p:xfrm>
          <a:off x="163675" y="1517491"/>
          <a:ext cx="7810500" cy="2214563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Boeing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Don’t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Build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Airbus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Don’t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-1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Build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0.3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38650-304E-ED4E-914B-AA201CAC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7661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Boeing, the world’s top aircraft maker, announced it was building a plane with 600 to 800 seats, the biggest and most expensive airliner ever.</a:t>
            </a:r>
          </a:p>
          <a:p>
            <a:pPr marL="0" indent="0">
              <a:buNone/>
            </a:pPr>
            <a:r>
              <a:rPr lang="en-US" dirty="0"/>
              <a:t>Some in the industry suggest </a:t>
            </a:r>
          </a:p>
          <a:p>
            <a:pPr marL="0" indent="0">
              <a:buNone/>
            </a:pPr>
            <a:r>
              <a:rPr lang="en-US" dirty="0"/>
              <a:t>Boeing’s move is a bluff to preempt Airbus </a:t>
            </a:r>
          </a:p>
          <a:p>
            <a:pPr marL="0" indent="0">
              <a:buNone/>
            </a:pPr>
            <a:r>
              <a:rPr lang="en-US" dirty="0"/>
              <a:t>from going ahead with a similar plane.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sz="1800" i="0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/>
              <a:t>— BusinessWeek,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6DFAC-7370-354A-BD9F-A73BD992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750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A380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  <p:sp>
        <p:nvSpPr>
          <p:cNvPr id="11" name="Shape 334"/>
          <p:cNvSpPr txBox="1">
            <a:spLocks noGrp="1"/>
          </p:cNvSpPr>
          <p:nvPr>
            <p:ph type="body" idx="1"/>
          </p:nvPr>
        </p:nvSpPr>
        <p:spPr>
          <a:xfrm>
            <a:off x="175684" y="1547398"/>
            <a:ext cx="7288806" cy="546874"/>
          </a:xfrm>
        </p:spPr>
        <p:txBody>
          <a:bodyPr/>
          <a:lstStyle/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/>
              <a:t>Enters service in 2007</a:t>
            </a:r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/>
              <a:t>Singapore to Sydney</a:t>
            </a:r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dirty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/>
              <a:t>List price: $445 million</a:t>
            </a:r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dirty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dirty="0"/>
          </a:p>
          <a:p>
            <a:pPr>
              <a:buClr>
                <a:schemeClr val="bg1"/>
              </a:buClr>
              <a:buSzTx/>
              <a:buFont typeface="Wingdings" charset="2"/>
              <a:buChar char="•"/>
            </a:pPr>
            <a:r>
              <a:rPr lang="en-US" altLang="en-US" dirty="0"/>
              <a:t>Next strategy: Go after Boeing 737s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024338" y="516194"/>
            <a:ext cx="4881296" cy="31600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3826-0056-5544-B8DC-6E80B13D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440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Sequential 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800" i="1" dirty="0">
                <a:highlight>
                  <a:srgbClr val="FFCD00"/>
                </a:highlight>
                <a:sym typeface="Quattrocento Sans"/>
              </a:rPr>
              <a:t>Look forward and reason back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800" i="1" kern="0" dirty="0">
              <a:solidFill>
                <a:schemeClr val="dk1"/>
              </a:solidFill>
              <a:highlight>
                <a:srgbClr val="FFCD00"/>
              </a:highlight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endParaRPr lang="en-US" sz="2800" i="1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4CD735-CFF8-8F47-8DC8-394B214EE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4021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044514" y="1618700"/>
            <a:ext cx="4214874" cy="3231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b="1" dirty="0">
                <a:highlight>
                  <a:srgbClr val="FFCD00"/>
                </a:highlight>
                <a:sym typeface="Quattrocento Sans"/>
              </a:rPr>
              <a:t>Pick a last move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/>
              <a:t>1. What </a:t>
            </a:r>
            <a:r>
              <a:rPr lang="en-US" altLang="en-US" sz="2400" b="1" dirty="0"/>
              <a:t>player</a:t>
            </a:r>
            <a:r>
              <a:rPr lang="en-US" altLang="en-US" sz="2400" dirty="0"/>
              <a:t> is making the decision?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/>
              <a:t>2. What </a:t>
            </a:r>
            <a:r>
              <a:rPr lang="en-US" altLang="en-US" sz="2400" b="1" dirty="0"/>
              <a:t>actions </a:t>
            </a:r>
            <a:r>
              <a:rPr lang="en-US" altLang="en-US" sz="2400" dirty="0"/>
              <a:t>are available to that player?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/>
              <a:t>3. What are the player’s </a:t>
            </a:r>
            <a:r>
              <a:rPr lang="en-US" altLang="en-US" sz="2400" b="1" dirty="0"/>
              <a:t>payoffs</a:t>
            </a:r>
            <a:r>
              <a:rPr lang="en-US" altLang="en-US" sz="2400" dirty="0"/>
              <a:t> from each decision?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altLang="en-US" sz="2400" dirty="0"/>
              <a:t>4. Select the highest</a:t>
            </a:r>
          </a:p>
        </p:txBody>
      </p:sp>
      <p:sp>
        <p:nvSpPr>
          <p:cNvPr id="26626" name="Shape 142"/>
          <p:cNvSpPr txBox="1">
            <a:spLocks noGrp="1"/>
          </p:cNvSpPr>
          <p:nvPr>
            <p:ph type="title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Lora" charset="0"/>
              <a:buNone/>
            </a:pP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  <a:sym typeface="Lora" charset="0"/>
              </a:rPr>
              <a:t>Solving for Equilibria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012915" y="1618700"/>
            <a:ext cx="3627231" cy="3231000"/>
          </a:xfrm>
        </p:spPr>
        <p:txBody>
          <a:bodyPr>
            <a:noAutofit/>
          </a:bodyPr>
          <a:lstStyle/>
          <a:p>
            <a:pPr marL="457200" lvl="1" indent="-439738">
              <a:spcBef>
                <a:spcPct val="0"/>
              </a:spcBef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5. Place an arrow on the selected branch</a:t>
            </a:r>
          </a:p>
          <a:p>
            <a:pPr marL="457200" lvl="1" indent="-439738">
              <a:spcBef>
                <a:spcPct val="0"/>
              </a:spcBef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6. Delete all other branches</a:t>
            </a:r>
          </a:p>
          <a:p>
            <a:pPr marL="457200" lvl="1" indent="-439738">
              <a:spcBef>
                <a:spcPct val="0"/>
              </a:spcBef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457200" lvl="1" indent="-439738">
              <a:spcBef>
                <a:spcPct val="0"/>
              </a:spcBef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Repeat: pick a last move</a:t>
            </a:r>
          </a:p>
          <a:p>
            <a:pPr marL="457200" lvl="1" indent="-439738">
              <a:spcBef>
                <a:spcPct val="0"/>
              </a:spcBef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2400" b="1" dirty="0">
                <a:highlight>
                  <a:srgbClr val="FFCD00"/>
                </a:highlight>
                <a:sym typeface="Quattrocento Sans"/>
              </a:rPr>
              <a:t>Continue until you reach the beginning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9CD2E-F10B-3B4F-AC4B-D973D8B6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52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Subgame perfect equilibrium (a.k.a. rollback or backwards induction equilibrium) is the equilibrium for sequential games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Start at the end and trim the tree to the present. Eliminate non-credible future actions.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Specifies an action at </a:t>
            </a:r>
            <a:r>
              <a:rPr lang="en-US" altLang="en-US" i="1" dirty="0">
                <a:ea typeface="ＭＳ Ｐゴシック" charset="-128"/>
              </a:rPr>
              <a:t>every </a:t>
            </a:r>
            <a:r>
              <a:rPr lang="en-US" altLang="en-US" dirty="0">
                <a:ea typeface="ＭＳ Ｐゴシック" charset="-128"/>
              </a:rPr>
              <a:t>decision node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Subgame Perfect Equilibrium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251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Nash Equilibria are Deceiving (part II)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93186"/>
              </p:ext>
            </p:extLst>
          </p:nvPr>
        </p:nvGraphicFramePr>
        <p:xfrm>
          <a:off x="1400170" y="1558298"/>
          <a:ext cx="6813556" cy="1828800"/>
        </p:xfrm>
        <a:graphic>
          <a:graphicData uri="http://schemas.openxmlformats.org/drawingml/2006/table">
            <a:tbl>
              <a:tblPr/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4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Player 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39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09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Player 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Less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More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40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A28448"/>
              </a:buClr>
            </a:pPr>
            <a:endParaRPr lang="en-US" dirty="0"/>
          </a:p>
          <a:p>
            <a:pPr>
              <a:buClr>
                <a:srgbClr val="A28448"/>
              </a:buClr>
            </a:pPr>
            <a:endParaRPr lang="en-US" dirty="0"/>
          </a:p>
          <a:p>
            <a:pPr>
              <a:buClr>
                <a:srgbClr val="A28448"/>
              </a:buClr>
            </a:pPr>
            <a:endParaRPr lang="en-US" dirty="0"/>
          </a:p>
          <a:p>
            <a:pPr>
              <a:buClr>
                <a:srgbClr val="A28448"/>
              </a:buClr>
            </a:pPr>
            <a:endParaRPr lang="en-US" dirty="0"/>
          </a:p>
          <a:p>
            <a:pPr>
              <a:buClr>
                <a:srgbClr val="A28448"/>
              </a:buClr>
            </a:pPr>
            <a:endParaRPr lang="en-US" sz="1100" dirty="0"/>
          </a:p>
          <a:p>
            <a:pPr>
              <a:buClr>
                <a:srgbClr val="A28448"/>
              </a:buClr>
            </a:pPr>
            <a:r>
              <a:rPr lang="en-US" dirty="0"/>
              <a:t>Does either player have a dominant strategy?</a:t>
            </a:r>
          </a:p>
          <a:p>
            <a:pPr>
              <a:buClr>
                <a:srgbClr val="A28448"/>
              </a:buClr>
            </a:pPr>
            <a:r>
              <a:rPr lang="en-US" dirty="0"/>
              <a:t>What is the equilibrium?</a:t>
            </a:r>
          </a:p>
          <a:p>
            <a:pPr>
              <a:buClr>
                <a:srgbClr val="A28448"/>
              </a:buClr>
            </a:pPr>
            <a:r>
              <a:rPr lang="en-US" dirty="0"/>
              <a:t>What if Player 1 goes first?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20D2-6E02-514F-B026-8CEF8084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7512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Thinking backwards is easy in game trees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Thinking backwards is challenging in practice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Outline: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Strategic moves in early rounds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The rule of three (again)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Seeing the end of the game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Solving Sequential Games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5686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“It is true that life must be understood backward, but …      it must be lived forward.”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Søren</a:t>
            </a:r>
            <a:r>
              <a:rPr lang="en-US" dirty="0"/>
              <a:t> Kierkegaard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Shape 166"/>
          <p:cNvSpPr txBox="1">
            <a:spLocks/>
          </p:cNvSpPr>
          <p:nvPr/>
        </p:nvSpPr>
        <p:spPr bwMode="auto">
          <a:xfrm>
            <a:off x="4504595" y="928326"/>
            <a:ext cx="4023300" cy="40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Agenda Setting Revisited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200" kern="0" dirty="0">
                <a:sym typeface="Quattrocento Sans"/>
              </a:rPr>
              <a:t>Graduation Speaker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Ned Lamont,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Jeff Bezos, 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Kamala Harris?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200" kern="0" dirty="0">
                <a:sym typeface="Quattrocento Sans"/>
              </a:rPr>
              <a:t>Decided by nine-person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200" kern="0" dirty="0">
                <a:sym typeface="Quattrocento Sans"/>
              </a:rPr>
              <a:t>committee by majority rule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200" kern="0" dirty="0">
              <a:sym typeface="Quattrocento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l="1224" t="14322" r="10923" b="26945"/>
          <a:stretch/>
        </p:blipFill>
        <p:spPr>
          <a:xfrm>
            <a:off x="365908" y="878850"/>
            <a:ext cx="3657600" cy="3659524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75F5C-B36D-8944-A63F-2E7DEC6D26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27755-82EE-2D7A-A2AF-18462D078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2" y="787341"/>
            <a:ext cx="6731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Recall member preferences: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sz="2000" dirty="0"/>
              <a:t>	4 (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)            3 (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)            2 (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)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Majority rule results:</a:t>
            </a:r>
          </a:p>
          <a:p>
            <a:pPr lvl="2">
              <a:spcBef>
                <a:spcPts val="0"/>
              </a:spcBef>
              <a:tabLst>
                <a:tab pos="341313" algn="l"/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 	 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;    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;    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</a:p>
          <a:p>
            <a:pPr>
              <a:spcBef>
                <a:spcPts val="0"/>
              </a:spcBef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/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Voting results (example):</a:t>
            </a:r>
          </a:p>
          <a:p>
            <a:pPr marL="869950" lvl="2" indent="-342900">
              <a:buClr>
                <a:srgbClr val="A28448"/>
              </a:buClr>
              <a:buFont typeface="Arial" charset="0"/>
              <a:buChar char="•"/>
              <a:tabLst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vs.	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then winner versus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  <a:sym typeface="Wingdings" charset="2"/>
              </a:rPr>
              <a:t>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Agenda Setting Revisited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0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3099389" y="2314832"/>
            <a:ext cx="1575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Verdana" charset="0"/>
              </a:rPr>
              <a:t>N vs. J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5044571" y="3521332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J vs. K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8102095" y="3797555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K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8102095" y="2676780"/>
            <a:ext cx="484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J</a:t>
            </a: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4368295" y="1113093"/>
            <a:ext cx="1778000" cy="2324100"/>
            <a:chOff x="1332" y="1547"/>
            <a:chExt cx="1120" cy="1464"/>
          </a:xfrm>
        </p:grpSpPr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V="1">
              <a:off x="1332" y="1547"/>
              <a:ext cx="1115" cy="7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32" y="2281"/>
              <a:ext cx="1120" cy="73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83"/>
          <p:cNvSpPr>
            <a:spLocks noChangeArrowheads="1"/>
          </p:cNvSpPr>
          <p:nvPr/>
        </p:nvSpPr>
        <p:spPr bwMode="auto">
          <a:xfrm>
            <a:off x="4260345" y="216084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 rot="19620000">
            <a:off x="4712307" y="1171333"/>
            <a:ext cx="1258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  N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 rot="1980000">
            <a:off x="5227132" y="2693011"/>
            <a:ext cx="97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8102095" y="1392493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K</a:t>
            </a: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8102095" y="271722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N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6133595" y="324107"/>
            <a:ext cx="1920875" cy="1414463"/>
            <a:chOff x="2444" y="2565"/>
            <a:chExt cx="1210" cy="891"/>
          </a:xfrm>
        </p:grpSpPr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   N</a:t>
              </a:r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   K</a:t>
              </a:r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sp>
        <p:nvSpPr>
          <p:cNvPr id="60" name="Oval 98"/>
          <p:cNvSpPr>
            <a:spLocks noChangeArrowheads="1"/>
          </p:cNvSpPr>
          <p:nvPr/>
        </p:nvSpPr>
        <p:spPr bwMode="auto">
          <a:xfrm>
            <a:off x="7829046" y="280219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1" name="Oval 99"/>
          <p:cNvSpPr>
            <a:spLocks noChangeArrowheads="1"/>
          </p:cNvSpPr>
          <p:nvPr/>
        </p:nvSpPr>
        <p:spPr bwMode="auto">
          <a:xfrm>
            <a:off x="7819521" y="39166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2" name="Text Box 100"/>
          <p:cNvSpPr txBox="1">
            <a:spLocks noChangeArrowheads="1"/>
          </p:cNvSpPr>
          <p:nvPr/>
        </p:nvSpPr>
        <p:spPr bwMode="auto">
          <a:xfrm rot="20400000">
            <a:off x="6579684" y="2730757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 J</a:t>
            </a:r>
          </a:p>
        </p:txBody>
      </p:sp>
      <p:sp>
        <p:nvSpPr>
          <p:cNvPr id="63" name="Text Box 101"/>
          <p:cNvSpPr txBox="1">
            <a:spLocks noChangeArrowheads="1"/>
          </p:cNvSpPr>
          <p:nvPr/>
        </p:nvSpPr>
        <p:spPr bwMode="auto">
          <a:xfrm rot="1140000">
            <a:off x="6657471" y="3367345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 K</a:t>
            </a:r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6295521" y="2926020"/>
            <a:ext cx="1524000" cy="1095375"/>
            <a:chOff x="2544" y="2766"/>
            <a:chExt cx="960" cy="516"/>
          </a:xfrm>
        </p:grpSpPr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2544" y="2766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Oval 105"/>
          <p:cNvSpPr>
            <a:spLocks noChangeArrowheads="1"/>
          </p:cNvSpPr>
          <p:nvPr/>
        </p:nvSpPr>
        <p:spPr bwMode="auto">
          <a:xfrm>
            <a:off x="6136771" y="3340357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992971" y="383639"/>
            <a:ext cx="1503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N vs. K</a:t>
            </a:r>
          </a:p>
        </p:txBody>
      </p:sp>
      <p:sp>
        <p:nvSpPr>
          <p:cNvPr id="45" name="Title 5"/>
          <p:cNvSpPr txBox="1">
            <a:spLocks/>
          </p:cNvSpPr>
          <p:nvPr/>
        </p:nvSpPr>
        <p:spPr bwMode="auto">
          <a:xfrm>
            <a:off x="397957" y="829726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Agenda Setting </a:t>
            </a:r>
          </a:p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as a Sequential Game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BB14CA-2096-7940-8C63-9ACC4C44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6097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1129799" y="3635636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J vs. K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4187323" y="3883283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K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4187323" y="2762508"/>
            <a:ext cx="484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J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4187323" y="2083208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K</a:t>
            </a: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4187323" y="962437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N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2218823" y="1014822"/>
            <a:ext cx="1920875" cy="1414463"/>
            <a:chOff x="2444" y="2565"/>
            <a:chExt cx="1210" cy="891"/>
          </a:xfrm>
        </p:grpSpPr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   N</a:t>
              </a:r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   K</a:t>
              </a:r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sp>
        <p:nvSpPr>
          <p:cNvPr id="60" name="Oval 98"/>
          <p:cNvSpPr>
            <a:spLocks noChangeArrowheads="1"/>
          </p:cNvSpPr>
          <p:nvPr/>
        </p:nvSpPr>
        <p:spPr bwMode="auto">
          <a:xfrm>
            <a:off x="3914274" y="2887923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1" name="Oval 99"/>
          <p:cNvSpPr>
            <a:spLocks noChangeArrowheads="1"/>
          </p:cNvSpPr>
          <p:nvPr/>
        </p:nvSpPr>
        <p:spPr bwMode="auto">
          <a:xfrm>
            <a:off x="3904749" y="4002348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2" name="Text Box 100"/>
          <p:cNvSpPr txBox="1">
            <a:spLocks noChangeArrowheads="1"/>
          </p:cNvSpPr>
          <p:nvPr/>
        </p:nvSpPr>
        <p:spPr bwMode="auto">
          <a:xfrm rot="20400000">
            <a:off x="2664912" y="281648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 J</a:t>
            </a:r>
          </a:p>
        </p:txBody>
      </p:sp>
      <p:sp>
        <p:nvSpPr>
          <p:cNvPr id="63" name="Text Box 101"/>
          <p:cNvSpPr txBox="1">
            <a:spLocks noChangeArrowheads="1"/>
          </p:cNvSpPr>
          <p:nvPr/>
        </p:nvSpPr>
        <p:spPr bwMode="auto">
          <a:xfrm rot="1140000">
            <a:off x="2742699" y="3453073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 K</a:t>
            </a:r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2380749" y="3011748"/>
            <a:ext cx="1524000" cy="1095375"/>
            <a:chOff x="2544" y="2766"/>
            <a:chExt cx="960" cy="516"/>
          </a:xfrm>
        </p:grpSpPr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2544" y="2766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Oval 105"/>
          <p:cNvSpPr>
            <a:spLocks noChangeArrowheads="1"/>
          </p:cNvSpPr>
          <p:nvPr/>
        </p:nvSpPr>
        <p:spPr bwMode="auto">
          <a:xfrm>
            <a:off x="2221999" y="3426085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1078199" y="1074354"/>
            <a:ext cx="1503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N vs. K</a:t>
            </a:r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rot="240000">
            <a:off x="3492638" y="2172817"/>
            <a:ext cx="368825" cy="100215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" name="Line 52"/>
          <p:cNvSpPr>
            <a:spLocks noChangeShapeType="1"/>
          </p:cNvSpPr>
          <p:nvPr/>
        </p:nvSpPr>
        <p:spPr bwMode="auto">
          <a:xfrm rot="18180000">
            <a:off x="3507794" y="2990422"/>
            <a:ext cx="313998" cy="224193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4772034" y="1510122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A majority prefers K to N</a:t>
            </a: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4772034" y="3314191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A majority prefers J to 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96357" y="1674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Looking Forward</a:t>
            </a:r>
            <a:r>
              <a:rPr lang="mr-IN" sz="2000" b="1" kern="0" dirty="0">
                <a:latin typeface="Verdana" charset="0"/>
                <a:ea typeface="Verdana" charset="0"/>
                <a:cs typeface="Verdana" charset="0"/>
              </a:rPr>
              <a:t>…</a:t>
            </a:r>
            <a:endParaRPr lang="en-US" sz="2000" b="1" kern="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AC3A2-2345-A541-9C82-ABC29BBE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86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3099389" y="2314832"/>
            <a:ext cx="15752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Verdana" charset="0"/>
              </a:rPr>
              <a:t>N vs. J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5044571" y="3521332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J vs. K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8102095" y="2676780"/>
            <a:ext cx="484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J</a:t>
            </a: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4368295" y="1113093"/>
            <a:ext cx="1778000" cy="2324100"/>
            <a:chOff x="1332" y="1547"/>
            <a:chExt cx="1120" cy="1464"/>
          </a:xfrm>
        </p:grpSpPr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V="1">
              <a:off x="1332" y="1547"/>
              <a:ext cx="1115" cy="7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32" y="2281"/>
              <a:ext cx="1120" cy="73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83"/>
          <p:cNvSpPr>
            <a:spLocks noChangeArrowheads="1"/>
          </p:cNvSpPr>
          <p:nvPr/>
        </p:nvSpPr>
        <p:spPr bwMode="auto">
          <a:xfrm>
            <a:off x="4260345" y="216084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 rot="19620000">
            <a:off x="4712307" y="1171333"/>
            <a:ext cx="1258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   N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 rot="1980000">
            <a:off x="5227132" y="2693011"/>
            <a:ext cx="97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J</a:t>
            </a: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8102095" y="1392493"/>
            <a:ext cx="584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K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6133595" y="933708"/>
            <a:ext cx="1911350" cy="804863"/>
            <a:chOff x="2444" y="2949"/>
            <a:chExt cx="1204" cy="507"/>
          </a:xfrm>
        </p:grpSpPr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   K</a:t>
              </a:r>
            </a:p>
          </p:txBody>
        </p:sp>
        <p:sp>
          <p:nvSpPr>
            <p:cNvPr id="42" name="Line 104"/>
            <p:cNvSpPr>
              <a:spLocks noChangeShapeType="1"/>
            </p:cNvSpPr>
            <p:nvPr/>
          </p:nvSpPr>
          <p:spPr bwMode="auto">
            <a:xfrm flipH="1" flipV="1">
              <a:off x="2544" y="3033"/>
              <a:ext cx="960" cy="345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sp>
        <p:nvSpPr>
          <p:cNvPr id="60" name="Oval 98"/>
          <p:cNvSpPr>
            <a:spLocks noChangeArrowheads="1"/>
          </p:cNvSpPr>
          <p:nvPr/>
        </p:nvSpPr>
        <p:spPr bwMode="auto">
          <a:xfrm>
            <a:off x="7829046" y="280219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2" name="Text Box 100"/>
          <p:cNvSpPr txBox="1">
            <a:spLocks noChangeArrowheads="1"/>
          </p:cNvSpPr>
          <p:nvPr/>
        </p:nvSpPr>
        <p:spPr bwMode="auto">
          <a:xfrm rot="20400000">
            <a:off x="6579684" y="2730757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   J</a:t>
            </a:r>
          </a:p>
        </p:txBody>
      </p:sp>
      <p:sp>
        <p:nvSpPr>
          <p:cNvPr id="66" name="Line 103"/>
          <p:cNvSpPr>
            <a:spLocks noChangeShapeType="1"/>
          </p:cNvSpPr>
          <p:nvPr/>
        </p:nvSpPr>
        <p:spPr bwMode="auto">
          <a:xfrm flipV="1">
            <a:off x="6295521" y="2926020"/>
            <a:ext cx="1524000" cy="5476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105"/>
          <p:cNvSpPr>
            <a:spLocks noChangeArrowheads="1"/>
          </p:cNvSpPr>
          <p:nvPr/>
        </p:nvSpPr>
        <p:spPr bwMode="auto">
          <a:xfrm>
            <a:off x="6136771" y="3340357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992971" y="383639"/>
            <a:ext cx="1503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N vs. K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96357" y="167492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r-IN" sz="2000" b="1" kern="0" dirty="0">
                <a:latin typeface="Verdana" charset="0"/>
                <a:ea typeface="Verdana" charset="0"/>
                <a:cs typeface="Verdana" charset="0"/>
              </a:rPr>
              <a:t>…</a:t>
            </a:r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And Reasoning Back</a:t>
            </a:r>
          </a:p>
          <a:p>
            <a:endParaRPr lang="en-US" sz="2000" b="1" kern="0" dirty="0">
              <a:latin typeface="Verdana" charset="0"/>
              <a:ea typeface="Verdana" charset="0"/>
              <a:cs typeface="Verdana" charset="0"/>
            </a:endParaRP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4400" algn="l"/>
                <a:tab pos="2170113" algn="l"/>
                <a:tab pos="3765550" algn="l"/>
                <a:tab pos="5951538" algn="l"/>
              </a:tabLst>
            </a:pPr>
            <a:r>
              <a:rPr lang="en-US" altLang="en-US" sz="2000" dirty="0">
                <a:solidFill>
                  <a:schemeClr val="tx1"/>
                </a:solidFill>
              </a:rPr>
              <a:t>Four committee members 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4400" algn="l"/>
                <a:tab pos="2170113" algn="l"/>
                <a:tab pos="3765550" algn="l"/>
                <a:tab pos="5951538" algn="l"/>
              </a:tabLst>
            </a:pPr>
            <a:r>
              <a:rPr lang="en-US" altLang="en-US" sz="2000" dirty="0">
                <a:solidFill>
                  <a:schemeClr val="tx1"/>
                </a:solidFill>
              </a:rPr>
              <a:t>prefer N to J to K.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4400" algn="l"/>
                <a:tab pos="2170113" algn="l"/>
                <a:tab pos="3765550" algn="l"/>
                <a:tab pos="5951538" algn="l"/>
              </a:tabLst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4400" algn="l"/>
                <a:tab pos="2170113" algn="l"/>
                <a:tab pos="3765550" algn="l"/>
                <a:tab pos="5951538" algn="l"/>
              </a:tabLst>
            </a:pPr>
            <a:r>
              <a:rPr lang="en-US" altLang="en-US" sz="2000" dirty="0">
                <a:solidFill>
                  <a:schemeClr val="tx1"/>
                </a:solidFill>
              </a:rPr>
              <a:t>How should they vote </a:t>
            </a:r>
          </a:p>
          <a:p>
            <a:pPr>
              <a:lnSpc>
                <a:spcPct val="90000"/>
              </a:lnSpc>
              <a:buFont typeface="Wingdings" charset="2"/>
              <a:buNone/>
              <a:tabLst>
                <a:tab pos="914400" algn="l"/>
                <a:tab pos="2170113" algn="l"/>
                <a:tab pos="3765550" algn="l"/>
                <a:tab pos="5951538" algn="l"/>
              </a:tabLst>
            </a:pPr>
            <a:r>
              <a:rPr lang="en-US" altLang="en-US" sz="2000" dirty="0">
                <a:solidFill>
                  <a:schemeClr val="tx1"/>
                </a:solidFill>
              </a:rPr>
              <a:t>in the first round?</a:t>
            </a:r>
          </a:p>
          <a:p>
            <a:endParaRPr lang="en-US" sz="2000" b="1" kern="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82547C-AAC6-9745-B2D0-BB57E391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007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Sequential 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800" i="1" dirty="0">
                <a:highlight>
                  <a:srgbClr val="FFCD00"/>
                </a:highlight>
                <a:sym typeface="Quattrocento Sans"/>
              </a:rPr>
              <a:t>Look forward and reason back</a:t>
            </a:r>
            <a:endParaRPr lang="en-US" sz="2800" i="1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i="1" kern="0" dirty="0">
                <a:sym typeface="Quattrocento Sans"/>
              </a:rPr>
              <a:t>Anticipate what others will do tomorrow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i="1" kern="0" dirty="0">
                <a:sym typeface="Quattrocento Sans"/>
              </a:rPr>
              <a:t>in response to your actions today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62A4F-CEB2-5B4E-88E1-35FDD9FC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65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Recall member preferences:</a:t>
            </a:r>
          </a:p>
          <a:p>
            <a:pPr marL="0" indent="0">
              <a:spcBef>
                <a:spcPts val="0"/>
              </a:spcBef>
              <a:buNone/>
              <a:tabLst>
                <a:tab pos="341313" algn="l"/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sz="2000" dirty="0"/>
              <a:t>	4 (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)            3 (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)            2 (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  <a:r>
              <a:rPr lang="en-US" altLang="en-US" sz="2000" dirty="0"/>
              <a:t>&gt;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  <a:r>
              <a:rPr lang="en-US" altLang="en-US" sz="2000" dirty="0"/>
              <a:t>)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Majority rule results:</a:t>
            </a:r>
          </a:p>
          <a:p>
            <a:pPr lvl="2">
              <a:spcBef>
                <a:spcPts val="0"/>
              </a:spcBef>
              <a:tabLst>
                <a:tab pos="341313" algn="l"/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 	 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;    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 ;    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beats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</a:p>
          <a:p>
            <a:pPr>
              <a:spcBef>
                <a:spcPts val="0"/>
              </a:spcBef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/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/>
              <a:t>Voting results (example):</a:t>
            </a:r>
          </a:p>
          <a:p>
            <a:pPr marL="869950" lvl="2" indent="-342900">
              <a:buClr>
                <a:srgbClr val="A28448"/>
              </a:buClr>
              <a:buFont typeface="Arial" charset="0"/>
              <a:buChar char="•"/>
              <a:tabLst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vs.	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then winner versus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  <a:sym typeface="Wingdings" charset="2"/>
              </a:rPr>
              <a:t>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</a:p>
          <a:p>
            <a:pPr marL="869950" lvl="2" indent="-342900">
              <a:buClr>
                <a:srgbClr val="A28448"/>
              </a:buClr>
              <a:buFont typeface="Arial" charset="0"/>
              <a:buChar char="•"/>
              <a:tabLst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vs.	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then winner versus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 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  <a:sym typeface="Wingdings" charset="2"/>
              </a:rPr>
              <a:t>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</a:p>
          <a:p>
            <a:pPr marL="869950" lvl="2" indent="-342900">
              <a:buClr>
                <a:srgbClr val="A28448"/>
              </a:buClr>
              <a:buFont typeface="Arial" charset="0"/>
              <a:buChar char="•"/>
              <a:tabLst>
                <a:tab pos="1328738" algn="l"/>
                <a:tab pos="1803400" algn="l"/>
                <a:tab pos="2225675" algn="l"/>
                <a:tab pos="4714875" algn="l"/>
              </a:tabLst>
            </a:pP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vs.	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then winner versus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  <a:sym typeface="Wingdings" charset="2"/>
              </a:rPr>
              <a:t>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en-US" dirty="0">
                <a:solidFill>
                  <a:srgbClr val="040F76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  <a:p>
            <a:pPr marL="869950" lvl="2" indent="-342900">
              <a:buClr>
                <a:srgbClr val="A28448"/>
              </a:buClr>
              <a:buFont typeface="Arial" charset="0"/>
              <a:buChar char="•"/>
              <a:tabLst>
                <a:tab pos="1328738" algn="l"/>
                <a:tab pos="1803400" algn="l"/>
                <a:tab pos="2225675" algn="l"/>
                <a:tab pos="4714875" algn="l"/>
              </a:tabLst>
            </a:pPr>
            <a:endParaRPr lang="en-US" altLang="en-US" dirty="0">
              <a:solidFill>
                <a:srgbClr val="040F7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Agenda Setting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E2DFD61-55B3-BE2C-77EC-8CEEBCD8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740" y="3702621"/>
            <a:ext cx="1006079" cy="11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1773238" algn="l"/>
                <a:tab pos="2405063" algn="l"/>
                <a:tab pos="2968625" algn="l"/>
                <a:tab pos="6288088" algn="l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tabLst>
                <a:tab pos="1773238" algn="l"/>
                <a:tab pos="2405063" algn="l"/>
                <a:tab pos="2968625" algn="l"/>
                <a:tab pos="6288088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1773238" algn="l"/>
                <a:tab pos="2405063" algn="l"/>
                <a:tab pos="2968625" algn="l"/>
                <a:tab pos="6288088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 sz="1600" dirty="0">
                <a:sym typeface="Wingdings" charset="2"/>
              </a:rPr>
              <a:t>⧸</a:t>
            </a: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rgbClr val="040F76"/>
                </a:solidFill>
              </a:rPr>
              <a:t>J</a:t>
            </a:r>
          </a:p>
          <a:p>
            <a:pPr eaLnBrk="1" hangingPunct="1">
              <a:buNone/>
            </a:pPr>
            <a:r>
              <a:rPr lang="en-US" altLang="en-US" sz="1600" dirty="0">
                <a:sym typeface="Wingdings" charset="2"/>
              </a:rPr>
              <a:t>⧸</a:t>
            </a: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rgbClr val="040F76"/>
                </a:solidFill>
              </a:rPr>
              <a:t>K</a:t>
            </a:r>
            <a:endParaRPr lang="en-US" altLang="en-US" sz="2000" dirty="0"/>
          </a:p>
          <a:p>
            <a:pPr eaLnBrk="1" hangingPunct="1">
              <a:buNone/>
            </a:pPr>
            <a:r>
              <a:rPr lang="en-US" altLang="en-US" sz="1600" dirty="0">
                <a:sym typeface="Wingdings" charset="2"/>
              </a:rPr>
              <a:t>⧸</a:t>
            </a: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rgbClr val="040F76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920879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Do you enter?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Do you accommodate entry?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What if there are fifty potential entrants?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Potential Entrant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438" y="5492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33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9124" y="1616470"/>
            <a:ext cx="3761825" cy="3112200"/>
          </a:xfrm>
        </p:spPr>
        <p:txBody>
          <a:bodyPr/>
          <a:lstStyle/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There are 21 flags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Players alternate removing 1, 2, or 3 flags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20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The player to take the last flag wins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Survivor Immunity Challenge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525" y="548082"/>
            <a:ext cx="19018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88" y="1616471"/>
            <a:ext cx="3471800" cy="30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59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6631614" y="207963"/>
            <a:ext cx="216599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Unraveling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0" y="292097"/>
            <a:ext cx="5980112" cy="1939925"/>
            <a:chOff x="1004888" y="2773363"/>
            <a:chExt cx="7845921" cy="2544465"/>
          </a:xfrm>
        </p:grpSpPr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1004888" y="4873626"/>
              <a:ext cx="793750" cy="44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3</a:t>
              </a:r>
              <a:r>
                <a:rPr lang="en-US" altLang="en-US" sz="1600" dirty="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1</a:t>
              </a:r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>
              <a:off x="1302728" y="3148161"/>
              <a:ext cx="227026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395413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take </a:t>
              </a:r>
            </a:p>
          </p:txBody>
        </p:sp>
        <p:cxnSp>
          <p:nvCxnSpPr>
            <p:cNvPr id="74" name="Straight Connector 35"/>
            <p:cNvCxnSpPr>
              <a:cxnSpLocks noChangeShapeType="1"/>
            </p:cNvCxnSpPr>
            <p:nvPr/>
          </p:nvCxnSpPr>
          <p:spPr bwMode="auto">
            <a:xfrm rot="5400000">
              <a:off x="703262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Straight Connector 48"/>
            <p:cNvCxnSpPr>
              <a:cxnSpLocks noChangeShapeType="1"/>
            </p:cNvCxnSpPr>
            <p:nvPr/>
          </p:nvCxnSpPr>
          <p:spPr bwMode="auto">
            <a:xfrm>
              <a:off x="1450975" y="3262313"/>
              <a:ext cx="1409700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Connector 67"/>
            <p:cNvCxnSpPr>
              <a:cxnSpLocks noChangeShapeType="1"/>
            </p:cNvCxnSpPr>
            <p:nvPr/>
          </p:nvCxnSpPr>
          <p:spPr bwMode="auto">
            <a:xfrm>
              <a:off x="2989263" y="3262313"/>
              <a:ext cx="1411287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Straight Connector 68"/>
            <p:cNvCxnSpPr>
              <a:cxnSpLocks noChangeShapeType="1"/>
            </p:cNvCxnSpPr>
            <p:nvPr/>
          </p:nvCxnSpPr>
          <p:spPr bwMode="auto">
            <a:xfrm>
              <a:off x="4527550" y="3262313"/>
              <a:ext cx="1411288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69"/>
            <p:cNvCxnSpPr>
              <a:cxnSpLocks noChangeShapeType="1"/>
            </p:cNvCxnSpPr>
            <p:nvPr/>
          </p:nvCxnSpPr>
          <p:spPr bwMode="auto">
            <a:xfrm>
              <a:off x="6065838" y="3262313"/>
              <a:ext cx="1411287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2905125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take</a:t>
              </a:r>
            </a:p>
          </p:txBody>
        </p:sp>
        <p:cxnSp>
          <p:nvCxnSpPr>
            <p:cNvPr id="80" name="Straight Connector 81"/>
            <p:cNvCxnSpPr>
              <a:cxnSpLocks noChangeShapeType="1"/>
            </p:cNvCxnSpPr>
            <p:nvPr/>
          </p:nvCxnSpPr>
          <p:spPr bwMode="auto">
            <a:xfrm rot="5400000">
              <a:off x="2212975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Text Box 36"/>
            <p:cNvSpPr txBox="1">
              <a:spLocks noChangeArrowheads="1"/>
            </p:cNvSpPr>
            <p:nvPr/>
          </p:nvSpPr>
          <p:spPr bwMode="auto">
            <a:xfrm>
              <a:off x="4473575" y="3657600"/>
              <a:ext cx="1277938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take</a:t>
              </a:r>
            </a:p>
          </p:txBody>
        </p:sp>
        <p:cxnSp>
          <p:nvCxnSpPr>
            <p:cNvPr id="82" name="Straight Connector 85"/>
            <p:cNvCxnSpPr>
              <a:cxnSpLocks noChangeShapeType="1"/>
            </p:cNvCxnSpPr>
            <p:nvPr/>
          </p:nvCxnSpPr>
          <p:spPr bwMode="auto">
            <a:xfrm rot="5400000">
              <a:off x="3781425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" name="Text Box 36"/>
            <p:cNvSpPr txBox="1">
              <a:spLocks noChangeArrowheads="1"/>
            </p:cNvSpPr>
            <p:nvPr/>
          </p:nvSpPr>
          <p:spPr bwMode="auto">
            <a:xfrm>
              <a:off x="5981700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C00000"/>
                  </a:solidFill>
                </a:rPr>
                <a:t>take</a:t>
              </a:r>
            </a:p>
          </p:txBody>
        </p:sp>
        <p:cxnSp>
          <p:nvCxnSpPr>
            <p:cNvPr id="84" name="Straight Connector 89"/>
            <p:cNvCxnSpPr>
              <a:cxnSpLocks noChangeShapeType="1"/>
            </p:cNvCxnSpPr>
            <p:nvPr/>
          </p:nvCxnSpPr>
          <p:spPr bwMode="auto">
            <a:xfrm rot="5400000">
              <a:off x="5291137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Text Box 36"/>
            <p:cNvSpPr txBox="1">
              <a:spLocks noChangeArrowheads="1"/>
            </p:cNvSpPr>
            <p:nvPr/>
          </p:nvSpPr>
          <p:spPr bwMode="auto">
            <a:xfrm>
              <a:off x="1690688" y="2773363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grow</a:t>
              </a:r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3273425" y="2773363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grow</a:t>
              </a:r>
            </a:p>
          </p:txBody>
        </p:sp>
        <p:sp>
          <p:nvSpPr>
            <p:cNvPr id="87" name="Text Box 36"/>
            <p:cNvSpPr txBox="1">
              <a:spLocks noChangeArrowheads="1"/>
            </p:cNvSpPr>
            <p:nvPr/>
          </p:nvSpPr>
          <p:spPr bwMode="auto">
            <a:xfrm>
              <a:off x="4767263" y="2773363"/>
              <a:ext cx="950912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grow</a:t>
              </a:r>
            </a:p>
          </p:txBody>
        </p:sp>
        <p:sp>
          <p:nvSpPr>
            <p:cNvPr id="88" name="Text Box 36"/>
            <p:cNvSpPr txBox="1">
              <a:spLocks noChangeArrowheads="1"/>
            </p:cNvSpPr>
            <p:nvPr/>
          </p:nvSpPr>
          <p:spPr bwMode="auto">
            <a:xfrm>
              <a:off x="6291263" y="2773363"/>
              <a:ext cx="950912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C00000"/>
                  </a:solidFill>
                </a:rPr>
                <a:t>grow</a:t>
              </a:r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>
              <a:off x="1302728" y="3148161"/>
              <a:ext cx="227026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1288149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4345705" y="3148161"/>
              <a:ext cx="227025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7388681" y="3148161"/>
              <a:ext cx="229108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5859903" y="3148161"/>
              <a:ext cx="229108" cy="229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4" name="Oval 34"/>
            <p:cNvSpPr>
              <a:spLocks noChangeArrowheads="1"/>
            </p:cNvSpPr>
            <p:nvPr/>
          </p:nvSpPr>
          <p:spPr bwMode="auto">
            <a:xfrm>
              <a:off x="2781519" y="3148161"/>
              <a:ext cx="229108" cy="229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5" name="Oval 25"/>
            <p:cNvSpPr>
              <a:spLocks noChangeArrowheads="1"/>
            </p:cNvSpPr>
            <p:nvPr/>
          </p:nvSpPr>
          <p:spPr bwMode="auto">
            <a:xfrm>
              <a:off x="2798181" y="4672342"/>
              <a:ext cx="227026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6" name="Oval 25"/>
            <p:cNvSpPr>
              <a:spLocks noChangeArrowheads="1"/>
            </p:cNvSpPr>
            <p:nvPr/>
          </p:nvSpPr>
          <p:spPr bwMode="auto">
            <a:xfrm>
              <a:off x="4366533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5874483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98" name="Text Box 28"/>
            <p:cNvSpPr txBox="1">
              <a:spLocks noChangeArrowheads="1"/>
            </p:cNvSpPr>
            <p:nvPr/>
          </p:nvSpPr>
          <p:spPr bwMode="auto">
            <a:xfrm>
              <a:off x="2513013" y="4873626"/>
              <a:ext cx="795337" cy="44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2</a:t>
              </a:r>
              <a:r>
                <a:rPr lang="en-US" altLang="en-US" sz="1600" dirty="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6</a:t>
              </a:r>
            </a:p>
          </p:txBody>
        </p:sp>
        <p:sp>
          <p:nvSpPr>
            <p:cNvPr id="99" name="Text Box 28"/>
            <p:cNvSpPr txBox="1">
              <a:spLocks noChangeArrowheads="1"/>
            </p:cNvSpPr>
            <p:nvPr/>
          </p:nvSpPr>
          <p:spPr bwMode="auto">
            <a:xfrm>
              <a:off x="4081463" y="4873626"/>
              <a:ext cx="795337" cy="44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9</a:t>
              </a:r>
              <a:r>
                <a:rPr lang="en-US" altLang="en-US" sz="1600" dirty="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3</a:t>
              </a:r>
            </a:p>
          </p:txBody>
        </p:sp>
        <p:sp>
          <p:nvSpPr>
            <p:cNvPr id="100" name="Text Box 28"/>
            <p:cNvSpPr txBox="1">
              <a:spLocks noChangeArrowheads="1"/>
            </p:cNvSpPr>
            <p:nvPr/>
          </p:nvSpPr>
          <p:spPr bwMode="auto">
            <a:xfrm>
              <a:off x="5455623" y="4873626"/>
              <a:ext cx="1062615" cy="44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4</a:t>
              </a:r>
              <a:r>
                <a:rPr lang="en-US" altLang="en-US" sz="1600" dirty="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12</a:t>
              </a:r>
            </a:p>
          </p:txBody>
        </p:sp>
        <p:sp>
          <p:nvSpPr>
            <p:cNvPr id="101" name="Text Box 28"/>
            <p:cNvSpPr txBox="1">
              <a:spLocks noChangeArrowheads="1"/>
            </p:cNvSpPr>
            <p:nvPr/>
          </p:nvSpPr>
          <p:spPr bwMode="auto">
            <a:xfrm>
              <a:off x="7675563" y="3005138"/>
              <a:ext cx="1175246" cy="44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Wingdings" charset="2"/>
                  <a:sym typeface="Wingdings" charset="2"/>
                </a:rPr>
                <a:t></a:t>
              </a:r>
              <a:endParaRPr lang="en-US" altLang="en-US" sz="1600">
                <a:solidFill>
                  <a:schemeClr val="folHlink"/>
                </a:solidFill>
                <a:latin typeface="Verdana" charset="0"/>
              </a:endParaRPr>
            </a:p>
          </p:txBody>
        </p:sp>
      </p:grpSp>
      <p:sp>
        <p:nvSpPr>
          <p:cNvPr id="102" name="Text Box 28"/>
          <p:cNvSpPr txBox="1">
            <a:spLocks noChangeArrowheads="1"/>
          </p:cNvSpPr>
          <p:nvPr/>
        </p:nvSpPr>
        <p:spPr bwMode="auto">
          <a:xfrm>
            <a:off x="-6350" y="287335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charset="0"/>
              </a:rPr>
              <a:t>1</a:t>
            </a:r>
          </a:p>
        </p:txBody>
      </p:sp>
      <p:sp>
        <p:nvSpPr>
          <p:cNvPr id="103" name="Text Box 28"/>
          <p:cNvSpPr txBox="1">
            <a:spLocks noChangeArrowheads="1"/>
          </p:cNvSpPr>
          <p:nvPr/>
        </p:nvSpPr>
        <p:spPr bwMode="auto">
          <a:xfrm>
            <a:off x="1119187" y="287335"/>
            <a:ext cx="630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charset="0"/>
              </a:rPr>
              <a:t>2</a:t>
            </a:r>
          </a:p>
        </p:txBody>
      </p:sp>
      <p:sp>
        <p:nvSpPr>
          <p:cNvPr id="104" name="Text Box 28"/>
          <p:cNvSpPr txBox="1">
            <a:spLocks noChangeArrowheads="1"/>
          </p:cNvSpPr>
          <p:nvPr/>
        </p:nvSpPr>
        <p:spPr bwMode="auto">
          <a:xfrm>
            <a:off x="2320925" y="287335"/>
            <a:ext cx="630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charset="0"/>
              </a:rPr>
              <a:t>3</a:t>
            </a:r>
          </a:p>
        </p:txBody>
      </p:sp>
      <p:sp>
        <p:nvSpPr>
          <p:cNvPr id="105" name="Text Box 28"/>
          <p:cNvSpPr txBox="1">
            <a:spLocks noChangeArrowheads="1"/>
          </p:cNvSpPr>
          <p:nvPr/>
        </p:nvSpPr>
        <p:spPr bwMode="auto">
          <a:xfrm>
            <a:off x="3470275" y="287335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Verdana" charset="0"/>
              </a:rPr>
              <a:t>4</a:t>
            </a:r>
          </a:p>
        </p:txBody>
      </p: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2395483" y="2703885"/>
            <a:ext cx="5190049" cy="2186036"/>
            <a:chOff x="808433" y="2773363"/>
            <a:chExt cx="6809356" cy="2867272"/>
          </a:xfrm>
        </p:grpSpPr>
        <p:sp>
          <p:nvSpPr>
            <p:cNvPr id="107" name="Text Box 28"/>
            <p:cNvSpPr txBox="1">
              <a:spLocks noChangeArrowheads="1"/>
            </p:cNvSpPr>
            <p:nvPr/>
          </p:nvSpPr>
          <p:spPr bwMode="auto">
            <a:xfrm>
              <a:off x="808433" y="4873626"/>
              <a:ext cx="1153579" cy="76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Verdana" charset="0"/>
                </a:rPr>
                <a:t>291</a:t>
              </a:r>
              <a:r>
                <a:rPr lang="en-US" altLang="en-US" sz="160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97</a:t>
              </a:r>
            </a:p>
          </p:txBody>
        </p:sp>
        <p:sp>
          <p:nvSpPr>
            <p:cNvPr id="108" name="Oval 34"/>
            <p:cNvSpPr>
              <a:spLocks noChangeArrowheads="1"/>
            </p:cNvSpPr>
            <p:nvPr/>
          </p:nvSpPr>
          <p:spPr bwMode="auto">
            <a:xfrm>
              <a:off x="1302728" y="3148161"/>
              <a:ext cx="227026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09" name="Text Box 36"/>
            <p:cNvSpPr txBox="1">
              <a:spLocks noChangeArrowheads="1"/>
            </p:cNvSpPr>
            <p:nvPr/>
          </p:nvSpPr>
          <p:spPr bwMode="auto">
            <a:xfrm>
              <a:off x="1395413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take </a:t>
              </a:r>
            </a:p>
          </p:txBody>
        </p:sp>
        <p:cxnSp>
          <p:nvCxnSpPr>
            <p:cNvPr id="110" name="Straight Connector 35"/>
            <p:cNvCxnSpPr>
              <a:cxnSpLocks noChangeShapeType="1"/>
            </p:cNvCxnSpPr>
            <p:nvPr/>
          </p:nvCxnSpPr>
          <p:spPr bwMode="auto">
            <a:xfrm rot="5400000">
              <a:off x="703262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Straight Connector 48"/>
            <p:cNvCxnSpPr>
              <a:cxnSpLocks noChangeShapeType="1"/>
            </p:cNvCxnSpPr>
            <p:nvPr/>
          </p:nvCxnSpPr>
          <p:spPr bwMode="auto">
            <a:xfrm>
              <a:off x="1450975" y="3262313"/>
              <a:ext cx="1409700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Connector 67"/>
            <p:cNvCxnSpPr>
              <a:cxnSpLocks noChangeShapeType="1"/>
            </p:cNvCxnSpPr>
            <p:nvPr/>
          </p:nvCxnSpPr>
          <p:spPr bwMode="auto">
            <a:xfrm>
              <a:off x="2989263" y="3262313"/>
              <a:ext cx="1411287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Straight Connector 68"/>
            <p:cNvCxnSpPr>
              <a:cxnSpLocks noChangeShapeType="1"/>
            </p:cNvCxnSpPr>
            <p:nvPr/>
          </p:nvCxnSpPr>
          <p:spPr bwMode="auto">
            <a:xfrm>
              <a:off x="4527550" y="3262313"/>
              <a:ext cx="1411288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Straight Connector 69"/>
            <p:cNvCxnSpPr>
              <a:cxnSpLocks noChangeShapeType="1"/>
            </p:cNvCxnSpPr>
            <p:nvPr/>
          </p:nvCxnSpPr>
          <p:spPr bwMode="auto">
            <a:xfrm>
              <a:off x="6065838" y="3262313"/>
              <a:ext cx="1411287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36"/>
            <p:cNvSpPr txBox="1">
              <a:spLocks noChangeArrowheads="1"/>
            </p:cNvSpPr>
            <p:nvPr/>
          </p:nvSpPr>
          <p:spPr bwMode="auto">
            <a:xfrm>
              <a:off x="2905125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take</a:t>
              </a:r>
            </a:p>
          </p:txBody>
        </p:sp>
        <p:cxnSp>
          <p:nvCxnSpPr>
            <p:cNvPr id="116" name="Straight Connector 81"/>
            <p:cNvCxnSpPr>
              <a:cxnSpLocks noChangeShapeType="1"/>
            </p:cNvCxnSpPr>
            <p:nvPr/>
          </p:nvCxnSpPr>
          <p:spPr bwMode="auto">
            <a:xfrm rot="5400000">
              <a:off x="2212975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36"/>
            <p:cNvSpPr txBox="1">
              <a:spLocks noChangeArrowheads="1"/>
            </p:cNvSpPr>
            <p:nvPr/>
          </p:nvSpPr>
          <p:spPr bwMode="auto">
            <a:xfrm>
              <a:off x="4473575" y="3657600"/>
              <a:ext cx="1277938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take</a:t>
              </a:r>
            </a:p>
          </p:txBody>
        </p:sp>
        <p:cxnSp>
          <p:nvCxnSpPr>
            <p:cNvPr id="118" name="Straight Connector 85"/>
            <p:cNvCxnSpPr>
              <a:cxnSpLocks noChangeShapeType="1"/>
            </p:cNvCxnSpPr>
            <p:nvPr/>
          </p:nvCxnSpPr>
          <p:spPr bwMode="auto">
            <a:xfrm rot="5400000">
              <a:off x="3781425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0719C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36"/>
            <p:cNvSpPr txBox="1">
              <a:spLocks noChangeArrowheads="1"/>
            </p:cNvSpPr>
            <p:nvPr/>
          </p:nvSpPr>
          <p:spPr bwMode="auto">
            <a:xfrm>
              <a:off x="5981700" y="3657600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C00000"/>
                  </a:solidFill>
                </a:rPr>
                <a:t>take</a:t>
              </a:r>
            </a:p>
          </p:txBody>
        </p:sp>
        <p:cxnSp>
          <p:nvCxnSpPr>
            <p:cNvPr id="120" name="Straight Connector 89"/>
            <p:cNvCxnSpPr>
              <a:cxnSpLocks noChangeShapeType="1"/>
            </p:cNvCxnSpPr>
            <p:nvPr/>
          </p:nvCxnSpPr>
          <p:spPr bwMode="auto">
            <a:xfrm rot="5400000">
              <a:off x="5291137" y="4014788"/>
              <a:ext cx="1381125" cy="0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1" name="Text Box 36"/>
            <p:cNvSpPr txBox="1">
              <a:spLocks noChangeArrowheads="1"/>
            </p:cNvSpPr>
            <p:nvPr/>
          </p:nvSpPr>
          <p:spPr bwMode="auto">
            <a:xfrm>
              <a:off x="1690688" y="2773363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grow</a:t>
              </a:r>
            </a:p>
          </p:txBody>
        </p:sp>
        <p:sp>
          <p:nvSpPr>
            <p:cNvPr id="122" name="Text Box 36"/>
            <p:cNvSpPr txBox="1">
              <a:spLocks noChangeArrowheads="1"/>
            </p:cNvSpPr>
            <p:nvPr/>
          </p:nvSpPr>
          <p:spPr bwMode="auto">
            <a:xfrm>
              <a:off x="3273425" y="2773363"/>
              <a:ext cx="949326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grow</a:t>
              </a:r>
            </a:p>
          </p:txBody>
        </p:sp>
        <p:sp>
          <p:nvSpPr>
            <p:cNvPr id="123" name="Text Box 36"/>
            <p:cNvSpPr txBox="1">
              <a:spLocks noChangeArrowheads="1"/>
            </p:cNvSpPr>
            <p:nvPr/>
          </p:nvSpPr>
          <p:spPr bwMode="auto">
            <a:xfrm>
              <a:off x="4767263" y="2773363"/>
              <a:ext cx="950912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000099"/>
                  </a:solidFill>
                </a:rPr>
                <a:t>grow</a:t>
              </a:r>
            </a:p>
          </p:txBody>
        </p:sp>
        <p:sp>
          <p:nvSpPr>
            <p:cNvPr id="124" name="Text Box 36"/>
            <p:cNvSpPr txBox="1">
              <a:spLocks noChangeArrowheads="1"/>
            </p:cNvSpPr>
            <p:nvPr/>
          </p:nvSpPr>
          <p:spPr bwMode="auto">
            <a:xfrm>
              <a:off x="6291263" y="2773363"/>
              <a:ext cx="950912" cy="48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1800">
                  <a:solidFill>
                    <a:srgbClr val="C00000"/>
                  </a:solidFill>
                </a:rPr>
                <a:t>grow</a:t>
              </a:r>
            </a:p>
          </p:txBody>
        </p:sp>
        <p:sp>
          <p:nvSpPr>
            <p:cNvPr id="125" name="Oval 34"/>
            <p:cNvSpPr>
              <a:spLocks noChangeArrowheads="1"/>
            </p:cNvSpPr>
            <p:nvPr/>
          </p:nvSpPr>
          <p:spPr bwMode="auto">
            <a:xfrm>
              <a:off x="1302728" y="3148161"/>
              <a:ext cx="227026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26" name="Oval 25"/>
            <p:cNvSpPr>
              <a:spLocks noChangeArrowheads="1"/>
            </p:cNvSpPr>
            <p:nvPr/>
          </p:nvSpPr>
          <p:spPr bwMode="auto">
            <a:xfrm>
              <a:off x="1288149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27" name="Oval 34"/>
            <p:cNvSpPr>
              <a:spLocks noChangeArrowheads="1"/>
            </p:cNvSpPr>
            <p:nvPr/>
          </p:nvSpPr>
          <p:spPr bwMode="auto">
            <a:xfrm>
              <a:off x="4345705" y="3148161"/>
              <a:ext cx="227025" cy="229043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28" name="Oval 34"/>
            <p:cNvSpPr>
              <a:spLocks noChangeArrowheads="1"/>
            </p:cNvSpPr>
            <p:nvPr/>
          </p:nvSpPr>
          <p:spPr bwMode="auto">
            <a:xfrm>
              <a:off x="7388681" y="3148161"/>
              <a:ext cx="229108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29" name="Oval 34"/>
            <p:cNvSpPr>
              <a:spLocks noChangeArrowheads="1"/>
            </p:cNvSpPr>
            <p:nvPr/>
          </p:nvSpPr>
          <p:spPr bwMode="auto">
            <a:xfrm>
              <a:off x="5859903" y="3148161"/>
              <a:ext cx="229108" cy="229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30" name="Oval 34"/>
            <p:cNvSpPr>
              <a:spLocks noChangeArrowheads="1"/>
            </p:cNvSpPr>
            <p:nvPr/>
          </p:nvSpPr>
          <p:spPr bwMode="auto">
            <a:xfrm>
              <a:off x="2781519" y="3148161"/>
              <a:ext cx="229108" cy="229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31" name="Oval 25"/>
            <p:cNvSpPr>
              <a:spLocks noChangeArrowheads="1"/>
            </p:cNvSpPr>
            <p:nvPr/>
          </p:nvSpPr>
          <p:spPr bwMode="auto">
            <a:xfrm>
              <a:off x="2798181" y="4672342"/>
              <a:ext cx="227026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32" name="Oval 25"/>
            <p:cNvSpPr>
              <a:spLocks noChangeArrowheads="1"/>
            </p:cNvSpPr>
            <p:nvPr/>
          </p:nvSpPr>
          <p:spPr bwMode="auto">
            <a:xfrm>
              <a:off x="4366533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33" name="Oval 25"/>
            <p:cNvSpPr>
              <a:spLocks noChangeArrowheads="1"/>
            </p:cNvSpPr>
            <p:nvPr/>
          </p:nvSpPr>
          <p:spPr bwMode="auto">
            <a:xfrm>
              <a:off x="5874483" y="4672342"/>
              <a:ext cx="227025" cy="2290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buFont typeface="Wingdings" charset="0"/>
                <a:buChar char="•"/>
                <a:defRPr/>
              </a:pPr>
              <a:endParaRPr lang="en-US" sz="1050">
                <a:ea typeface="ＭＳ Ｐゴシック" charset="0"/>
              </a:endParaRPr>
            </a:p>
          </p:txBody>
        </p:sp>
        <p:sp>
          <p:nvSpPr>
            <p:cNvPr id="134" name="Text Box 28"/>
            <p:cNvSpPr txBox="1">
              <a:spLocks noChangeArrowheads="1"/>
            </p:cNvSpPr>
            <p:nvPr/>
          </p:nvSpPr>
          <p:spPr bwMode="auto">
            <a:xfrm>
              <a:off x="2348812" y="4873626"/>
              <a:ext cx="1167897" cy="76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98</a:t>
              </a:r>
              <a:r>
                <a:rPr lang="en-US" altLang="en-US" sz="1600" dirty="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294</a:t>
              </a:r>
            </a:p>
          </p:txBody>
        </p:sp>
        <p:sp>
          <p:nvSpPr>
            <p:cNvPr id="135" name="Text Box 28"/>
            <p:cNvSpPr txBox="1">
              <a:spLocks noChangeArrowheads="1"/>
            </p:cNvSpPr>
            <p:nvPr/>
          </p:nvSpPr>
          <p:spPr bwMode="auto">
            <a:xfrm>
              <a:off x="3984245" y="4873626"/>
              <a:ext cx="996113" cy="76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Verdana" charset="0"/>
                </a:rPr>
                <a:t>297</a:t>
              </a:r>
              <a:r>
                <a:rPr lang="en-US" altLang="en-US" sz="1600">
                  <a:latin typeface="Verdana" charset="0"/>
                </a:rPr>
                <a:t>, </a:t>
              </a:r>
              <a:r>
                <a:rPr lang="en-US" altLang="en-US" sz="1600" dirty="0">
                  <a:solidFill>
                    <a:srgbClr val="C00000"/>
                  </a:solidFill>
                  <a:latin typeface="Verdana" charset="0"/>
                </a:rPr>
                <a:t>99</a:t>
              </a:r>
            </a:p>
          </p:txBody>
        </p:sp>
        <p:sp>
          <p:nvSpPr>
            <p:cNvPr id="136" name="Text Box 28"/>
            <p:cNvSpPr txBox="1">
              <a:spLocks noChangeArrowheads="1"/>
            </p:cNvSpPr>
            <p:nvPr/>
          </p:nvSpPr>
          <p:spPr bwMode="auto">
            <a:xfrm>
              <a:off x="5362645" y="4873626"/>
              <a:ext cx="1281872" cy="76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0099"/>
                  </a:solidFill>
                  <a:latin typeface="Verdana" charset="0"/>
                </a:rPr>
                <a:t>100</a:t>
              </a:r>
              <a:r>
                <a:rPr lang="en-US" altLang="en-US" sz="1600">
                  <a:latin typeface="Verdana" charset="0"/>
                </a:rPr>
                <a:t>, </a:t>
              </a:r>
              <a:r>
                <a:rPr lang="en-US" altLang="en-US" sz="1600">
                  <a:solidFill>
                    <a:srgbClr val="C00000"/>
                  </a:solidFill>
                  <a:latin typeface="Verdana" charset="0"/>
                </a:rPr>
                <a:t>300</a:t>
              </a:r>
              <a:endParaRPr lang="en-US" altLang="en-US" sz="1600" dirty="0">
                <a:solidFill>
                  <a:srgbClr val="C00000"/>
                </a:solidFill>
                <a:latin typeface="Verdana" charset="0"/>
              </a:endParaRPr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2538870" y="2699123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Verdana" charset="0"/>
              </a:rPr>
              <a:t>97</a:t>
            </a:r>
          </a:p>
        </p:txBody>
      </p:sp>
      <p:sp>
        <p:nvSpPr>
          <p:cNvPr id="139" name="Text Box 28"/>
          <p:cNvSpPr txBox="1">
            <a:spLocks noChangeArrowheads="1"/>
          </p:cNvSpPr>
          <p:nvPr/>
        </p:nvSpPr>
        <p:spPr bwMode="auto">
          <a:xfrm>
            <a:off x="3664407" y="2699123"/>
            <a:ext cx="630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Verdana" charset="0"/>
              </a:rPr>
              <a:t>98</a:t>
            </a:r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4866145" y="2699123"/>
            <a:ext cx="630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Verdana" charset="0"/>
              </a:rPr>
              <a:t>99</a:t>
            </a:r>
          </a:p>
        </p:txBody>
      </p:sp>
      <p:sp>
        <p:nvSpPr>
          <p:cNvPr id="141" name="Text Box 28"/>
          <p:cNvSpPr txBox="1">
            <a:spLocks noChangeArrowheads="1"/>
          </p:cNvSpPr>
          <p:nvPr/>
        </p:nvSpPr>
        <p:spPr bwMode="auto">
          <a:xfrm>
            <a:off x="6015495" y="2699123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Verdana" charset="0"/>
              </a:rPr>
              <a:t>100</a:t>
            </a:r>
          </a:p>
        </p:txBody>
      </p:sp>
      <p:sp>
        <p:nvSpPr>
          <p:cNvPr id="142" name="Text Box 28"/>
          <p:cNvSpPr txBox="1">
            <a:spLocks noChangeArrowheads="1"/>
          </p:cNvSpPr>
          <p:nvPr/>
        </p:nvSpPr>
        <p:spPr bwMode="auto">
          <a:xfrm>
            <a:off x="7697199" y="2780949"/>
            <a:ext cx="878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99"/>
                </a:solidFill>
                <a:latin typeface="Verdana" charset="0"/>
              </a:rPr>
              <a:t>202</a:t>
            </a:r>
            <a:r>
              <a:rPr lang="en-US" altLang="en-US" sz="1600">
                <a:latin typeface="Verdana" charset="0"/>
              </a:rPr>
              <a:t>,  </a:t>
            </a:r>
            <a:r>
              <a:rPr lang="en-US" altLang="en-US" sz="1600">
                <a:solidFill>
                  <a:srgbClr val="C00000"/>
                </a:solidFill>
                <a:latin typeface="Verdana" charset="0"/>
              </a:rPr>
              <a:t>202</a:t>
            </a:r>
            <a:endParaRPr lang="en-US" altLang="en-US" sz="1600" dirty="0">
              <a:solidFill>
                <a:srgbClr val="C00000"/>
              </a:solidFill>
              <a:latin typeface="Verdana" charset="0"/>
            </a:endParaRPr>
          </a:p>
        </p:txBody>
      </p:sp>
      <p:sp>
        <p:nvSpPr>
          <p:cNvPr id="143" name="Text Box 28"/>
          <p:cNvSpPr txBox="1">
            <a:spLocks noChangeArrowheads="1"/>
          </p:cNvSpPr>
          <p:nvPr/>
        </p:nvSpPr>
        <p:spPr bwMode="auto">
          <a:xfrm>
            <a:off x="1674922" y="2912845"/>
            <a:ext cx="895765" cy="3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99"/>
                </a:solidFill>
                <a:latin typeface="Wingdings" charset="2"/>
                <a:sym typeface="Wingdings" charset="2"/>
              </a:rPr>
              <a:t></a:t>
            </a:r>
            <a:endParaRPr lang="en-US" altLang="en-US" sz="1600">
              <a:solidFill>
                <a:schemeClr val="folHlink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7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sz="2800" dirty="0"/>
              <a:t>Understanding the outcomes of games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Sometimes easy (dominant strategies)</a:t>
            </a:r>
          </a:p>
          <a:p>
            <a:pPr lvl="1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Sometimes tedious (best replies)</a:t>
            </a:r>
          </a:p>
          <a:p>
            <a:endParaRPr lang="en-US" sz="2800" dirty="0"/>
          </a:p>
          <a:p>
            <a:r>
              <a:rPr lang="en-US" sz="2800" dirty="0"/>
              <a:t>What if the games are sequential?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Equilibrium:</a:t>
            </a:r>
          </a:p>
          <a:p>
            <a:pPr lvl="1">
              <a:buFont typeface="Wingdings" charset="2"/>
              <a:buNone/>
            </a:pPr>
            <a:r>
              <a:rPr lang="en-US" altLang="en-US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	take , take , take , take , take , …  </a:t>
            </a:r>
          </a:p>
          <a:p>
            <a:pPr lvl="1">
              <a:buFont typeface="Wingdings" charset="2"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take , take , take , take , take , …</a:t>
            </a:r>
          </a:p>
          <a:p>
            <a:pPr lvl="1"/>
            <a:endParaRPr lang="en-US" altLang="en-US" sz="2400" dirty="0">
              <a:solidFill>
                <a:srgbClr val="000099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dirty="0"/>
              <a:t>Remember: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An equilibrium specifies an action at </a:t>
            </a:r>
            <a:r>
              <a:rPr lang="en-US" altLang="en-US" i="1" dirty="0">
                <a:latin typeface="Arial" charset="0"/>
                <a:ea typeface="Arial" charset="0"/>
                <a:cs typeface="Arial" charset="0"/>
              </a:rPr>
              <a:t>every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decision node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Even those that will not be reached in equilibrium</a:t>
            </a:r>
          </a:p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Unraveling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02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You have a monopoly market in every state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There is one potential entrant in each state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They make their entry decisions sequentially</a:t>
            </a:r>
          </a:p>
          <a:p>
            <a:pPr lvl="1"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endParaRPr lang="en-US" altLang="en-US" sz="1600" dirty="0">
              <a:ea typeface="ＭＳ Ｐゴシック" charset="-128"/>
            </a:endParaRP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Each time, you can accommodate or fight</a:t>
            </a:r>
          </a:p>
          <a:p>
            <a:pPr>
              <a:tabLst>
                <a:tab pos="1329929" algn="l"/>
                <a:tab pos="1803797" algn="l"/>
                <a:tab pos="2226469" algn="l"/>
                <a:tab pos="4716066" algn="l"/>
              </a:tabLst>
            </a:pPr>
            <a:r>
              <a:rPr lang="en-US" altLang="en-US" sz="2000" dirty="0">
                <a:ea typeface="ＭＳ Ｐゴシック" charset="-128"/>
              </a:rPr>
              <a:t>What do you do the first year?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Potential Entrant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8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00088" y="1616470"/>
            <a:ext cx="7815262" cy="3112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ea typeface="ＭＳ Ｐゴシック" charset="-128"/>
              </a:rPr>
              <a:t>In the last period:</a:t>
            </a: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  <a:p>
            <a:endParaRPr lang="en-US" altLang="en-US" sz="20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Looking Forward</a:t>
            </a:r>
            <a:r>
              <a:rPr lang="mr-IN" sz="2000" b="1" dirty="0">
                <a:latin typeface="Verdana" charset="0"/>
                <a:ea typeface="Verdana" charset="0"/>
                <a:cs typeface="Verdana" charset="0"/>
              </a:rPr>
              <a:t>…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455736" y="2185338"/>
            <a:ext cx="6978651" cy="2624791"/>
            <a:chOff x="1114" y="1397"/>
            <a:chExt cx="4396" cy="1874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2071" y="146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1114" y="1661"/>
              <a:ext cx="3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000099"/>
                  </a:solidFill>
                  <a:latin typeface="Verdana" charset="0"/>
                </a:rPr>
                <a:t>E</a:t>
              </a:r>
            </a:p>
          </p:txBody>
        </p:sp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1993" y="2579"/>
              <a:ext cx="34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00000"/>
                  </a:solidFill>
                  <a:latin typeface="Verdana" charset="0"/>
                </a:rPr>
                <a:t>M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2264" y="1397"/>
              <a:ext cx="23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$0</a:t>
              </a:r>
              <a:r>
                <a:rPr lang="en-US" altLang="en-US" sz="2400" dirty="0">
                  <a:latin typeface="Verdana" charset="0"/>
                </a:rPr>
                <a:t>,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$100 + previous</a:t>
              </a: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3239" y="2961"/>
              <a:ext cx="221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–50</a:t>
              </a:r>
              <a:r>
                <a:rPr lang="en-US" altLang="en-US" sz="2400" dirty="0">
                  <a:latin typeface="Verdana" charset="0"/>
                </a:rPr>
                <a:t>, 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–50 + previous</a:t>
              </a: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3239" y="1852"/>
              <a:ext cx="227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Verdana" charset="0"/>
                </a:rPr>
                <a:t>  50</a:t>
              </a:r>
              <a:r>
                <a:rPr lang="en-US" altLang="en-US" sz="2400" dirty="0">
                  <a:latin typeface="Verdana" charset="0"/>
                </a:rPr>
                <a:t>,   </a:t>
              </a:r>
              <a:r>
                <a:rPr lang="en-US" altLang="en-US" sz="1200" dirty="0">
                  <a:latin typeface="Verdana" charset="0"/>
                </a:rPr>
                <a:t> </a:t>
              </a:r>
              <a:r>
                <a:rPr lang="en-US" altLang="en-US" sz="2400" dirty="0">
                  <a:solidFill>
                    <a:srgbClr val="C00000"/>
                  </a:solidFill>
                  <a:latin typeface="Verdana" charset="0"/>
                </a:rPr>
                <a:t>50 + previous</a:t>
              </a:r>
            </a:p>
          </p:txBody>
        </p:sp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1179" y="1428"/>
              <a:ext cx="900" cy="1113"/>
              <a:chOff x="3686" y="1019"/>
              <a:chExt cx="900" cy="1113"/>
            </a:xfrm>
          </p:grpSpPr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flipV="1">
                <a:off x="3764" y="1133"/>
                <a:ext cx="817" cy="488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3761" y="1650"/>
                <a:ext cx="825" cy="48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34"/>
              <p:cNvSpPr>
                <a:spLocks noChangeArrowheads="1"/>
              </p:cNvSpPr>
              <p:nvPr/>
            </p:nvSpPr>
            <p:spPr bwMode="auto">
              <a:xfrm>
                <a:off x="3686" y="1555"/>
                <a:ext cx="144" cy="144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27" name="Text Box 35"/>
              <p:cNvSpPr txBox="1">
                <a:spLocks noChangeArrowheads="1"/>
              </p:cNvSpPr>
              <p:nvPr/>
            </p:nvSpPr>
            <p:spPr bwMode="auto">
              <a:xfrm rot="19925865">
                <a:off x="3952" y="1019"/>
                <a:ext cx="5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chemeClr val="bg1"/>
                  </a:buClr>
                  <a:buSzTx/>
                  <a:buFont typeface="Wingdings" charset="2"/>
                  <a:buNone/>
                </a:pPr>
                <a:r>
                  <a:rPr lang="en-US" altLang="en-US" sz="2800">
                    <a:solidFill>
                      <a:srgbClr val="000099"/>
                    </a:solidFill>
                  </a:rPr>
                  <a:t>out</a:t>
                </a:r>
              </a:p>
            </p:txBody>
          </p:sp>
          <p:sp>
            <p:nvSpPr>
              <p:cNvPr id="28" name="Text Box 36"/>
              <p:cNvSpPr txBox="1">
                <a:spLocks noChangeArrowheads="1"/>
              </p:cNvSpPr>
              <p:nvPr/>
            </p:nvSpPr>
            <p:spPr bwMode="auto">
              <a:xfrm rot="1636820">
                <a:off x="4096" y="1623"/>
                <a:ext cx="3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chemeClr val="bg1"/>
                  </a:buClr>
                  <a:buSzTx/>
                  <a:buFont typeface="Wingdings" charset="2"/>
                  <a:buNone/>
                </a:pPr>
                <a:r>
                  <a:rPr lang="en-US" altLang="en-US" sz="2800">
                    <a:solidFill>
                      <a:srgbClr val="000099"/>
                    </a:solidFill>
                  </a:rPr>
                  <a:t>in</a:t>
                </a:r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2071" y="1929"/>
              <a:ext cx="1110" cy="1247"/>
              <a:chOff x="1564" y="1603"/>
              <a:chExt cx="1110" cy="1247"/>
            </a:xfrm>
          </p:grpSpPr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40"/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22" name="Oval 41"/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  <p:sp>
            <p:nvSpPr>
              <p:cNvPr id="23" name="Oval 42"/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/>
              </a:p>
            </p:txBody>
          </p:sp>
        </p:grp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 rot="19950821">
              <a:off x="2454" y="1895"/>
              <a:ext cx="57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 err="1">
                  <a:solidFill>
                    <a:srgbClr val="C00000"/>
                  </a:solidFill>
                </a:rPr>
                <a:t>acc</a:t>
              </a:r>
              <a:endParaRPr lang="en-US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 rot="1689507">
              <a:off x="2512" y="2655"/>
              <a:ext cx="6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C00000"/>
                  </a:solidFill>
                </a:rPr>
                <a:t>fight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77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r-IN" dirty="0"/>
              <a:t>…</a:t>
            </a:r>
            <a:r>
              <a:rPr lang="en-US" dirty="0"/>
              <a:t>And Reasoning Back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250" y="1635131"/>
            <a:ext cx="6809700" cy="3112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The Incumbent will not fight the last entrant 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But then, no reason to fight previous entrant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sz="1400" dirty="0"/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/>
              <a:t>Only one sequential equilibrium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All entrants play </a:t>
            </a:r>
            <a:r>
              <a:rPr lang="en-US" altLang="en-US" sz="2400" dirty="0">
                <a:solidFill>
                  <a:srgbClr val="000099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	Incumbent plays </a:t>
            </a:r>
            <a:r>
              <a:rPr lang="en-US" altLang="en-US" sz="24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Accommodate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endParaRPr lang="en-US" altLang="en-US" sz="1400" dirty="0">
              <a:ea typeface="ＭＳ Ｐゴシック" charset="-128"/>
            </a:endParaRP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But for long games, this is mostly theoretical</a:t>
            </a:r>
          </a:p>
          <a:p>
            <a:pPr>
              <a:lnSpc>
                <a:spcPct val="8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People “see” the end two to three periods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483C1-DA92-CA40-8849-B8EC71E0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382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424" y="833199"/>
            <a:ext cx="6477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1463" y="1367159"/>
            <a:ext cx="1771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A small sampling of the Kellogg</a:t>
            </a:r>
            <a:r>
              <a:rPr lang="ja-JP" altLang="en-US" sz="2800" dirty="0">
                <a:solidFill>
                  <a:schemeClr val="tx1"/>
                </a:solidFill>
              </a:rPr>
              <a:t>’</a:t>
            </a:r>
            <a:r>
              <a:rPr lang="en-US" altLang="ja-JP" sz="2800" dirty="0">
                <a:solidFill>
                  <a:schemeClr val="tx1"/>
                </a:solidFill>
              </a:rPr>
              <a:t>s portfolio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87" y="233688"/>
            <a:ext cx="4333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None/>
            </a:pPr>
            <a:r>
              <a:rPr lang="en-US" altLang="en-US" sz="2000" b="1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Breakfast Cereals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377" y="3700462"/>
            <a:ext cx="649821" cy="65278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4095D-2B3E-134F-AF45-50E2188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59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Verdana" charset="0"/>
              </a:rPr>
              <a:t>400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246564" y="336549"/>
            <a:ext cx="4630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product development costs:  $1.2M per product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A19F43-40CF-C64D-BDA1-E8443F52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08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1852609" y="1328733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8A33E1-0B75-B846-9186-9F984FB5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3500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1852609" y="1328733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017588" y="407975"/>
            <a:ext cx="779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tabLst>
                <a:tab pos="7604125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ea typeface="Arial" charset="0"/>
              </a:rPr>
              <a:t>Profit = ½ 5(600) – 1200 =</a:t>
            </a:r>
            <a:r>
              <a:rPr lang="en-US" altLang="en-US" sz="2400" dirty="0">
                <a:latin typeface="Verdana" charset="0"/>
              </a:rPr>
              <a:t>                	  </a:t>
            </a:r>
            <a:r>
              <a:rPr lang="en-US" altLang="en-US" sz="3600" b="1" dirty="0">
                <a:solidFill>
                  <a:srgbClr val="040F76"/>
                </a:solidFill>
                <a:latin typeface="Verdana" charset="0"/>
              </a:rPr>
              <a:t>300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6286496" y="76188"/>
            <a:ext cx="259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SCENARIO 1</a:t>
            </a:r>
            <a:endParaRPr lang="en-US" altLang="en-US" dirty="0">
              <a:latin typeface="Verdana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91DA30-94D0-E246-B081-4A0C50F6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624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1852609" y="1328733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4818059" y="1323970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017588" y="407975"/>
            <a:ext cx="779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tabLst>
                <a:tab pos="7604125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ea typeface="Arial" charset="0"/>
              </a:rPr>
              <a:t>Profit = 300 x 2 =</a:t>
            </a:r>
            <a:r>
              <a:rPr lang="en-US" altLang="en-US" sz="2400" dirty="0">
                <a:latin typeface="Verdana" charset="0"/>
              </a:rPr>
              <a:t>                	  </a:t>
            </a:r>
            <a:r>
              <a:rPr lang="en-US" altLang="en-US" sz="3600" b="1" dirty="0">
                <a:solidFill>
                  <a:srgbClr val="040F76"/>
                </a:solidFill>
                <a:latin typeface="Verdana" charset="0"/>
              </a:rPr>
              <a:t>600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6286496" y="76188"/>
            <a:ext cx="259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SCENARIO 2</a:t>
            </a:r>
            <a:endParaRPr lang="en-US" altLang="en-US" dirty="0">
              <a:latin typeface="Verdana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07567C-1042-D543-A3BD-E0512C0C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0518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1852609" y="1328733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4818059" y="1323970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3328190" y="1331114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017588" y="407975"/>
            <a:ext cx="779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tabLst>
                <a:tab pos="7604125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ea typeface="Arial" charset="0"/>
              </a:rPr>
              <a:t>Profit = 300 x 3 </a:t>
            </a:r>
            <a:r>
              <a:rPr lang="mr-IN" altLang="en-US" sz="2400" dirty="0">
                <a:ea typeface="Arial" charset="0"/>
              </a:rPr>
              <a:t>–</a:t>
            </a:r>
            <a:r>
              <a:rPr lang="en-US" altLang="en-US" sz="2400" dirty="0">
                <a:ea typeface="Arial" charset="0"/>
              </a:rPr>
              <a:t> 240 x 2 =  </a:t>
            </a:r>
            <a:r>
              <a:rPr lang="en-US" altLang="en-US" sz="2400" dirty="0">
                <a:latin typeface="Verdana" charset="0"/>
              </a:rPr>
              <a:t>                	  </a:t>
            </a:r>
            <a:r>
              <a:rPr lang="en-US" altLang="en-US" sz="3600" b="1" dirty="0">
                <a:solidFill>
                  <a:srgbClr val="040F76"/>
                </a:solidFill>
                <a:latin typeface="Verdana" charset="0"/>
              </a:rPr>
              <a:t>420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6286496" y="76188"/>
            <a:ext cx="259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SCENARIO 3</a:t>
            </a:r>
            <a:endParaRPr lang="en-US" altLang="en-US" dirty="0">
              <a:latin typeface="Verdana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49AF39-CCE0-8F4B-9629-CAAEB104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52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374612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Very Large Airplanes</a:t>
            </a: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>
              <a:solidFill>
                <a:schemeClr val="dk1"/>
              </a:solidFill>
              <a:sym typeface="Lo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3200" kern="0" dirty="0">
                <a:solidFill>
                  <a:schemeClr val="dk1"/>
                </a:solidFill>
                <a:sym typeface="Lora"/>
              </a:rPr>
              <a:t>Airbus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i="1" kern="0" dirty="0">
                <a:solidFill>
                  <a:schemeClr val="dk1"/>
                </a:solidFill>
                <a:sym typeface="Lora"/>
              </a:rPr>
              <a:t>versus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3200" kern="0" dirty="0">
                <a:solidFill>
                  <a:schemeClr val="dk1"/>
                </a:solidFill>
                <a:sym typeface="Lora"/>
              </a:rPr>
              <a:t>Boeing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45" y="890140"/>
            <a:ext cx="3649767" cy="36543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Shape 657"/>
          <p:cNvGrpSpPr>
            <a:grpSpLocks/>
          </p:cNvGrpSpPr>
          <p:nvPr/>
        </p:nvGrpSpPr>
        <p:grpSpPr bwMode="auto">
          <a:xfrm>
            <a:off x="796411" y="895888"/>
            <a:ext cx="460349" cy="460349"/>
            <a:chOff x="5964175" y="4329750"/>
            <a:chExt cx="421350" cy="421350"/>
          </a:xfrm>
        </p:grpSpPr>
        <p:sp>
          <p:nvSpPr>
            <p:cNvPr id="16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549775-53A3-2143-9D69-C464405B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29ABD-C7EE-C043-AD9F-51B38E81F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8682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0"/>
          <p:cNvSpPr>
            <a:spLocks noChangeShapeType="1"/>
          </p:cNvSpPr>
          <p:nvPr/>
        </p:nvSpPr>
        <p:spPr bwMode="auto">
          <a:xfrm flipV="1">
            <a:off x="1562096" y="1219195"/>
            <a:ext cx="0" cy="263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1"/>
          <p:cNvSpPr>
            <a:spLocks noChangeShapeType="1"/>
          </p:cNvSpPr>
          <p:nvPr/>
        </p:nvSpPr>
        <p:spPr bwMode="auto">
          <a:xfrm>
            <a:off x="1400171" y="38576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1400171" y="34385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3"/>
          <p:cNvSpPr>
            <a:spLocks noChangeShapeType="1"/>
          </p:cNvSpPr>
          <p:nvPr/>
        </p:nvSpPr>
        <p:spPr bwMode="auto">
          <a:xfrm>
            <a:off x="1400171" y="30194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1400171" y="26003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5"/>
          <p:cNvSpPr>
            <a:spLocks noChangeShapeType="1"/>
          </p:cNvSpPr>
          <p:nvPr/>
        </p:nvSpPr>
        <p:spPr bwMode="auto">
          <a:xfrm>
            <a:off x="1400171" y="17621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1400171" y="13430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09646" y="10953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5" name="Line 58"/>
          <p:cNvSpPr>
            <a:spLocks noChangeShapeType="1"/>
          </p:cNvSpPr>
          <p:nvPr/>
        </p:nvSpPr>
        <p:spPr bwMode="auto">
          <a:xfrm>
            <a:off x="1400171" y="2181220"/>
            <a:ext cx="438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1009646" y="15144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1009646" y="19335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1009646" y="23526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009646" y="27717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1009646" y="31908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1" name="Text Box 64"/>
          <p:cNvSpPr txBox="1">
            <a:spLocks noChangeArrowheads="1"/>
          </p:cNvSpPr>
          <p:nvPr/>
        </p:nvSpPr>
        <p:spPr bwMode="auto">
          <a:xfrm>
            <a:off x="1009646" y="3609970"/>
            <a:ext cx="552450" cy="247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000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2" name="Line 65"/>
          <p:cNvSpPr>
            <a:spLocks noChangeShapeType="1"/>
          </p:cNvSpPr>
          <p:nvPr/>
        </p:nvSpPr>
        <p:spPr bwMode="auto">
          <a:xfrm>
            <a:off x="5194301" y="4781547"/>
            <a:ext cx="94931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6"/>
          <p:cNvSpPr>
            <a:spLocks noChangeShapeType="1"/>
          </p:cNvSpPr>
          <p:nvPr/>
        </p:nvSpPr>
        <p:spPr bwMode="auto">
          <a:xfrm flipH="1">
            <a:off x="2970213" y="4781547"/>
            <a:ext cx="96995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969955" y="4248145"/>
            <a:ext cx="1973267" cy="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less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5" name="Text Box 68"/>
          <p:cNvSpPr txBox="1">
            <a:spLocks noChangeArrowheads="1"/>
          </p:cNvSpPr>
          <p:nvPr/>
        </p:nvSpPr>
        <p:spPr bwMode="auto">
          <a:xfrm>
            <a:off x="6286496" y="4248145"/>
            <a:ext cx="1857379" cy="4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Verdana" charset="0"/>
              </a:rPr>
              <a:t>more sweet</a:t>
            </a:r>
            <a:endParaRPr lang="en-US" altLang="en-US" sz="2400" dirty="0">
              <a:latin typeface="Verdana" charset="0"/>
            </a:endParaRPr>
          </a:p>
        </p:txBody>
      </p:sp>
      <p:sp>
        <p:nvSpPr>
          <p:cNvPr id="26" name="Line 69"/>
          <p:cNvSpPr>
            <a:spLocks noChangeShapeType="1"/>
          </p:cNvSpPr>
          <p:nvPr/>
        </p:nvSpPr>
        <p:spPr bwMode="auto">
          <a:xfrm flipV="1">
            <a:off x="18399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194785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 flipV="1">
            <a:off x="233362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24415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2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 flipV="1">
            <a:off x="282733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293687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3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2" name="Line 75"/>
          <p:cNvSpPr>
            <a:spLocks noChangeShapeType="1"/>
          </p:cNvSpPr>
          <p:nvPr/>
        </p:nvSpPr>
        <p:spPr bwMode="auto">
          <a:xfrm flipV="1">
            <a:off x="33210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3430584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4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4" name="Line 77"/>
          <p:cNvSpPr>
            <a:spLocks noChangeShapeType="1"/>
          </p:cNvSpPr>
          <p:nvPr/>
        </p:nvSpPr>
        <p:spPr bwMode="auto">
          <a:xfrm flipV="1">
            <a:off x="381634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39242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5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6" name="Line 79"/>
          <p:cNvSpPr>
            <a:spLocks noChangeShapeType="1"/>
          </p:cNvSpPr>
          <p:nvPr/>
        </p:nvSpPr>
        <p:spPr bwMode="auto">
          <a:xfrm flipV="1">
            <a:off x="431005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4419596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6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38" name="Line 81"/>
          <p:cNvSpPr>
            <a:spLocks noChangeShapeType="1"/>
          </p:cNvSpPr>
          <p:nvPr/>
        </p:nvSpPr>
        <p:spPr bwMode="auto">
          <a:xfrm flipV="1">
            <a:off x="48037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4913309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7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V="1">
            <a:off x="5299071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84"/>
          <p:cNvSpPr txBox="1">
            <a:spLocks noChangeArrowheads="1"/>
          </p:cNvSpPr>
          <p:nvPr/>
        </p:nvSpPr>
        <p:spPr bwMode="auto">
          <a:xfrm>
            <a:off x="54070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8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 flipV="1">
            <a:off x="5792784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86"/>
          <p:cNvSpPr txBox="1">
            <a:spLocks noChangeArrowheads="1"/>
          </p:cNvSpPr>
          <p:nvPr/>
        </p:nvSpPr>
        <p:spPr bwMode="auto">
          <a:xfrm>
            <a:off x="5902321" y="3962395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9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 flipV="1">
            <a:off x="6286496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6286496" y="3962395"/>
            <a:ext cx="4937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10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6" name="Line 89"/>
          <p:cNvSpPr>
            <a:spLocks noChangeShapeType="1"/>
          </p:cNvSpPr>
          <p:nvPr/>
        </p:nvSpPr>
        <p:spPr bwMode="auto">
          <a:xfrm flipV="1">
            <a:off x="67802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90"/>
          <p:cNvSpPr txBox="1">
            <a:spLocks noChangeArrowheads="1"/>
          </p:cNvSpPr>
          <p:nvPr/>
        </p:nvSpPr>
        <p:spPr bwMode="auto">
          <a:xfrm>
            <a:off x="6780209" y="3962395"/>
            <a:ext cx="4873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Verdana" charset="0"/>
              </a:rPr>
              <a:t>11</a:t>
            </a:r>
            <a:endParaRPr lang="en-US" altLang="en-US" sz="2400">
              <a:latin typeface="Verdana" charset="0"/>
            </a:endParaRPr>
          </a:p>
        </p:txBody>
      </p:sp>
      <p:sp>
        <p:nvSpPr>
          <p:cNvPr id="48" name="Line 91"/>
          <p:cNvSpPr>
            <a:spLocks noChangeShapeType="1"/>
          </p:cNvSpPr>
          <p:nvPr/>
        </p:nvSpPr>
        <p:spPr bwMode="auto">
          <a:xfrm flipV="1">
            <a:off x="7275509" y="3857620"/>
            <a:ext cx="0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92"/>
          <p:cNvSpPr txBox="1">
            <a:spLocks noChangeArrowheads="1"/>
          </p:cNvSpPr>
          <p:nvPr/>
        </p:nvSpPr>
        <p:spPr bwMode="auto">
          <a:xfrm rot="16200000">
            <a:off x="-692947" y="2266151"/>
            <a:ext cx="295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000">
                <a:latin typeface="Verdana" charset="0"/>
              </a:rPr>
              <a:t>sales   (in thousands)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835" y="4275651"/>
            <a:ext cx="443129" cy="445153"/>
          </a:xfrm>
          <a:prstGeom prst="rect">
            <a:avLst/>
          </a:prstGeom>
        </p:spPr>
      </p:pic>
      <p:sp>
        <p:nvSpPr>
          <p:cNvPr id="51" name="AutoShape 49"/>
          <p:cNvSpPr>
            <a:spLocks noChangeArrowheads="1"/>
          </p:cNvSpPr>
          <p:nvPr/>
        </p:nvSpPr>
        <p:spPr bwMode="auto">
          <a:xfrm>
            <a:off x="1852609" y="1332134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4818059" y="1332134"/>
            <a:ext cx="2457450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>
                  <a:alpha val="37999"/>
                </a:srgbClr>
              </a:gs>
              <a:gs pos="100000">
                <a:srgbClr val="2447B2">
                  <a:alpha val="59000"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3328190" y="1332134"/>
            <a:ext cx="2457450" cy="2514600"/>
          </a:xfrm>
          <a:prstGeom prst="triangle">
            <a:avLst>
              <a:gd name="adj" fmla="val 50000"/>
            </a:avLst>
          </a:prstGeom>
          <a:solidFill>
            <a:srgbClr val="A615B1">
              <a:alpha val="40000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1017588" y="407975"/>
            <a:ext cx="7799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tabLst>
                <a:tab pos="7604125" algn="r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tabLst>
                <a:tab pos="7604125" algn="r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ea typeface="Arial" charset="0"/>
              </a:rPr>
              <a:t>Profit = 300 x 2 </a:t>
            </a:r>
            <a:r>
              <a:rPr lang="mr-IN" altLang="en-US" sz="2400" dirty="0">
                <a:ea typeface="Arial" charset="0"/>
              </a:rPr>
              <a:t>–</a:t>
            </a:r>
            <a:r>
              <a:rPr lang="en-US" altLang="en-US" sz="2400" dirty="0">
                <a:ea typeface="Arial" charset="0"/>
              </a:rPr>
              <a:t> 240 =  </a:t>
            </a:r>
            <a:r>
              <a:rPr lang="en-US" altLang="en-US" sz="2400" dirty="0">
                <a:latin typeface="Verdana" charset="0"/>
              </a:rPr>
              <a:t>                	  </a:t>
            </a:r>
            <a:r>
              <a:rPr lang="en-US" altLang="en-US" sz="3600" b="1" dirty="0">
                <a:solidFill>
                  <a:srgbClr val="040F76"/>
                </a:solidFill>
                <a:latin typeface="Verdana" charset="0"/>
              </a:rPr>
              <a:t>360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6286496" y="76188"/>
            <a:ext cx="259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SCENARIO 4</a:t>
            </a:r>
            <a:endParaRPr lang="en-US" altLang="en-US" dirty="0">
              <a:latin typeface="Verdana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7984" y="2832054"/>
            <a:ext cx="973652" cy="1014679"/>
            <a:chOff x="4807984" y="2832054"/>
            <a:chExt cx="973652" cy="1014679"/>
          </a:xfrm>
        </p:grpSpPr>
        <p:sp>
          <p:nvSpPr>
            <p:cNvPr id="2" name="Right Triangle 1"/>
            <p:cNvSpPr/>
            <p:nvPr/>
          </p:nvSpPr>
          <p:spPr>
            <a:xfrm rot="5400000" flipH="1">
              <a:off x="5033013" y="3098111"/>
              <a:ext cx="1014679" cy="482566"/>
            </a:xfrm>
            <a:prstGeom prst="rtTriangle">
              <a:avLst/>
            </a:prstGeom>
            <a:solidFill>
              <a:srgbClr val="89A5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Triangle 57"/>
            <p:cNvSpPr/>
            <p:nvPr/>
          </p:nvSpPr>
          <p:spPr>
            <a:xfrm rot="16200000">
              <a:off x="4555942" y="3094302"/>
              <a:ext cx="1004473" cy="500390"/>
            </a:xfrm>
            <a:prstGeom prst="rtTriangle">
              <a:avLst/>
            </a:prstGeom>
            <a:solidFill>
              <a:srgbClr val="DCA6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3326936" y="2832055"/>
            <a:ext cx="1007784" cy="1014679"/>
            <a:chOff x="4807984" y="2832054"/>
            <a:chExt cx="984284" cy="1014679"/>
          </a:xfrm>
        </p:grpSpPr>
        <p:sp>
          <p:nvSpPr>
            <p:cNvPr id="60" name="Right Triangle 59"/>
            <p:cNvSpPr/>
            <p:nvPr/>
          </p:nvSpPr>
          <p:spPr>
            <a:xfrm rot="5400000" flipH="1">
              <a:off x="5043645" y="3098111"/>
              <a:ext cx="1014679" cy="482566"/>
            </a:xfrm>
            <a:prstGeom prst="rtTriangle">
              <a:avLst/>
            </a:prstGeom>
            <a:solidFill>
              <a:srgbClr val="89A5E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Triangle 60"/>
            <p:cNvSpPr/>
            <p:nvPr/>
          </p:nvSpPr>
          <p:spPr>
            <a:xfrm rot="16200000">
              <a:off x="4555942" y="3094302"/>
              <a:ext cx="1004473" cy="500390"/>
            </a:xfrm>
            <a:prstGeom prst="rtTriangle">
              <a:avLst/>
            </a:prstGeom>
            <a:solidFill>
              <a:srgbClr val="DCA6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C35A0-CAA7-294D-8756-DC68DFAC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951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752400" y="937845"/>
            <a:ext cx="3798477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      Line Item Veto</a:t>
            </a:r>
            <a:endParaRPr lang="en-US" sz="2000" kern="0" dirty="0">
              <a:solidFill>
                <a:schemeClr val="dk1"/>
              </a:solidFill>
              <a:latin typeface="Verdana" charset="0"/>
              <a:ea typeface="Verdana" charset="0"/>
              <a:cs typeface="Verdana" charset="0"/>
              <a:sym typeface="Lora"/>
            </a:endParaRPr>
          </a:p>
          <a:p>
            <a:pPr marL="457200" indent="0">
              <a:lnSpc>
                <a:spcPct val="80000"/>
              </a:lnSpc>
              <a:buNone/>
              <a:tabLst>
                <a:tab pos="2568575" algn="l"/>
              </a:tabLst>
            </a:pPr>
            <a:endParaRPr lang="en-US" altLang="en-US" sz="2800" dirty="0">
              <a:ea typeface="ＭＳ Ｐゴシック" charset="-128"/>
            </a:endParaRPr>
          </a:p>
          <a:p>
            <a:pPr marL="457200" indent="0">
              <a:lnSpc>
                <a:spcPct val="80000"/>
              </a:lnSpc>
              <a:buNone/>
              <a:tabLst>
                <a:tab pos="2568575" algn="l"/>
              </a:tabLst>
            </a:pPr>
            <a:endParaRPr lang="en-US" altLang="en-US" sz="1200" dirty="0">
              <a:ea typeface="ＭＳ Ｐゴシック" charset="-128"/>
            </a:endParaRPr>
          </a:p>
          <a:p>
            <a:pPr marL="457200" indent="0">
              <a:lnSpc>
                <a:spcPct val="110000"/>
              </a:lnSpc>
              <a:buNone/>
              <a:tabLst>
                <a:tab pos="2568575" algn="l"/>
              </a:tabLst>
            </a:pPr>
            <a:endParaRPr lang="en-US" altLang="en-US" sz="2400" dirty="0">
              <a:ea typeface="ＭＳ Ｐゴシック" charset="-128"/>
            </a:endParaRPr>
          </a:p>
          <a:p>
            <a:pPr marL="457200" indent="0">
              <a:lnSpc>
                <a:spcPct val="110000"/>
              </a:lnSpc>
              <a:buNone/>
              <a:tabLst>
                <a:tab pos="2568575" algn="l"/>
              </a:tabLst>
            </a:pPr>
            <a:r>
              <a:rPr lang="en-US" altLang="en-US" sz="2400" dirty="0">
                <a:ea typeface="ＭＳ Ｐゴシック" charset="-128"/>
              </a:rPr>
              <a:t>Who benefits if the president can </a:t>
            </a:r>
          </a:p>
          <a:p>
            <a:pPr marL="457200" indent="0">
              <a:lnSpc>
                <a:spcPct val="110000"/>
              </a:lnSpc>
              <a:buNone/>
              <a:tabLst>
                <a:tab pos="2568575" algn="l"/>
              </a:tabLst>
            </a:pPr>
            <a:r>
              <a:rPr lang="en-US" altLang="en-US" sz="2400" dirty="0">
                <a:highlight>
                  <a:srgbClr val="FFCD00"/>
                </a:highlight>
              </a:rPr>
              <a:t>pick and choose</a:t>
            </a:r>
            <a:r>
              <a:rPr lang="en-US" altLang="en-US" sz="2400" dirty="0">
                <a:ea typeface="ＭＳ Ｐゴシック" charset="-128"/>
              </a:rPr>
              <a:t> </a:t>
            </a:r>
          </a:p>
          <a:p>
            <a:pPr marL="457200" indent="0">
              <a:lnSpc>
                <a:spcPct val="110000"/>
              </a:lnSpc>
              <a:buNone/>
              <a:tabLst>
                <a:tab pos="2568575" algn="l"/>
              </a:tabLst>
            </a:pPr>
            <a:r>
              <a:rPr lang="en-US" altLang="en-US" sz="2400" dirty="0">
                <a:ea typeface="ＭＳ Ｐゴシック" charset="-128"/>
              </a:rPr>
              <a:t>what parts of a bill to veto?</a:t>
            </a:r>
          </a:p>
          <a:p>
            <a:pPr marL="457200" indent="0">
              <a:lnSpc>
                <a:spcPct val="80000"/>
              </a:lnSpc>
              <a:buNone/>
              <a:tabLst>
                <a:tab pos="2568575" algn="l"/>
              </a:tabLst>
            </a:pPr>
            <a:endParaRPr lang="en-US" altLang="en-US" sz="2400" dirty="0">
              <a:ea typeface="ＭＳ Ｐゴシック" charset="-128"/>
            </a:endParaRPr>
          </a:p>
          <a:p>
            <a:pPr marL="457200" indent="0">
              <a:lnSpc>
                <a:spcPct val="80000"/>
              </a:lnSpc>
              <a:buNone/>
              <a:tabLst>
                <a:tab pos="2568575" algn="l"/>
              </a:tabLst>
            </a:pPr>
            <a:endParaRPr lang="en-US" altLang="en-US" sz="2400" dirty="0">
              <a:ea typeface="ＭＳ Ｐゴシック" charset="-128"/>
            </a:endParaRPr>
          </a:p>
          <a:p>
            <a:pPr marL="457200" indent="0">
              <a:lnSpc>
                <a:spcPct val="80000"/>
              </a:lnSpc>
              <a:buNone/>
              <a:tabLst>
                <a:tab pos="2568575" algn="l"/>
              </a:tabLst>
            </a:pPr>
            <a:endParaRPr lang="en-US" altLang="en-US" sz="2400" dirty="0">
              <a:ea typeface="ＭＳ Ｐゴシック" charset="-128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D0D061-C514-9944-A56D-4F7B51D2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B8BBF-D1AF-FF4E-BFAE-D283F78F3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E2D7B-C9C4-0949-B83C-85B72F20B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" y="886840"/>
            <a:ext cx="3657600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B523-E3EA-E149-9B79-E83723186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36" y="937845"/>
            <a:ext cx="463671" cy="4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85472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D0D061-C514-9944-A56D-4F7B51D2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BB876-D992-814E-8EAF-2F2F6A2DD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36" y="937845"/>
            <a:ext cx="463671" cy="4036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AA0D5C-494C-A845-8974-7B34324214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1908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Strategic Voting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We saw that voting strategically rather than honestly can change outcomes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Other examples?</a:t>
            </a:r>
          </a:p>
          <a:p>
            <a:pPr lvl="2">
              <a:buClr>
                <a:srgbClr val="A28448"/>
              </a:buClr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Centrist voting in primaries</a:t>
            </a:r>
          </a:p>
          <a:p>
            <a:pPr lvl="2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Crossing over in open primaries</a:t>
            </a:r>
          </a:p>
          <a:p>
            <a:pPr lvl="2"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Amendments to make bad bills worse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ADF67-B4DC-1F48-A094-D355803E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4128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Strategic Voting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Perhaps “majority rule” is a bad rule?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Can other rules eliminate “strategic voting”? </a:t>
            </a:r>
          </a:p>
          <a:p>
            <a:pPr lvl="2">
              <a:buClr>
                <a:srgbClr val="A28448"/>
              </a:buClr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Ranking of all candidates</a:t>
            </a:r>
          </a:p>
          <a:p>
            <a:pPr lvl="2">
              <a:buClr>
                <a:srgbClr val="A28448"/>
              </a:buClr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Proportional representation</a:t>
            </a:r>
          </a:p>
          <a:p>
            <a:pPr lvl="2">
              <a:buClr>
                <a:srgbClr val="A28448"/>
              </a:buClr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Runoffs</a:t>
            </a:r>
          </a:p>
          <a:p>
            <a:pPr lvl="2">
              <a:buClr>
                <a:srgbClr val="A28448"/>
              </a:buClr>
            </a:pP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	Etc.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64137-7BCA-424F-8594-978CAEE2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08304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ＭＳ Ｐゴシック" charset="-128"/>
              </a:rPr>
              <a:t>Arrow’</a:t>
            </a:r>
            <a:r>
              <a:rPr lang="en-US" altLang="ja-JP" dirty="0">
                <a:ea typeface="ＭＳ Ｐゴシック" charset="-128"/>
              </a:rPr>
              <a:t>s Impossibility Theorem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45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A28448"/>
              </a:buClr>
              <a:buNone/>
            </a:pPr>
            <a:r>
              <a:rPr lang="en-US" altLang="en-US" sz="2000" dirty="0">
                <a:ea typeface="ＭＳ Ｐゴシック" charset="-128"/>
              </a:rPr>
              <a:t>Desirable properties of a voting rule: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If everyone prefers A to B, B can’t win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If A beats B and C in a three-way race,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A28448"/>
              </a:buClr>
              <a:buNone/>
              <a:tabLst>
                <a:tab pos="334963" algn="l"/>
              </a:tabLst>
            </a:pPr>
            <a:r>
              <a:rPr lang="en-US" altLang="en-US" sz="2000" dirty="0"/>
              <a:t>	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then A beats B in a two way race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sz="20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Clr>
                <a:srgbClr val="A28448"/>
              </a:buClr>
              <a:buNone/>
            </a:pPr>
            <a:r>
              <a:rPr lang="en-US" altLang="en-US" sz="2000" dirty="0">
                <a:ea typeface="ＭＳ Ｐゴシック" charset="-128"/>
              </a:rPr>
              <a:t>Arrow’s Impossibility Theorem: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000" dirty="0">
                <a:ea typeface="ＭＳ Ｐゴシック" charset="-128"/>
              </a:rPr>
              <a:t>The only political procedure that always guarantees the above </a:t>
            </a:r>
            <a:r>
              <a:rPr lang="en-US" altLang="en-US" sz="2000" dirty="0"/>
              <a:t>strategy is a </a:t>
            </a:r>
            <a:r>
              <a:rPr lang="en-US" altLang="en-US" sz="2000" dirty="0">
                <a:highlight>
                  <a:srgbClr val="FFCD00"/>
                </a:highlight>
              </a:rPr>
              <a:t>dictatorship</a:t>
            </a: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sz="2000" dirty="0">
                <a:ea typeface="ＭＳ Ｐゴシック" charset="-128"/>
              </a:rPr>
              <a:t>No other voting system avoids strategic voting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85089-3DF7-2C41-B02B-AA60C41F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47776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Thinking forward misses opportunities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Make sure to see the game through to its logical end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endParaRPr lang="en-US" dirty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Clr>
                <a:srgbClr val="A28448"/>
              </a:buClr>
              <a:defRPr/>
            </a:pPr>
            <a:r>
              <a:rPr lang="en-US" dirty="0"/>
              <a:t>Don’t expect others to see the end until it is close (the rule of three steps)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0A276-06BA-5144-B094-6AC877B4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937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Boeing, the world’s top aircraft maker, announced it was building a plane with 600 to 800 seats, the biggest and most expensive airliner ever.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/>
              <a:t>— BusinessWeek,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71BDD-84D5-A449-A9F6-634C5306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031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66"/>
          <p:cNvSpPr txBox="1">
            <a:spLocks/>
          </p:cNvSpPr>
          <p:nvPr/>
        </p:nvSpPr>
        <p:spPr bwMode="auto">
          <a:xfrm>
            <a:off x="4369338" y="937845"/>
            <a:ext cx="4214223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tabLst>
                <a:tab pos="2568575" algn="l"/>
              </a:tabLst>
              <a:defRPr/>
            </a:pPr>
            <a:r>
              <a:rPr lang="en-US" sz="2000" b="1" kern="0" dirty="0">
                <a:solidFill>
                  <a:schemeClr val="dk1"/>
                </a:solidFill>
                <a:latin typeface="Verdana" charset="0"/>
                <a:ea typeface="Verdana" charset="0"/>
                <a:cs typeface="Verdana" charset="0"/>
                <a:sym typeface="Lora"/>
              </a:rPr>
              <a:t>Airbus Profit Scenarios</a:t>
            </a:r>
            <a:endParaRPr lang="en-US" sz="2000" kern="0" dirty="0">
              <a:solidFill>
                <a:schemeClr val="dk1"/>
              </a:solidFill>
              <a:latin typeface="Verdana" charset="0"/>
              <a:ea typeface="Verdana" charset="0"/>
              <a:cs typeface="Verdana" charset="0"/>
              <a:sym typeface="Lora"/>
            </a:endParaRP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endParaRPr lang="en-US" altLang="en-US" sz="2800" dirty="0">
              <a:ea typeface="ＭＳ Ｐゴシック" charset="-128"/>
            </a:endParaRP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400" dirty="0"/>
              <a:t> Don’t Build</a:t>
            </a:r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endParaRPr lang="en-US" altLang="en-US" sz="2000" dirty="0"/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/>
              <a:t>If Boeing doesn’t:  	</a:t>
            </a:r>
            <a:r>
              <a:rPr lang="en-US" altLang="en-US" sz="2000" dirty="0">
                <a:solidFill>
                  <a:srgbClr val="000099"/>
                </a:solidFill>
              </a:rPr>
              <a:t>   $0</a:t>
            </a:r>
          </a:p>
          <a:p>
            <a:pPr lvl="1">
              <a:lnSpc>
                <a:spcPct val="150000"/>
              </a:lnSpc>
              <a:tabLst>
                <a:tab pos="2568575" algn="l"/>
              </a:tabLst>
            </a:pPr>
            <a:r>
              <a:rPr lang="en-US" altLang="en-US" sz="2000" dirty="0"/>
              <a:t>If Boeing builds:  	 </a:t>
            </a:r>
            <a:r>
              <a:rPr lang="en-US" altLang="en-US" sz="2000" dirty="0">
                <a:solidFill>
                  <a:srgbClr val="000099"/>
                </a:solidFill>
              </a:rPr>
              <a:t>−$1   billion</a:t>
            </a:r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endParaRPr lang="en-US" altLang="en-US" sz="2400" dirty="0"/>
          </a:p>
          <a:p>
            <a:pPr marL="457200" indent="0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400" dirty="0"/>
              <a:t> Build</a:t>
            </a:r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endParaRPr lang="en-US" altLang="en-US" sz="2000" dirty="0"/>
          </a:p>
          <a:p>
            <a:pPr lvl="1">
              <a:lnSpc>
                <a:spcPct val="80000"/>
              </a:lnSpc>
              <a:tabLst>
                <a:tab pos="2568575" algn="l"/>
              </a:tabLst>
            </a:pPr>
            <a:r>
              <a:rPr lang="en-US" altLang="en-US" sz="2000" dirty="0"/>
              <a:t>If Boeing doesn’t:  	</a:t>
            </a:r>
            <a:r>
              <a:rPr lang="en-US" altLang="en-US" sz="2000" dirty="0">
                <a:solidFill>
                  <a:srgbClr val="000099"/>
                </a:solidFill>
              </a:rPr>
              <a:t>   $0.3 billion</a:t>
            </a:r>
          </a:p>
          <a:p>
            <a:pPr lvl="1">
              <a:lnSpc>
                <a:spcPct val="150000"/>
              </a:lnSpc>
              <a:tabLst>
                <a:tab pos="2568575" algn="l"/>
              </a:tabLst>
            </a:pPr>
            <a:r>
              <a:rPr lang="en-US" altLang="en-US" sz="2000" dirty="0"/>
              <a:t>If Boeing builds: 	 </a:t>
            </a:r>
            <a:r>
              <a:rPr lang="en-US" altLang="en-US" sz="2000" dirty="0">
                <a:solidFill>
                  <a:srgbClr val="000099"/>
                </a:solidFill>
              </a:rPr>
              <a:t>−$4    billion</a:t>
            </a: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45" y="890140"/>
            <a:ext cx="3649767" cy="36543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Shape 657"/>
          <p:cNvGrpSpPr>
            <a:grpSpLocks/>
          </p:cNvGrpSpPr>
          <p:nvPr/>
        </p:nvGrpSpPr>
        <p:grpSpPr bwMode="auto">
          <a:xfrm>
            <a:off x="796411" y="895888"/>
            <a:ext cx="460349" cy="460349"/>
            <a:chOff x="5964175" y="4329750"/>
            <a:chExt cx="421350" cy="421350"/>
          </a:xfrm>
        </p:grpSpPr>
        <p:sp>
          <p:nvSpPr>
            <p:cNvPr id="16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32765E-B80C-C743-89F1-E21316C2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244D3-D6EF-BE4A-9720-49CCE23DFC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10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6"/>
          <p:cNvSpPr txBox="1">
            <a:spLocks noChangeArrowheads="1"/>
          </p:cNvSpPr>
          <p:nvPr/>
        </p:nvSpPr>
        <p:spPr bwMode="auto">
          <a:xfrm>
            <a:off x="967864" y="2257680"/>
            <a:ext cx="133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Verdana" charset="0"/>
              </a:rPr>
              <a:t>Airbus</a:t>
            </a:r>
          </a:p>
        </p:txBody>
      </p:sp>
      <p:sp>
        <p:nvSpPr>
          <p:cNvPr id="14" name="Text Box 77"/>
          <p:cNvSpPr txBox="1">
            <a:spLocks noChangeArrowheads="1"/>
          </p:cNvSpPr>
          <p:nvPr/>
        </p:nvSpPr>
        <p:spPr bwMode="auto">
          <a:xfrm>
            <a:off x="2830002" y="3478468"/>
            <a:ext cx="1579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Boeing</a:t>
            </a:r>
          </a:p>
        </p:txBody>
      </p:sp>
      <p:sp>
        <p:nvSpPr>
          <p:cNvPr id="15" name="Text Box 78"/>
          <p:cNvSpPr txBox="1">
            <a:spLocks noChangeArrowheads="1"/>
          </p:cNvSpPr>
          <p:nvPr/>
        </p:nvSpPr>
        <p:spPr bwMode="auto">
          <a:xfrm>
            <a:off x="5730364" y="3626105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$4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$4 billion</a:t>
            </a:r>
          </a:p>
        </p:txBody>
      </p:sp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5730364" y="250533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$0.3 billion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$3 billion</a:t>
            </a:r>
          </a:p>
        </p:txBody>
      </p:sp>
      <p:grpSp>
        <p:nvGrpSpPr>
          <p:cNvPr id="17" name="Group 80"/>
          <p:cNvGrpSpPr>
            <a:grpSpLocks/>
          </p:cNvGrpSpPr>
          <p:nvPr/>
        </p:nvGrpSpPr>
        <p:grpSpPr bwMode="auto">
          <a:xfrm>
            <a:off x="1996564" y="1113093"/>
            <a:ext cx="1778000" cy="2324100"/>
            <a:chOff x="1332" y="1547"/>
            <a:chExt cx="1120" cy="1464"/>
          </a:xfrm>
        </p:grpSpPr>
        <p:sp>
          <p:nvSpPr>
            <p:cNvPr id="18" name="Line 81"/>
            <p:cNvSpPr>
              <a:spLocks noChangeShapeType="1"/>
            </p:cNvSpPr>
            <p:nvPr/>
          </p:nvSpPr>
          <p:spPr bwMode="auto">
            <a:xfrm flipV="1">
              <a:off x="1332" y="1547"/>
              <a:ext cx="1115" cy="72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2"/>
            <p:cNvSpPr>
              <a:spLocks noChangeShapeType="1"/>
            </p:cNvSpPr>
            <p:nvPr/>
          </p:nvSpPr>
          <p:spPr bwMode="auto">
            <a:xfrm>
              <a:off x="1332" y="2281"/>
              <a:ext cx="1120" cy="73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83"/>
          <p:cNvSpPr>
            <a:spLocks noChangeArrowheads="1"/>
          </p:cNvSpPr>
          <p:nvPr/>
        </p:nvSpPr>
        <p:spPr bwMode="auto">
          <a:xfrm>
            <a:off x="1888614" y="216084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 rot="19620000">
            <a:off x="2340576" y="1171333"/>
            <a:ext cx="1258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don’t</a:t>
            </a:r>
          </a:p>
        </p:txBody>
      </p:sp>
      <p:sp>
        <p:nvSpPr>
          <p:cNvPr id="22" name="Text Box 85"/>
          <p:cNvSpPr txBox="1">
            <a:spLocks noChangeArrowheads="1"/>
          </p:cNvSpPr>
          <p:nvPr/>
        </p:nvSpPr>
        <p:spPr bwMode="auto">
          <a:xfrm rot="1980000">
            <a:off x="2755389" y="2635860"/>
            <a:ext cx="973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>
                <a:solidFill>
                  <a:srgbClr val="000099"/>
                </a:solidFill>
              </a:rPr>
              <a:t>build</a:t>
            </a:r>
            <a:endParaRPr lang="en-US" altLang="en-US" sz="2800" dirty="0">
              <a:solidFill>
                <a:srgbClr val="000099"/>
              </a:solidFill>
            </a:endParaRPr>
          </a:p>
        </p:txBody>
      </p:sp>
      <p:sp>
        <p:nvSpPr>
          <p:cNvPr id="32" name="Text Box 95"/>
          <p:cNvSpPr txBox="1">
            <a:spLocks noChangeArrowheads="1"/>
          </p:cNvSpPr>
          <p:nvPr/>
        </p:nvSpPr>
        <p:spPr bwMode="auto">
          <a:xfrm>
            <a:off x="5730364" y="1221043"/>
            <a:ext cx="20685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– $1 billion</a:t>
            </a:r>
            <a:r>
              <a:rPr lang="en-US" altLang="en-US" sz="2400" dirty="0">
                <a:latin typeface="Verdana" charset="0"/>
              </a:rPr>
              <a:t>,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$1 billion</a:t>
            </a:r>
          </a:p>
        </p:txBody>
      </p:sp>
      <p:sp>
        <p:nvSpPr>
          <p:cNvPr id="33" name="Text Box 96"/>
          <p:cNvSpPr txBox="1">
            <a:spLocks noChangeArrowheads="1"/>
          </p:cNvSpPr>
          <p:nvPr/>
        </p:nvSpPr>
        <p:spPr bwMode="auto">
          <a:xfrm>
            <a:off x="5730364" y="100268"/>
            <a:ext cx="137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$0</a:t>
            </a:r>
          </a:p>
        </p:txBody>
      </p:sp>
      <p:grpSp>
        <p:nvGrpSpPr>
          <p:cNvPr id="34" name="Group 97"/>
          <p:cNvGrpSpPr>
            <a:grpSpLocks/>
          </p:cNvGrpSpPr>
          <p:nvPr/>
        </p:nvGrpSpPr>
        <p:grpSpPr bwMode="auto">
          <a:xfrm>
            <a:off x="3761864" y="324107"/>
            <a:ext cx="1920875" cy="1414463"/>
            <a:chOff x="2444" y="2565"/>
            <a:chExt cx="1210" cy="891"/>
          </a:xfrm>
        </p:grpSpPr>
        <p:sp>
          <p:nvSpPr>
            <p:cNvPr id="35" name="Oval 98"/>
            <p:cNvSpPr>
              <a:spLocks noChangeArrowheads="1"/>
            </p:cNvSpPr>
            <p:nvPr/>
          </p:nvSpPr>
          <p:spPr bwMode="auto">
            <a:xfrm>
              <a:off x="3510" y="261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6" name="Oval 99"/>
            <p:cNvSpPr>
              <a:spLocks noChangeArrowheads="1"/>
            </p:cNvSpPr>
            <p:nvPr/>
          </p:nvSpPr>
          <p:spPr bwMode="auto">
            <a:xfrm>
              <a:off x="3504" y="33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 rot="20400000">
              <a:off x="2723" y="2565"/>
              <a:ext cx="7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don’t</a:t>
              </a:r>
            </a:p>
          </p:txBody>
        </p:sp>
        <p:sp>
          <p:nvSpPr>
            <p:cNvPr id="38" name="Text Box 101"/>
            <p:cNvSpPr txBox="1">
              <a:spLocks noChangeArrowheads="1"/>
            </p:cNvSpPr>
            <p:nvPr/>
          </p:nvSpPr>
          <p:spPr bwMode="auto">
            <a:xfrm rot="1140000">
              <a:off x="2772" y="2966"/>
              <a:ext cx="6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build</a:t>
              </a:r>
            </a:p>
          </p:txBody>
        </p:sp>
        <p:grpSp>
          <p:nvGrpSpPr>
            <p:cNvPr id="39" name="Group 102"/>
            <p:cNvGrpSpPr>
              <a:grpSpLocks/>
            </p:cNvGrpSpPr>
            <p:nvPr/>
          </p:nvGrpSpPr>
          <p:grpSpPr bwMode="auto">
            <a:xfrm>
              <a:off x="2544" y="2688"/>
              <a:ext cx="960" cy="690"/>
              <a:chOff x="2544" y="2766"/>
              <a:chExt cx="960" cy="516"/>
            </a:xfrm>
          </p:grpSpPr>
          <p:sp>
            <p:nvSpPr>
              <p:cNvPr id="41" name="Line 103"/>
              <p:cNvSpPr>
                <a:spLocks noChangeShapeType="1"/>
              </p:cNvSpPr>
              <p:nvPr/>
            </p:nvSpPr>
            <p:spPr bwMode="auto">
              <a:xfrm flipV="1">
                <a:off x="2544" y="2766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04"/>
              <p:cNvSpPr>
                <a:spLocks noChangeShapeType="1"/>
              </p:cNvSpPr>
              <p:nvPr/>
            </p:nvSpPr>
            <p:spPr bwMode="auto">
              <a:xfrm flipH="1" flipV="1">
                <a:off x="2544" y="3024"/>
                <a:ext cx="960" cy="25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Oval 105"/>
            <p:cNvSpPr>
              <a:spLocks noChangeArrowheads="1"/>
            </p:cNvSpPr>
            <p:nvPr/>
          </p:nvSpPr>
          <p:spPr bwMode="auto">
            <a:xfrm>
              <a:off x="2444" y="2949"/>
              <a:ext cx="144" cy="14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</p:grpSp>
      <p:grpSp>
        <p:nvGrpSpPr>
          <p:cNvPr id="46" name="Shape 657"/>
          <p:cNvGrpSpPr>
            <a:grpSpLocks/>
          </p:cNvGrpSpPr>
          <p:nvPr/>
        </p:nvGrpSpPr>
        <p:grpSpPr bwMode="auto">
          <a:xfrm>
            <a:off x="4380068" y="4355265"/>
            <a:ext cx="354012" cy="354012"/>
            <a:chOff x="5964175" y="4329750"/>
            <a:chExt cx="421350" cy="421350"/>
          </a:xfrm>
        </p:grpSpPr>
        <p:sp>
          <p:nvSpPr>
            <p:cNvPr id="47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0" name="Oval 98"/>
          <p:cNvSpPr>
            <a:spLocks noChangeArrowheads="1"/>
          </p:cNvSpPr>
          <p:nvPr/>
        </p:nvSpPr>
        <p:spPr bwMode="auto">
          <a:xfrm>
            <a:off x="5457315" y="2802195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1" name="Oval 99"/>
          <p:cNvSpPr>
            <a:spLocks noChangeArrowheads="1"/>
          </p:cNvSpPr>
          <p:nvPr/>
        </p:nvSpPr>
        <p:spPr bwMode="auto">
          <a:xfrm>
            <a:off x="5447790" y="391662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62" name="Text Box 100"/>
          <p:cNvSpPr txBox="1">
            <a:spLocks noChangeArrowheads="1"/>
          </p:cNvSpPr>
          <p:nvPr/>
        </p:nvSpPr>
        <p:spPr bwMode="auto">
          <a:xfrm rot="20400000">
            <a:off x="4207953" y="2730757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63" name="Text Box 101"/>
          <p:cNvSpPr txBox="1">
            <a:spLocks noChangeArrowheads="1"/>
          </p:cNvSpPr>
          <p:nvPr/>
        </p:nvSpPr>
        <p:spPr bwMode="auto">
          <a:xfrm rot="1140000">
            <a:off x="4285740" y="3367345"/>
            <a:ext cx="1004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build</a:t>
            </a:r>
          </a:p>
        </p:txBody>
      </p:sp>
      <p:grpSp>
        <p:nvGrpSpPr>
          <p:cNvPr id="64" name="Group 102"/>
          <p:cNvGrpSpPr>
            <a:grpSpLocks/>
          </p:cNvGrpSpPr>
          <p:nvPr/>
        </p:nvGrpSpPr>
        <p:grpSpPr bwMode="auto">
          <a:xfrm>
            <a:off x="3923790" y="2926020"/>
            <a:ext cx="1524000" cy="1095375"/>
            <a:chOff x="2544" y="2766"/>
            <a:chExt cx="960" cy="516"/>
          </a:xfrm>
        </p:grpSpPr>
        <p:sp>
          <p:nvSpPr>
            <p:cNvPr id="66" name="Line 103"/>
            <p:cNvSpPr>
              <a:spLocks noChangeShapeType="1"/>
            </p:cNvSpPr>
            <p:nvPr/>
          </p:nvSpPr>
          <p:spPr bwMode="auto">
            <a:xfrm flipV="1">
              <a:off x="2544" y="2766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04"/>
            <p:cNvSpPr>
              <a:spLocks noChangeShapeType="1"/>
            </p:cNvSpPr>
            <p:nvPr/>
          </p:nvSpPr>
          <p:spPr bwMode="auto">
            <a:xfrm flipH="1" flipV="1">
              <a:off x="2544" y="3024"/>
              <a:ext cx="960" cy="258"/>
            </a:xfrm>
            <a:prstGeom prst="line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" name="Oval 105"/>
          <p:cNvSpPr>
            <a:spLocks noChangeArrowheads="1"/>
          </p:cNvSpPr>
          <p:nvPr/>
        </p:nvSpPr>
        <p:spPr bwMode="auto">
          <a:xfrm>
            <a:off x="3765040" y="3340357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D82E22-1A01-1A42-BBF0-4BE0D85A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743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Airbus makes the first move:</a:t>
            </a:r>
          </a:p>
          <a:p>
            <a:pPr lvl="2"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Must consider how Boeing will respond</a:t>
            </a: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sz="1600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  <a:buClr>
                <a:srgbClr val="A28448"/>
              </a:buClr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Look Forward</a:t>
            </a:r>
            <a:r>
              <a:rPr lang="mr-IN" dirty="0"/>
              <a:t>…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472089" y="3588877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Boeing</a:t>
            </a:r>
          </a:p>
        </p:txBody>
      </p:sp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3470627" y="2604627"/>
            <a:ext cx="1762125" cy="1979613"/>
            <a:chOff x="3782" y="1074"/>
            <a:chExt cx="1110" cy="1247"/>
          </a:xfrm>
        </p:grpSpPr>
        <p:grpSp>
          <p:nvGrpSpPr>
            <p:cNvPr id="16" name="Group 33"/>
            <p:cNvGrpSpPr>
              <a:grpSpLocks/>
            </p:cNvGrpSpPr>
            <p:nvPr/>
          </p:nvGrpSpPr>
          <p:grpSpPr bwMode="auto">
            <a:xfrm>
              <a:off x="3782" y="1074"/>
              <a:ext cx="1110" cy="1247"/>
              <a:chOff x="1564" y="1603"/>
              <a:chExt cx="1110" cy="1247"/>
            </a:xfrm>
          </p:grpSpPr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Oval 37"/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  <p:sp>
            <p:nvSpPr>
              <p:cNvPr id="23" name="Oval 38"/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 rot="19800000">
              <a:off x="3960" y="1111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don’t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 rot="1800000">
              <a:off x="4076" y="1718"/>
              <a:ext cx="6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build</a:t>
              </a:r>
            </a:p>
          </p:txBody>
        </p:sp>
      </p:grp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2471961" y="3586179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Boeing</a:t>
            </a:r>
          </a:p>
        </p:txBody>
      </p:sp>
      <p:grpSp>
        <p:nvGrpSpPr>
          <p:cNvPr id="28" name="Group 32"/>
          <p:cNvGrpSpPr>
            <a:grpSpLocks/>
          </p:cNvGrpSpPr>
          <p:nvPr/>
        </p:nvGrpSpPr>
        <p:grpSpPr bwMode="auto">
          <a:xfrm>
            <a:off x="3470499" y="2601929"/>
            <a:ext cx="1762125" cy="1979613"/>
            <a:chOff x="3782" y="1074"/>
            <a:chExt cx="1110" cy="1247"/>
          </a:xfrm>
        </p:grpSpPr>
        <p:grpSp>
          <p:nvGrpSpPr>
            <p:cNvPr id="29" name="Group 33"/>
            <p:cNvGrpSpPr>
              <a:grpSpLocks/>
            </p:cNvGrpSpPr>
            <p:nvPr/>
          </p:nvGrpSpPr>
          <p:grpSpPr bwMode="auto">
            <a:xfrm>
              <a:off x="3782" y="1074"/>
              <a:ext cx="1110" cy="1247"/>
              <a:chOff x="1564" y="1603"/>
              <a:chExt cx="1110" cy="1247"/>
            </a:xfrm>
          </p:grpSpPr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 flipV="1">
                <a:off x="1632" y="1670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>
                <a:off x="1632" y="2236"/>
                <a:ext cx="965" cy="55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1564" y="2160"/>
                <a:ext cx="144" cy="144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auto">
              <a:xfrm>
                <a:off x="2530" y="1603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Oval 38"/>
              <p:cNvSpPr>
                <a:spLocks noChangeArrowheads="1"/>
              </p:cNvSpPr>
              <p:nvPr/>
            </p:nvSpPr>
            <p:spPr bwMode="auto">
              <a:xfrm>
                <a:off x="2530" y="270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q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40F76"/>
                  </a:buClr>
                  <a:buSzPct val="70000"/>
                  <a:buFont typeface="Wingdings" charset="2"/>
                  <a:buChar char="q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40F76"/>
                  </a:buClr>
                  <a:buSzPct val="75000"/>
                  <a:buFont typeface="Wingdings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  <a:buSzTx/>
                  <a:buFont typeface="Wingdings" charset="2"/>
                  <a:buChar char="•"/>
                </a:pPr>
                <a:endParaRPr lang="en-US" altLang="en-US" sz="140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0" name="Text Box 39"/>
            <p:cNvSpPr txBox="1">
              <a:spLocks noChangeArrowheads="1"/>
            </p:cNvSpPr>
            <p:nvPr/>
          </p:nvSpPr>
          <p:spPr bwMode="auto">
            <a:xfrm rot="19800000">
              <a:off x="3960" y="1111"/>
              <a:ext cx="8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 dirty="0">
                  <a:solidFill>
                    <a:srgbClr val="C00000"/>
                  </a:solidFill>
                </a:rPr>
                <a:t>don’t</a:t>
              </a:r>
            </a:p>
          </p:txBody>
        </p: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 rot="1800000">
              <a:off x="4076" y="1718"/>
              <a:ext cx="6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C00000"/>
                  </a:solidFill>
                </a:rPr>
                <a:t>build</a:t>
              </a:r>
              <a:endParaRPr lang="en-US" alt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Shape 657"/>
          <p:cNvGrpSpPr>
            <a:grpSpLocks/>
          </p:cNvGrpSpPr>
          <p:nvPr/>
        </p:nvGrpSpPr>
        <p:grpSpPr bwMode="auto">
          <a:xfrm>
            <a:off x="892628" y="1034143"/>
            <a:ext cx="230164" cy="230164"/>
            <a:chOff x="5964175" y="4329750"/>
            <a:chExt cx="421350" cy="421350"/>
          </a:xfrm>
        </p:grpSpPr>
        <p:sp>
          <p:nvSpPr>
            <p:cNvPr id="38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7DE0F-C4E4-0A4B-91CD-C3E77395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80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r-IN" dirty="0"/>
              <a:t>…</a:t>
            </a:r>
            <a:r>
              <a:rPr lang="en-US" dirty="0"/>
              <a:t>And Reason Back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A28448"/>
              </a:buClr>
            </a:pPr>
            <a:r>
              <a:rPr lang="en-US" altLang="en-US" dirty="0">
                <a:ea typeface="ＭＳ Ｐゴシック" charset="-128"/>
              </a:rPr>
              <a:t>Now consider the first move:</a:t>
            </a:r>
          </a:p>
          <a:p>
            <a:pPr>
              <a:lnSpc>
                <a:spcPct val="90000"/>
              </a:lnSpc>
            </a:pPr>
            <a:endParaRPr lang="en-US" altLang="en-US" sz="16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1400" dirty="0">
              <a:ea typeface="ＭＳ Ｐゴシック" charset="-128"/>
            </a:endParaRPr>
          </a:p>
        </p:txBody>
      </p:sp>
      <p:sp>
        <p:nvSpPr>
          <p:cNvPr id="37" name="Line 122"/>
          <p:cNvSpPr>
            <a:spLocks noChangeShapeType="1"/>
          </p:cNvSpPr>
          <p:nvPr/>
        </p:nvSpPr>
        <p:spPr bwMode="auto">
          <a:xfrm flipV="1">
            <a:off x="4128278" y="2691589"/>
            <a:ext cx="152241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123"/>
          <p:cNvSpPr>
            <a:spLocks noChangeArrowheads="1"/>
          </p:cNvSpPr>
          <p:nvPr/>
        </p:nvSpPr>
        <p:spPr bwMode="auto">
          <a:xfrm>
            <a:off x="5553853" y="257570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39" name="Oval 96"/>
          <p:cNvSpPr>
            <a:spLocks noChangeArrowheads="1"/>
          </p:cNvSpPr>
          <p:nvPr/>
        </p:nvSpPr>
        <p:spPr bwMode="auto">
          <a:xfrm>
            <a:off x="4009216" y="2577289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>
            <a:off x="1251728" y="2883676"/>
            <a:ext cx="1335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Verdana" charset="0"/>
              </a:rPr>
              <a:t>Airbus</a:t>
            </a: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3010678" y="4293376"/>
            <a:ext cx="1579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  <a:latin typeface="Verdana" charset="0"/>
              </a:rPr>
              <a:t>Boeing</a:t>
            </a:r>
          </a:p>
        </p:txBody>
      </p:sp>
      <p:sp>
        <p:nvSpPr>
          <p:cNvPr id="42" name="Text Box 99"/>
          <p:cNvSpPr txBox="1">
            <a:spLocks noChangeArrowheads="1"/>
          </p:cNvSpPr>
          <p:nvPr/>
        </p:nvSpPr>
        <p:spPr bwMode="auto">
          <a:xfrm>
            <a:off x="5961841" y="2199432"/>
            <a:ext cx="703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</a:t>
            </a:r>
            <a:r>
              <a:rPr lang="en-US" altLang="en-US" sz="2400" dirty="0">
                <a:latin typeface="Verdana" charset="0"/>
              </a:rPr>
              <a:t>,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$0</a:t>
            </a:r>
          </a:p>
        </p:txBody>
      </p:sp>
      <p:grpSp>
        <p:nvGrpSpPr>
          <p:cNvPr id="43" name="Group 102"/>
          <p:cNvGrpSpPr>
            <a:grpSpLocks/>
          </p:cNvGrpSpPr>
          <p:nvPr/>
        </p:nvGrpSpPr>
        <p:grpSpPr bwMode="auto">
          <a:xfrm>
            <a:off x="2135967" y="2475689"/>
            <a:ext cx="1954213" cy="1804986"/>
            <a:chOff x="3398" y="995"/>
            <a:chExt cx="1231" cy="1137"/>
          </a:xfrm>
        </p:grpSpPr>
        <p:sp>
          <p:nvSpPr>
            <p:cNvPr id="44" name="Line 103"/>
            <p:cNvSpPr>
              <a:spLocks noChangeShapeType="1"/>
            </p:cNvSpPr>
            <p:nvPr/>
          </p:nvSpPr>
          <p:spPr bwMode="auto">
            <a:xfrm flipV="1">
              <a:off x="3466" y="1133"/>
              <a:ext cx="1115" cy="492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4"/>
            <p:cNvSpPr>
              <a:spLocks noChangeShapeType="1"/>
            </p:cNvSpPr>
            <p:nvPr/>
          </p:nvSpPr>
          <p:spPr bwMode="auto">
            <a:xfrm>
              <a:off x="3466" y="1638"/>
              <a:ext cx="1120" cy="494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05"/>
            <p:cNvSpPr>
              <a:spLocks noChangeArrowheads="1"/>
            </p:cNvSpPr>
            <p:nvPr/>
          </p:nvSpPr>
          <p:spPr bwMode="auto">
            <a:xfrm>
              <a:off x="3398" y="1555"/>
              <a:ext cx="144" cy="144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chemeClr val="bg1"/>
                </a:buClr>
                <a:buSzTx/>
                <a:buFont typeface="Wingdings" charset="2"/>
                <a:buChar char="•"/>
              </a:pPr>
              <a:endParaRPr lang="en-US" altLang="en-US" sz="1400"/>
            </a:p>
          </p:txBody>
        </p:sp>
        <p:sp>
          <p:nvSpPr>
            <p:cNvPr id="47" name="Text Box 106"/>
            <p:cNvSpPr txBox="1">
              <a:spLocks noChangeArrowheads="1"/>
            </p:cNvSpPr>
            <p:nvPr/>
          </p:nvSpPr>
          <p:spPr bwMode="auto">
            <a:xfrm rot="20220000">
              <a:off x="3852" y="995"/>
              <a:ext cx="7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don’t</a:t>
              </a:r>
              <a:endParaRPr lang="en-US" altLang="en-US" sz="2800" dirty="0">
                <a:solidFill>
                  <a:srgbClr val="000099"/>
                </a:solidFill>
              </a:endParaRPr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 rot="1380000">
              <a:off x="3779" y="1637"/>
              <a:ext cx="63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1"/>
                </a:buClr>
                <a:buSzTx/>
                <a:buFont typeface="Wingdings" charset="2"/>
                <a:buNone/>
              </a:pPr>
              <a:r>
                <a:rPr lang="en-US" altLang="en-US" sz="2800">
                  <a:solidFill>
                    <a:srgbClr val="000099"/>
                  </a:solidFill>
                </a:rPr>
                <a:t>build</a:t>
              </a:r>
            </a:p>
          </p:txBody>
        </p:sp>
      </p:grpSp>
      <p:sp>
        <p:nvSpPr>
          <p:cNvPr id="49" name="Line 110"/>
          <p:cNvSpPr>
            <a:spLocks noChangeShapeType="1"/>
          </p:cNvSpPr>
          <p:nvPr/>
        </p:nvSpPr>
        <p:spPr bwMode="auto">
          <a:xfrm flipV="1">
            <a:off x="4128278" y="4298139"/>
            <a:ext cx="1522413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Oval 112"/>
          <p:cNvSpPr>
            <a:spLocks noChangeArrowheads="1"/>
          </p:cNvSpPr>
          <p:nvPr/>
        </p:nvSpPr>
        <p:spPr bwMode="auto">
          <a:xfrm>
            <a:off x="4020328" y="4191776"/>
            <a:ext cx="228600" cy="2286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>
              <a:solidFill>
                <a:srgbClr val="C00000"/>
              </a:solidFill>
            </a:endParaRPr>
          </a:p>
        </p:txBody>
      </p:sp>
      <p:sp>
        <p:nvSpPr>
          <p:cNvPr id="51" name="Oval 113"/>
          <p:cNvSpPr>
            <a:spLocks noChangeArrowheads="1"/>
          </p:cNvSpPr>
          <p:nvPr/>
        </p:nvSpPr>
        <p:spPr bwMode="auto">
          <a:xfrm>
            <a:off x="5553853" y="418225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Char char="•"/>
            </a:pPr>
            <a:endParaRPr lang="en-US" altLang="en-US" sz="1400"/>
          </a:p>
        </p:txBody>
      </p:sp>
      <p:sp>
        <p:nvSpPr>
          <p:cNvPr id="52" name="Text Box 115"/>
          <p:cNvSpPr txBox="1">
            <a:spLocks noChangeArrowheads="1"/>
          </p:cNvSpPr>
          <p:nvPr/>
        </p:nvSpPr>
        <p:spPr bwMode="auto">
          <a:xfrm>
            <a:off x="4435994" y="3890151"/>
            <a:ext cx="105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>
                <a:solidFill>
                  <a:srgbClr val="C00000"/>
                </a:solidFill>
              </a:rPr>
              <a:t>don’t</a:t>
            </a:r>
            <a:endParaRPr lang="en-US" altLang="en-US" sz="2800" dirty="0">
              <a:solidFill>
                <a:srgbClr val="C00000"/>
              </a:solidFill>
            </a:endParaRPr>
          </a:p>
        </p:txBody>
      </p:sp>
      <p:sp>
        <p:nvSpPr>
          <p:cNvPr id="53" name="Text Box 120"/>
          <p:cNvSpPr txBox="1">
            <a:spLocks noChangeArrowheads="1"/>
          </p:cNvSpPr>
          <p:nvPr/>
        </p:nvSpPr>
        <p:spPr bwMode="auto">
          <a:xfrm>
            <a:off x="5922153" y="3875864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Verdana" charset="0"/>
              </a:rPr>
              <a:t>$0.3 billion</a:t>
            </a:r>
            <a:r>
              <a:rPr lang="en-US" altLang="en-US" sz="2400" dirty="0">
                <a:latin typeface="Verdana" charset="0"/>
              </a:rPr>
              <a:t>,   </a:t>
            </a:r>
            <a:r>
              <a:rPr lang="en-US" altLang="en-US" sz="2400" dirty="0">
                <a:solidFill>
                  <a:srgbClr val="C00000"/>
                </a:solidFill>
                <a:latin typeface="Verdana" charset="0"/>
              </a:rPr>
              <a:t>– $3 billion</a:t>
            </a:r>
          </a:p>
        </p:txBody>
      </p:sp>
      <p:sp>
        <p:nvSpPr>
          <p:cNvPr id="54" name="Text Box 124"/>
          <p:cNvSpPr txBox="1">
            <a:spLocks noChangeArrowheads="1"/>
          </p:cNvSpPr>
          <p:nvPr/>
        </p:nvSpPr>
        <p:spPr bwMode="auto">
          <a:xfrm>
            <a:off x="4435994" y="2269313"/>
            <a:ext cx="1059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don’t</a:t>
            </a:r>
          </a:p>
        </p:txBody>
      </p:sp>
      <p:grpSp>
        <p:nvGrpSpPr>
          <p:cNvPr id="28" name="Shape 657"/>
          <p:cNvGrpSpPr>
            <a:grpSpLocks/>
          </p:cNvGrpSpPr>
          <p:nvPr/>
        </p:nvGrpSpPr>
        <p:grpSpPr bwMode="auto">
          <a:xfrm>
            <a:off x="892628" y="1034143"/>
            <a:ext cx="230164" cy="230164"/>
            <a:chOff x="5964175" y="4329750"/>
            <a:chExt cx="421350" cy="421350"/>
          </a:xfrm>
        </p:grpSpPr>
        <p:sp>
          <p:nvSpPr>
            <p:cNvPr id="29" name="Shape 658"/>
            <p:cNvSpPr>
              <a:spLocks/>
            </p:cNvSpPr>
            <p:nvPr/>
          </p:nvSpPr>
          <p:spPr bwMode="auto">
            <a:xfrm>
              <a:off x="5964175" y="4329750"/>
              <a:ext cx="421350" cy="421350"/>
            </a:xfrm>
            <a:custGeom>
              <a:avLst/>
              <a:gdLst>
                <a:gd name="T0" fmla="*/ 13517 w 16854"/>
                <a:gd name="T1" fmla="*/ 6260 h 16854"/>
                <a:gd name="T2" fmla="*/ 16196 w 16854"/>
                <a:gd name="T3" fmla="*/ 3605 h 16854"/>
                <a:gd name="T4" fmla="*/ 16440 w 16854"/>
                <a:gd name="T5" fmla="*/ 3239 h 16854"/>
                <a:gd name="T6" fmla="*/ 16610 w 16854"/>
                <a:gd name="T7" fmla="*/ 2777 h 16854"/>
                <a:gd name="T8" fmla="*/ 16805 w 16854"/>
                <a:gd name="T9" fmla="*/ 2046 h 16854"/>
                <a:gd name="T10" fmla="*/ 16830 w 16854"/>
                <a:gd name="T11" fmla="*/ 1729 h 16854"/>
                <a:gd name="T12" fmla="*/ 16854 w 16854"/>
                <a:gd name="T13" fmla="*/ 1194 h 16854"/>
                <a:gd name="T14" fmla="*/ 16805 w 16854"/>
                <a:gd name="T15" fmla="*/ 755 h 16854"/>
                <a:gd name="T16" fmla="*/ 16659 w 16854"/>
                <a:gd name="T17" fmla="*/ 414 h 16854"/>
                <a:gd name="T18" fmla="*/ 16562 w 16854"/>
                <a:gd name="T19" fmla="*/ 293 h 16854"/>
                <a:gd name="T20" fmla="*/ 16269 w 16854"/>
                <a:gd name="T21" fmla="*/ 122 h 16854"/>
                <a:gd name="T22" fmla="*/ 15904 w 16854"/>
                <a:gd name="T23" fmla="*/ 0 h 16854"/>
                <a:gd name="T24" fmla="*/ 15417 w 16854"/>
                <a:gd name="T25" fmla="*/ 0 h 16854"/>
                <a:gd name="T26" fmla="*/ 14808 w 16854"/>
                <a:gd name="T27" fmla="*/ 49 h 16854"/>
                <a:gd name="T28" fmla="*/ 14516 w 16854"/>
                <a:gd name="T29" fmla="*/ 122 h 16854"/>
                <a:gd name="T30" fmla="*/ 13834 w 16854"/>
                <a:gd name="T31" fmla="*/ 317 h 16854"/>
                <a:gd name="T32" fmla="*/ 13420 w 16854"/>
                <a:gd name="T33" fmla="*/ 536 h 16854"/>
                <a:gd name="T34" fmla="*/ 10595 w 16854"/>
                <a:gd name="T35" fmla="*/ 3337 h 16854"/>
                <a:gd name="T36" fmla="*/ 2850 w 16854"/>
                <a:gd name="T37" fmla="*/ 1218 h 16854"/>
                <a:gd name="T38" fmla="*/ 2582 w 16854"/>
                <a:gd name="T39" fmla="*/ 1218 h 16854"/>
                <a:gd name="T40" fmla="*/ 2338 w 16854"/>
                <a:gd name="T41" fmla="*/ 1340 h 16854"/>
                <a:gd name="T42" fmla="*/ 1608 w 16854"/>
                <a:gd name="T43" fmla="*/ 2095 h 16854"/>
                <a:gd name="T44" fmla="*/ 1486 w 16854"/>
                <a:gd name="T45" fmla="*/ 2290 h 16854"/>
                <a:gd name="T46" fmla="*/ 1462 w 16854"/>
                <a:gd name="T47" fmla="*/ 2509 h 16854"/>
                <a:gd name="T48" fmla="*/ 1486 w 16854"/>
                <a:gd name="T49" fmla="*/ 2606 h 16854"/>
                <a:gd name="T50" fmla="*/ 1608 w 16854"/>
                <a:gd name="T51" fmla="*/ 2825 h 16854"/>
                <a:gd name="T52" fmla="*/ 1705 w 16854"/>
                <a:gd name="T53" fmla="*/ 2899 h 16854"/>
                <a:gd name="T54" fmla="*/ 4165 w 16854"/>
                <a:gd name="T55" fmla="*/ 10863 h 16854"/>
                <a:gd name="T56" fmla="*/ 926 w 16854"/>
                <a:gd name="T57" fmla="*/ 10302 h 16854"/>
                <a:gd name="T58" fmla="*/ 707 w 16854"/>
                <a:gd name="T59" fmla="*/ 10327 h 16854"/>
                <a:gd name="T60" fmla="*/ 512 w 16854"/>
                <a:gd name="T61" fmla="*/ 10449 h 16854"/>
                <a:gd name="T62" fmla="*/ 146 w 16854"/>
                <a:gd name="T63" fmla="*/ 10814 h 16854"/>
                <a:gd name="T64" fmla="*/ 25 w 16854"/>
                <a:gd name="T65" fmla="*/ 11033 h 16854"/>
                <a:gd name="T66" fmla="*/ 0 w 16854"/>
                <a:gd name="T67" fmla="*/ 11277 h 16854"/>
                <a:gd name="T68" fmla="*/ 49 w 16854"/>
                <a:gd name="T69" fmla="*/ 11423 h 16854"/>
                <a:gd name="T70" fmla="*/ 146 w 16854"/>
                <a:gd name="T71" fmla="*/ 11569 h 16854"/>
                <a:gd name="T72" fmla="*/ 3434 w 16854"/>
                <a:gd name="T73" fmla="*/ 13420 h 16854"/>
                <a:gd name="T74" fmla="*/ 5212 w 16854"/>
                <a:gd name="T75" fmla="*/ 16610 h 16854"/>
                <a:gd name="T76" fmla="*/ 5285 w 16854"/>
                <a:gd name="T77" fmla="*/ 16708 h 16854"/>
                <a:gd name="T78" fmla="*/ 5578 w 16854"/>
                <a:gd name="T79" fmla="*/ 16854 h 16854"/>
                <a:gd name="T80" fmla="*/ 5699 w 16854"/>
                <a:gd name="T81" fmla="*/ 16854 h 16854"/>
                <a:gd name="T82" fmla="*/ 5943 w 16854"/>
                <a:gd name="T83" fmla="*/ 16781 h 16854"/>
                <a:gd name="T84" fmla="*/ 6406 w 16854"/>
                <a:gd name="T85" fmla="*/ 16342 h 16854"/>
                <a:gd name="T86" fmla="*/ 6479 w 16854"/>
                <a:gd name="T87" fmla="*/ 16245 h 16854"/>
                <a:gd name="T88" fmla="*/ 6552 w 16854"/>
                <a:gd name="T89" fmla="*/ 16026 h 16854"/>
                <a:gd name="T90" fmla="*/ 5992 w 16854"/>
                <a:gd name="T91" fmla="*/ 12689 h 16854"/>
                <a:gd name="T92" fmla="*/ 13956 w 16854"/>
                <a:gd name="T93" fmla="*/ 15149 h 16854"/>
                <a:gd name="T94" fmla="*/ 14029 w 16854"/>
                <a:gd name="T95" fmla="*/ 15246 h 16854"/>
                <a:gd name="T96" fmla="*/ 14175 w 16854"/>
                <a:gd name="T97" fmla="*/ 15344 h 16854"/>
                <a:gd name="T98" fmla="*/ 14345 w 16854"/>
                <a:gd name="T99" fmla="*/ 15393 h 16854"/>
                <a:gd name="T100" fmla="*/ 14443 w 16854"/>
                <a:gd name="T101" fmla="*/ 15393 h 16854"/>
                <a:gd name="T102" fmla="*/ 14662 w 16854"/>
                <a:gd name="T103" fmla="*/ 15320 h 16854"/>
                <a:gd name="T104" fmla="*/ 15514 w 16854"/>
                <a:gd name="T105" fmla="*/ 14516 h 16854"/>
                <a:gd name="T106" fmla="*/ 15587 w 16854"/>
                <a:gd name="T107" fmla="*/ 14394 h 16854"/>
                <a:gd name="T108" fmla="*/ 15660 w 16854"/>
                <a:gd name="T109" fmla="*/ 14151 h 16854"/>
                <a:gd name="T110" fmla="*/ 15636 w 16854"/>
                <a:gd name="T111" fmla="*/ 14004 h 16854"/>
                <a:gd name="T112" fmla="*/ 0 w 16854"/>
                <a:gd name="T113" fmla="*/ 0 h 16854"/>
                <a:gd name="T114" fmla="*/ 16854 w 16854"/>
                <a:gd name="T115" fmla="*/ 16854 h 16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T112" t="T113" r="T114" b="T115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Shape 659"/>
            <p:cNvSpPr>
              <a:spLocks/>
            </p:cNvSpPr>
            <p:nvPr/>
          </p:nvSpPr>
          <p:spPr bwMode="auto">
            <a:xfrm>
              <a:off x="6322800" y="4360800"/>
              <a:ext cx="31675" cy="30475"/>
            </a:xfrm>
            <a:custGeom>
              <a:avLst/>
              <a:gdLst>
                <a:gd name="T0" fmla="*/ 1267 w 1267"/>
                <a:gd name="T1" fmla="*/ 1218 h 1219"/>
                <a:gd name="T2" fmla="*/ 1267 w 1267"/>
                <a:gd name="T3" fmla="*/ 1218 h 1219"/>
                <a:gd name="T4" fmla="*/ 1242 w 1267"/>
                <a:gd name="T5" fmla="*/ 999 h 1219"/>
                <a:gd name="T6" fmla="*/ 1169 w 1267"/>
                <a:gd name="T7" fmla="*/ 755 h 1219"/>
                <a:gd name="T8" fmla="*/ 1048 w 1267"/>
                <a:gd name="T9" fmla="*/ 561 h 1219"/>
                <a:gd name="T10" fmla="*/ 901 w 1267"/>
                <a:gd name="T11" fmla="*/ 366 h 1219"/>
                <a:gd name="T12" fmla="*/ 901 w 1267"/>
                <a:gd name="T13" fmla="*/ 366 h 1219"/>
                <a:gd name="T14" fmla="*/ 707 w 1267"/>
                <a:gd name="T15" fmla="*/ 220 h 1219"/>
                <a:gd name="T16" fmla="*/ 487 w 1267"/>
                <a:gd name="T17" fmla="*/ 98 h 1219"/>
                <a:gd name="T18" fmla="*/ 244 w 1267"/>
                <a:gd name="T19" fmla="*/ 25 h 1219"/>
                <a:gd name="T20" fmla="*/ 0 w 1267"/>
                <a:gd name="T21" fmla="*/ 0 h 1219"/>
                <a:gd name="T22" fmla="*/ 0 w 1267"/>
                <a:gd name="T23" fmla="*/ 0 h 1219"/>
                <a:gd name="T24" fmla="*/ 1267 w 1267"/>
                <a:gd name="T25" fmla="*/ 1219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E257C-44F7-3448-8CE7-F7994CE66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42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7991</TotalTime>
  <Words>1956</Words>
  <Application>Microsoft Macintosh PowerPoint</Application>
  <PresentationFormat>On-screen Show (16:9)</PresentationFormat>
  <Paragraphs>613</Paragraphs>
  <Slides>46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Courier New</vt:lpstr>
      <vt:lpstr>Lora</vt:lpstr>
      <vt:lpstr>Quattrocento Sans</vt:lpstr>
      <vt:lpstr>Verdana</vt:lpstr>
      <vt:lpstr>Wingdings</vt:lpstr>
      <vt:lpstr>Viola template</vt:lpstr>
      <vt:lpstr>Game Theory</vt:lpstr>
      <vt:lpstr>PowerPoint Presentation</vt:lpstr>
      <vt:lpstr>Review</vt:lpstr>
      <vt:lpstr>PowerPoint Presentation</vt:lpstr>
      <vt:lpstr>PowerPoint Presentation</vt:lpstr>
      <vt:lpstr>PowerPoint Presentation</vt:lpstr>
      <vt:lpstr>PowerPoint Presentation</vt:lpstr>
      <vt:lpstr>Look Forward…</vt:lpstr>
      <vt:lpstr>…And Reason Back</vt:lpstr>
      <vt:lpstr>Outcome</vt:lpstr>
      <vt:lpstr>PowerPoint Presentation</vt:lpstr>
      <vt:lpstr>Nash Equilibria are Deceiving</vt:lpstr>
      <vt:lpstr>PowerPoint Presentation</vt:lpstr>
      <vt:lpstr>A380</vt:lpstr>
      <vt:lpstr>Sequential Games</vt:lpstr>
      <vt:lpstr>Solving for Equilibria</vt:lpstr>
      <vt:lpstr>Subgame Perfect Equilibrium</vt:lpstr>
      <vt:lpstr>Nash Equilibria are Deceiving (part II)</vt:lpstr>
      <vt:lpstr>Solving Sequential Games</vt:lpstr>
      <vt:lpstr>PowerPoint Presentation</vt:lpstr>
      <vt:lpstr>Agenda Setting Revisited</vt:lpstr>
      <vt:lpstr>PowerPoint Presentation</vt:lpstr>
      <vt:lpstr>PowerPoint Presentation</vt:lpstr>
      <vt:lpstr>PowerPoint Presentation</vt:lpstr>
      <vt:lpstr>Sequential Games</vt:lpstr>
      <vt:lpstr>Agenda Setting</vt:lpstr>
      <vt:lpstr>Potential Entrant</vt:lpstr>
      <vt:lpstr>Survivor Immunity Challenge</vt:lpstr>
      <vt:lpstr>PowerPoint Presentation</vt:lpstr>
      <vt:lpstr>Unraveling</vt:lpstr>
      <vt:lpstr>Potential Entrant</vt:lpstr>
      <vt:lpstr>Looking Forward…</vt:lpstr>
      <vt:lpstr>…And Reasoning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Voting</vt:lpstr>
      <vt:lpstr>Strategic Voting</vt:lpstr>
      <vt:lpstr>Arrow’s Impossibility Theorem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166</cp:revision>
  <dcterms:created xsi:type="dcterms:W3CDTF">2017-10-16T01:28:23Z</dcterms:created>
  <dcterms:modified xsi:type="dcterms:W3CDTF">2025-01-28T19:01:29Z</dcterms:modified>
</cp:coreProperties>
</file>