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38"/>
  </p:notesMasterIdLst>
  <p:sldIdLst>
    <p:sldId id="256" r:id="rId2"/>
    <p:sldId id="260" r:id="rId3"/>
    <p:sldId id="306" r:id="rId4"/>
    <p:sldId id="477" r:id="rId5"/>
    <p:sldId id="447" r:id="rId6"/>
    <p:sldId id="478" r:id="rId7"/>
    <p:sldId id="479" r:id="rId8"/>
    <p:sldId id="480" r:id="rId9"/>
    <p:sldId id="510" r:id="rId10"/>
    <p:sldId id="483" r:id="rId11"/>
    <p:sldId id="484" r:id="rId12"/>
    <p:sldId id="486" r:id="rId13"/>
    <p:sldId id="511" r:id="rId14"/>
    <p:sldId id="488" r:id="rId15"/>
    <p:sldId id="507" r:id="rId16"/>
    <p:sldId id="490" r:id="rId17"/>
    <p:sldId id="509" r:id="rId18"/>
    <p:sldId id="491" r:id="rId19"/>
    <p:sldId id="492" r:id="rId20"/>
    <p:sldId id="493" r:id="rId21"/>
    <p:sldId id="494" r:id="rId22"/>
    <p:sldId id="495" r:id="rId23"/>
    <p:sldId id="475" r:id="rId24"/>
    <p:sldId id="307" r:id="rId25"/>
    <p:sldId id="496" r:id="rId26"/>
    <p:sldId id="497" r:id="rId27"/>
    <p:sldId id="498" r:id="rId28"/>
    <p:sldId id="499" r:id="rId29"/>
    <p:sldId id="391" r:id="rId30"/>
    <p:sldId id="500" r:id="rId31"/>
    <p:sldId id="501" r:id="rId32"/>
    <p:sldId id="502" r:id="rId33"/>
    <p:sldId id="503" r:id="rId34"/>
    <p:sldId id="504" r:id="rId35"/>
    <p:sldId id="505" r:id="rId36"/>
    <p:sldId id="506" r:id="rId3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11630"/>
    <a:srgbClr val="DCA6E1"/>
    <a:srgbClr val="89A5E6"/>
    <a:srgbClr val="A615B1"/>
    <a:srgbClr val="65132A"/>
    <a:srgbClr val="16B728"/>
    <a:srgbClr val="A28448"/>
    <a:srgbClr val="1A172C"/>
    <a:srgbClr val="53F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67"/>
  </p:normalViewPr>
  <p:slideViewPr>
    <p:cSldViewPr snapToGrid="0" snapToObjects="1">
      <p:cViewPr varScale="1">
        <p:scale>
          <a:sx n="130" d="100"/>
          <a:sy n="130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6EB3D73-B157-0BB3-EE97-B9C0F0C6E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>
            <a:extLst>
              <a:ext uri="{FF2B5EF4-FFF2-40B4-BE49-F238E27FC236}">
                <a16:creationId xmlns:a16="http://schemas.microsoft.com/office/drawing/2014/main" id="{D3FA3F14-5C10-7B3F-8854-E66EC27EFC1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>
            <a:extLst>
              <a:ext uri="{FF2B5EF4-FFF2-40B4-BE49-F238E27FC236}">
                <a16:creationId xmlns:a16="http://schemas.microsoft.com/office/drawing/2014/main" id="{A613214F-D28D-4F82-37EB-C7022CFC939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7633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1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80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3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92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426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83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080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98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20"/>
          <p:cNvCxnSpPr>
            <a:cxnSpLocks noChangeShapeType="1"/>
          </p:cNvCxnSpPr>
          <p:nvPr/>
        </p:nvCxnSpPr>
        <p:spPr bwMode="auto">
          <a:xfrm>
            <a:off x="4584700" y="3676650"/>
            <a:ext cx="0" cy="1481138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21"/>
          <p:cNvSpPr>
            <a:spLocks noChangeArrowheads="1"/>
          </p:cNvSpPr>
          <p:nvPr/>
        </p:nvSpPr>
        <p:spPr bwMode="auto">
          <a:xfrm>
            <a:off x="4287838" y="3392488"/>
            <a:ext cx="568325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Shape 22"/>
          <p:cNvSpPr txBox="1">
            <a:spLocks noChangeArrowheads="1"/>
          </p:cNvSpPr>
          <p:nvPr/>
        </p:nvSpPr>
        <p:spPr bwMode="auto">
          <a:xfrm>
            <a:off x="3594100" y="3413125"/>
            <a:ext cx="195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Lora" charset="0"/>
                <a:ea typeface="Lora" charset="0"/>
                <a:cs typeface="Lora" charset="0"/>
                <a:sym typeface="Lora" charset="0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Arial" charset="0"/>
                <a:ea typeface="Arial" charset="0"/>
                <a:cs typeface="Arial" charset="0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5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Verdana" charset="0"/>
                <a:ea typeface="Verdana" charset="0"/>
                <a:cs typeface="Verdana" charset="0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39654B9-D9BE-9F4D-A052-E476E252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54"/>
          <p:cNvCxnSpPr>
            <a:cxnSpLocks noChangeShapeType="1"/>
          </p:cNvCxnSpPr>
          <p:nvPr/>
        </p:nvCxnSpPr>
        <p:spPr bwMode="auto">
          <a:xfrm>
            <a:off x="-6350" y="4513263"/>
            <a:ext cx="91630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hape 55"/>
          <p:cNvSpPr>
            <a:spLocks noChangeArrowheads="1"/>
          </p:cNvSpPr>
          <p:nvPr/>
        </p:nvSpPr>
        <p:spPr bwMode="auto">
          <a:xfrm>
            <a:off x="4294188" y="4235450"/>
            <a:ext cx="555625" cy="557213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E05B8FC-F838-D048-AE65-FDD9A7AB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F0A4B7E-B94C-214D-81AF-014E708AC2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9CEEB6D-57CF-0C45-9FB5-15F4F414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7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68" r:id="rId4"/>
    <p:sldLayoutId id="2147483673" r:id="rId5"/>
    <p:sldLayoutId id="2147483674" r:id="rId6"/>
    <p:sldLayoutId id="2147483675" r:id="rId7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Theory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Spring 2025 - Mike Shor 		</a:t>
            </a:r>
            <a:r>
              <a:rPr lang="en-US" sz="2000" b="1" kern="0" dirty="0">
                <a:sym typeface="Lora"/>
              </a:rPr>
              <a:t>	     </a:t>
            </a:r>
            <a:r>
              <a:rPr lang="en-US" sz="2000" b="1" dirty="0">
                <a:highlight>
                  <a:srgbClr val="FFCD00"/>
                </a:highlight>
                <a:sym typeface="Lora"/>
              </a:rPr>
              <a:t>Topic 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John Nash proved that </a:t>
            </a:r>
            <a:r>
              <a:rPr lang="en-US" altLang="en-US" dirty="0"/>
              <a:t>every (finite) game has a Nash equilibrium</a:t>
            </a:r>
            <a:r>
              <a:rPr lang="en-US" altLang="en-US" dirty="0">
                <a:ea typeface="ＭＳ Ｐゴシック" charset="-128"/>
              </a:rPr>
              <a:t>.</a:t>
            </a:r>
            <a:endParaRPr lang="en-US" altLang="en-US" dirty="0"/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We have to allow for randomization, or the use of </a:t>
            </a:r>
            <a:r>
              <a:rPr lang="en-US" i="1" dirty="0">
                <a:highlight>
                  <a:srgbClr val="FFCD00"/>
                </a:highlight>
              </a:rPr>
              <a:t>mixed strategies</a:t>
            </a:r>
            <a:r>
              <a:rPr lang="en-US" altLang="en-US" dirty="0">
                <a:ea typeface="ＭＳ Ｐゴシック" charset="-128"/>
              </a:rPr>
              <a:t>.</a:t>
            </a:r>
            <a:endParaRPr lang="en-US" dirty="0">
              <a:highlight>
                <a:srgbClr val="FFCD00"/>
              </a:highlight>
              <a:ea typeface="ＭＳ Ｐゴシック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Nash Equilibrium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AF062-A105-54D1-2C3D-BF014CE32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6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Mixed Strategies</a:t>
            </a:r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400" kern="0" dirty="0">
                <a:solidFill>
                  <a:schemeClr val="dk1"/>
                </a:solidFill>
                <a:sym typeface="Lora"/>
              </a:rPr>
              <a:t>A </a:t>
            </a:r>
            <a:r>
              <a:rPr lang="en-US" sz="2400" i="1" kern="0" dirty="0">
                <a:solidFill>
                  <a:schemeClr val="dk1"/>
                </a:solidFill>
                <a:sym typeface="Lora"/>
              </a:rPr>
              <a:t>mixed strategy </a:t>
            </a:r>
            <a:r>
              <a:rPr lang="en-US" sz="2400" kern="0" dirty="0">
                <a:solidFill>
                  <a:schemeClr val="dk1"/>
                </a:solidFill>
                <a:sym typeface="Lora"/>
              </a:rPr>
              <a:t>assigns a probability (or frequency) to each </a:t>
            </a:r>
            <a:r>
              <a:rPr lang="en-US" sz="2400" i="1" kern="0" dirty="0">
                <a:solidFill>
                  <a:schemeClr val="dk1"/>
                </a:solidFill>
                <a:sym typeface="Lora"/>
              </a:rPr>
              <a:t>pure strategy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2144D-1D2A-5446-A09D-FCD8EEF9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0F3B52-3979-0471-059F-B176D6C99A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71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player chooses her strategy so as to make </a:t>
            </a:r>
            <a:r>
              <a:rPr lang="en-US" i="1" dirty="0">
                <a:highlight>
                  <a:srgbClr val="FFCD00"/>
                </a:highlight>
              </a:rPr>
              <a:t>her opponent indifferent</a:t>
            </a:r>
            <a:r>
              <a:rPr lang="en-US" altLang="en-US" dirty="0"/>
              <a:t>.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/>
              <a:t>If done right, the other player earns </a:t>
            </a:r>
            <a:r>
              <a:rPr lang="en-US" i="1" dirty="0">
                <a:highlight>
                  <a:srgbClr val="FFCD00"/>
                </a:highlight>
              </a:rPr>
              <a:t>the same payoff</a:t>
            </a:r>
            <a:r>
              <a:rPr lang="en-US" altLang="en-US" dirty="0"/>
              <a:t> from either of her strategies</a:t>
            </a:r>
            <a:r>
              <a:rPr lang="en-US" altLang="en-US" dirty="0">
                <a:ea typeface="ＭＳ Ｐゴシック" charset="-128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 err="1">
                <a:latin typeface="Verdana" charset="0"/>
                <a:ea typeface="Verdana" charset="0"/>
                <a:cs typeface="Verdana" charset="0"/>
              </a:rPr>
              <a:t>Equlibrium</a:t>
            </a:r>
            <a:endParaRPr lang="en-US" sz="20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42847-DE48-85E2-9043-83B590F5E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Employee Monitoring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8" name="Text Box 155">
            <a:extLst>
              <a:ext uri="{FF2B5EF4-FFF2-40B4-BE49-F238E27FC236}">
                <a16:creationId xmlns:a16="http://schemas.microsoft.com/office/drawing/2014/main" id="{167062E0-612A-69BB-4EE4-0DCE84A9D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555" y="1442353"/>
            <a:ext cx="2500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charset="0"/>
              </a:rPr>
              <a:t>Manager</a:t>
            </a:r>
          </a:p>
        </p:txBody>
      </p:sp>
      <p:graphicFrame>
        <p:nvGraphicFramePr>
          <p:cNvPr id="9" name="Group 156">
            <a:extLst>
              <a:ext uri="{FF2B5EF4-FFF2-40B4-BE49-F238E27FC236}">
                <a16:creationId xmlns:a16="http://schemas.microsoft.com/office/drawing/2014/main" id="{4DBF9117-DE01-7BF8-DA5F-0B78C6EE9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28947"/>
              </p:ext>
            </p:extLst>
          </p:nvPr>
        </p:nvGraphicFramePr>
        <p:xfrm>
          <a:off x="737355" y="1944003"/>
          <a:ext cx="7772401" cy="1554342"/>
        </p:xfrm>
        <a:graphic>
          <a:graphicData uri="http://schemas.openxmlformats.org/drawingml/2006/table">
            <a:tbl>
              <a:tblPr/>
              <a:tblGrid>
                <a:gridCol w="1779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Monitor</a:t>
                      </a:r>
                    </a:p>
                  </a:txBody>
                  <a:tcPr marT="45697" marB="4569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Monitor</a:t>
                      </a:r>
                    </a:p>
                  </a:txBody>
                  <a:tcPr marT="45697" marB="4569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Employee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Work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50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90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Shirk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-100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, </a:t>
                      </a: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021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Assign a probability to one strategy (e.g., </a:t>
            </a:r>
            <a:r>
              <a:rPr lang="en-US" altLang="en-US" i="1" dirty="0">
                <a:ea typeface="ＭＳ Ｐゴシック" charset="-128"/>
              </a:rPr>
              <a:t>p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Assign remaining probability to other strategy (e.g., 1-</a:t>
            </a:r>
            <a:r>
              <a:rPr lang="en-US" altLang="en-US" i="1" dirty="0">
                <a:ea typeface="ＭＳ Ｐゴシック" charset="-128"/>
              </a:rPr>
              <a:t>p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Calculate </a:t>
            </a:r>
            <a:r>
              <a:rPr lang="en-US" i="1" dirty="0">
                <a:highlight>
                  <a:srgbClr val="FFCD00"/>
                </a:highlight>
              </a:rPr>
              <a:t>opponent’s expected payoff</a:t>
            </a:r>
            <a:r>
              <a:rPr lang="en-US" altLang="ja-JP" dirty="0">
                <a:ea typeface="ＭＳ Ｐゴシック" charset="-128"/>
              </a:rPr>
              <a:t> from each of the opponent’s strategies</a:t>
            </a:r>
          </a:p>
          <a:p>
            <a:pPr>
              <a:lnSpc>
                <a:spcPct val="90000"/>
              </a:lnSpc>
            </a:pPr>
            <a:r>
              <a:rPr lang="en-US" i="1" dirty="0">
                <a:highlight>
                  <a:srgbClr val="FFCD00"/>
                </a:highlight>
              </a:rPr>
              <a:t>Set them equal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Solving for Equilibrium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B0692B-21E7-CA20-6683-A21F770CB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14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15</a:t>
            </a:fld>
            <a:endParaRPr lang="en-US"/>
          </a:p>
        </p:txBody>
      </p:sp>
      <p:sp>
        <p:nvSpPr>
          <p:cNvPr id="110" name="Shape 110"/>
          <p:cNvSpPr txBox="1">
            <a:spLocks noGrp="1"/>
          </p:cNvSpPr>
          <p:nvPr>
            <p:ph type="title" idx="4294967295"/>
          </p:nvPr>
        </p:nvSpPr>
        <p:spPr>
          <a:xfrm>
            <a:off x="0" y="201562"/>
            <a:ext cx="3878263" cy="436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Equilibrium Payoffs</a:t>
            </a:r>
            <a:endParaRPr lang="en" sz="2000" b="1" dirty="0">
              <a:highlight>
                <a:srgbClr val="FFCD00"/>
              </a:highlight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45" name="Group 154"/>
          <p:cNvGraphicFramePr>
            <a:graphicFrameLocks noGrp="1"/>
          </p:cNvGraphicFramePr>
          <p:nvPr/>
        </p:nvGraphicFramePr>
        <p:xfrm>
          <a:off x="1267241" y="201562"/>
          <a:ext cx="7950200" cy="4941938"/>
        </p:xfrm>
        <a:graphic>
          <a:graphicData uri="http://schemas.openxmlformats.org/drawingml/2006/table">
            <a:tbl>
              <a:tblPr/>
              <a:tblGrid>
                <a:gridCol w="1052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803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Monitor</a:t>
                      </a:r>
                    </a:p>
                  </a:txBody>
                  <a:tcPr marT="45707" marB="4570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Monitor</a:t>
                      </a:r>
                    </a:p>
                  </a:txBody>
                  <a:tcPr marT="45707" marB="4570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07" marB="4570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1196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9/10Work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90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196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1/10Shirk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, </a:t>
                      </a: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4692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07" marB="4570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101304" y="1141362"/>
            <a:ext cx="20272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Courier New" charset="0"/>
              </a:rPr>
              <a:t>=  50(</a:t>
            </a: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1/2</a:t>
            </a:r>
            <a:r>
              <a:rPr lang="en-US" altLang="en-US" sz="2400" b="1" dirty="0">
                <a:solidFill>
                  <a:srgbClr val="000099"/>
                </a:solidFill>
                <a:latin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Courier New" charset="0"/>
              </a:rPr>
              <a:t> + 50(</a:t>
            </a: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1/2</a:t>
            </a:r>
            <a:r>
              <a:rPr lang="en-US" altLang="en-US" sz="2400" b="1" dirty="0">
                <a:solidFill>
                  <a:srgbClr val="000099"/>
                </a:solidFill>
                <a:latin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Courier New" charset="0"/>
              </a:rPr>
              <a:t>=  </a:t>
            </a:r>
            <a:r>
              <a:rPr lang="en-US" altLang="en-US" b="1" dirty="0">
                <a:solidFill>
                  <a:srgbClr val="000099"/>
                </a:solidFill>
                <a:latin typeface="Courier New" charset="0"/>
              </a:rPr>
              <a:t>50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101304" y="2460575"/>
            <a:ext cx="20272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Courier New" charset="0"/>
              </a:rPr>
              <a:t>= 100(</a:t>
            </a: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1/2</a:t>
            </a:r>
            <a:r>
              <a:rPr lang="en-US" altLang="en-US" sz="2400" b="1" dirty="0">
                <a:solidFill>
                  <a:srgbClr val="000099"/>
                </a:solidFill>
                <a:latin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Courier New" charset="0"/>
              </a:rPr>
              <a:t> +  0(</a:t>
            </a: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1/2</a:t>
            </a:r>
            <a:r>
              <a:rPr lang="en-US" altLang="en-US" sz="2400" b="1" dirty="0">
                <a:solidFill>
                  <a:srgbClr val="000099"/>
                </a:solidFill>
                <a:latin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Courier New" charset="0"/>
              </a:rPr>
              <a:t>=  </a:t>
            </a:r>
            <a:r>
              <a:rPr lang="en-US" altLang="en-US" b="1" dirty="0">
                <a:solidFill>
                  <a:srgbClr val="000099"/>
                </a:solidFill>
                <a:latin typeface="Courier New" charset="0"/>
              </a:rPr>
              <a:t>50</a:t>
            </a:r>
            <a:endParaRPr lang="en-US" altLang="en-US" sz="1400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402304" y="3814712"/>
            <a:ext cx="22124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= 100(</a:t>
            </a:r>
            <a:r>
              <a:rPr lang="en-US" altLang="en-US" sz="2400" b="1" dirty="0">
                <a:solidFill>
                  <a:srgbClr val="040F76"/>
                </a:solidFill>
                <a:latin typeface="Courier New" charset="0"/>
              </a:rPr>
              <a:t>9/10</a:t>
            </a: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chemeClr val="folHlink"/>
                </a:solidFill>
                <a:latin typeface="Courier New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-100(</a:t>
            </a:r>
            <a:r>
              <a:rPr lang="en-US" altLang="en-US" sz="2400" b="1" dirty="0">
                <a:solidFill>
                  <a:srgbClr val="040F76"/>
                </a:solidFill>
                <a:latin typeface="Courier New" charset="0"/>
              </a:rPr>
              <a:t>1/10</a:t>
            </a: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ourier New" charset="0"/>
              </a:rPr>
              <a:t>80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07366" y="3816300"/>
            <a:ext cx="221246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=  90(</a:t>
            </a:r>
            <a:r>
              <a:rPr lang="en-US" altLang="en-US" sz="2400" b="1" dirty="0">
                <a:solidFill>
                  <a:srgbClr val="040F76"/>
                </a:solidFill>
                <a:latin typeface="Courier New" charset="0"/>
              </a:rPr>
              <a:t>9/10</a:t>
            </a: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chemeClr val="folHlink"/>
                </a:solidFill>
                <a:latin typeface="Courier New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- 10(</a:t>
            </a:r>
            <a:r>
              <a:rPr lang="en-US" altLang="en-US" sz="2400" b="1" dirty="0">
                <a:solidFill>
                  <a:srgbClr val="040F76"/>
                </a:solidFill>
                <a:latin typeface="Courier New" charset="0"/>
              </a:rPr>
              <a:t>1/10</a:t>
            </a: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ourier New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ourier New" charset="0"/>
              </a:rPr>
              <a:t>80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75A0C-F11D-7C4F-8273-72920DAC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8311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Cycles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16</a:t>
            </a:fld>
            <a:endParaRPr 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802102" y="4643772"/>
            <a:ext cx="55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q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746542" y="2684132"/>
            <a:ext cx="400959" cy="45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40F76"/>
                </a:solidFill>
                <a:latin typeface="Times New Roman" charset="0"/>
              </a:rPr>
              <a:t>p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273188" y="3999048"/>
            <a:ext cx="1175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40F76"/>
                </a:solidFill>
                <a:latin typeface="Times New Roman" charset="0"/>
              </a:rPr>
              <a:t>shirk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124482" y="1429307"/>
            <a:ext cx="1323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40F76"/>
                </a:solidFill>
                <a:latin typeface="Times New Roman" charset="0"/>
              </a:rPr>
              <a:t>work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293350" y="4643772"/>
            <a:ext cx="1946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no monitor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5595148" y="4643772"/>
            <a:ext cx="2207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monitor</a:t>
            </a: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V="1">
            <a:off x="1955375" y="2087938"/>
            <a:ext cx="0" cy="64459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951198" y="3271419"/>
            <a:ext cx="0" cy="64459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621033" y="1358268"/>
            <a:ext cx="4362138" cy="3575605"/>
            <a:chOff x="1918741" y="1375230"/>
            <a:chExt cx="4643993" cy="3806636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2724386" y="1508883"/>
              <a:ext cx="0" cy="3074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2724386" y="4582904"/>
              <a:ext cx="3675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2724386" y="1508883"/>
              <a:ext cx="3675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6399845" y="1508883"/>
              <a:ext cx="0" cy="3074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4528702" y="1508883"/>
              <a:ext cx="0" cy="3074021"/>
            </a:xfrm>
            <a:prstGeom prst="line">
              <a:avLst/>
            </a:prstGeom>
            <a:noFill/>
            <a:ln w="762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724385" y="2368058"/>
              <a:ext cx="3675459" cy="0"/>
            </a:xfrm>
            <a:prstGeom prst="line">
              <a:avLst/>
            </a:prstGeom>
            <a:noFill/>
            <a:ln w="76200">
              <a:solidFill>
                <a:schemeClr val="tx2">
                  <a:lumMod val="50000"/>
                  <a:alpha val="5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2619969" y="4528275"/>
              <a:ext cx="267306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6295428" y="4528275"/>
              <a:ext cx="267306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251650" y="4529667"/>
              <a:ext cx="715600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1/2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2290014" y="4382424"/>
              <a:ext cx="267306" cy="40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40F76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1918741" y="2128633"/>
              <a:ext cx="805644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40F76"/>
                  </a:solidFill>
                  <a:latin typeface="Times New Roman" charset="0"/>
                </a:rPr>
                <a:t>9/10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2256600" y="1375230"/>
              <a:ext cx="334133" cy="40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40F76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rot="5400000" flipV="1">
              <a:off x="5153113" y="4859567"/>
              <a:ext cx="0" cy="6445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 rot="16200000" flipH="1" flipV="1">
              <a:off x="3908469" y="4855392"/>
              <a:ext cx="0" cy="6445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Oval 25"/>
            <p:cNvSpPr>
              <a:spLocks noChangeArrowheads="1"/>
            </p:cNvSpPr>
            <p:nvPr/>
          </p:nvSpPr>
          <p:spPr bwMode="auto">
            <a:xfrm>
              <a:off x="3360630" y="1642913"/>
              <a:ext cx="334133" cy="33413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rot="5400000" flipV="1">
              <a:off x="4468141" y="1028249"/>
              <a:ext cx="0" cy="15495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 rot="5400000">
              <a:off x="5338974" y="1599755"/>
              <a:ext cx="334133" cy="33413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rot="10800000" flipH="1" flipV="1">
              <a:off x="5475412" y="1987125"/>
              <a:ext cx="37589" cy="20959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5373779" y="4126256"/>
              <a:ext cx="334133" cy="33413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rot="16200000" flipH="1" flipV="1">
              <a:off x="4612932" y="3536650"/>
              <a:ext cx="0" cy="152448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Oval 31"/>
            <p:cNvSpPr>
              <a:spLocks noChangeArrowheads="1"/>
            </p:cNvSpPr>
            <p:nvPr/>
          </p:nvSpPr>
          <p:spPr bwMode="auto">
            <a:xfrm>
              <a:off x="3368983" y="4113725"/>
              <a:ext cx="334133" cy="33413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 rot="10800000">
              <a:off x="3543011" y="2066685"/>
              <a:ext cx="0" cy="207070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5851C-FB70-754D-863F-6A3D3618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115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55DC4-7AE1-17B8-F1C7-07009E2EF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>
            <a:extLst>
              <a:ext uri="{FF2B5EF4-FFF2-40B4-BE49-F238E27FC236}">
                <a16:creationId xmlns:a16="http://schemas.microsoft.com/office/drawing/2014/main" id="{EE7780A7-C484-346E-9DD4-A15915E5549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Mutual Best Responses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69B117-BE73-6C82-CFA5-5D780F57B6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17</a:t>
            </a:fld>
            <a:endParaRPr lang="en-US"/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3BEBB9AF-9A12-52EB-E438-08DB8A910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542" y="2684132"/>
            <a:ext cx="400959" cy="45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40F76"/>
                </a:solidFill>
                <a:latin typeface="Times New Roman" charset="0"/>
              </a:rPr>
              <a:t>p</a:t>
            </a: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6E252C92-4804-6661-485D-F53BA993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88" y="3999048"/>
            <a:ext cx="1175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40F76"/>
                </a:solidFill>
                <a:latin typeface="Times New Roman" charset="0"/>
              </a:rPr>
              <a:t>shirk</a:t>
            </a:r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C26D41B5-29F1-E606-9F16-F78F3D0D9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482" y="1429307"/>
            <a:ext cx="1323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40F76"/>
                </a:solidFill>
                <a:latin typeface="Times New Roman" charset="0"/>
              </a:rPr>
              <a:t>work</a:t>
            </a:r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0D213855-EFF2-49EC-5C77-8F866581FC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5375" y="2087938"/>
            <a:ext cx="0" cy="64459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7C1207DC-DF72-BD58-6AC5-7A015CA8D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198" y="3271419"/>
            <a:ext cx="0" cy="64459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BC4386-262D-E8A7-3C47-FC74391002F6}"/>
              </a:ext>
            </a:extLst>
          </p:cNvPr>
          <p:cNvGrpSpPr/>
          <p:nvPr/>
        </p:nvGrpSpPr>
        <p:grpSpPr>
          <a:xfrm>
            <a:off x="2621033" y="1358268"/>
            <a:ext cx="4362138" cy="3575605"/>
            <a:chOff x="1918741" y="1375230"/>
            <a:chExt cx="4643993" cy="3806636"/>
          </a:xfrm>
        </p:grpSpPr>
        <p:sp>
          <p:nvSpPr>
            <p:cNvPr id="9" name="Line 3">
              <a:extLst>
                <a:ext uri="{FF2B5EF4-FFF2-40B4-BE49-F238E27FC236}">
                  <a16:creationId xmlns:a16="http://schemas.microsoft.com/office/drawing/2014/main" id="{28FA617C-9225-54DE-8EF4-E3F4FC84C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6" y="1508883"/>
              <a:ext cx="0" cy="3074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4">
              <a:extLst>
                <a:ext uri="{FF2B5EF4-FFF2-40B4-BE49-F238E27FC236}">
                  <a16:creationId xmlns:a16="http://schemas.microsoft.com/office/drawing/2014/main" id="{7752385C-9FCE-50E9-7542-F701FA7CB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6" y="4582904"/>
              <a:ext cx="3675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239D2019-457F-65E4-1159-A3EDFAF39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6" y="1508883"/>
              <a:ext cx="3675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7B2C86DA-B0FD-1508-AE38-0AC72B3BA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9845" y="1508883"/>
              <a:ext cx="0" cy="3074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DC1EBB73-14C3-0F72-037B-8A0498C76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8702" y="1508883"/>
              <a:ext cx="0" cy="3074021"/>
            </a:xfrm>
            <a:prstGeom prst="line">
              <a:avLst/>
            </a:prstGeom>
            <a:noFill/>
            <a:ln w="762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BAF123CF-A2F3-AF43-087A-063EB5019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5" y="2368058"/>
              <a:ext cx="3675459" cy="0"/>
            </a:xfrm>
            <a:prstGeom prst="line">
              <a:avLst/>
            </a:prstGeom>
            <a:noFill/>
            <a:ln w="76200">
              <a:solidFill>
                <a:schemeClr val="tx2">
                  <a:lumMod val="50000"/>
                  <a:alpha val="5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50DC7C8C-CC41-A74C-8D80-CAF7EDE4E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969" y="4528275"/>
              <a:ext cx="267306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9F272DF-659C-E4F8-27EF-00B498A31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5428" y="4528275"/>
              <a:ext cx="267306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1F3D7007-63DC-219D-A033-3E8F11F3E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1650" y="4529667"/>
              <a:ext cx="715600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1/2</a:t>
              </a:r>
            </a:p>
          </p:txBody>
        </p:sp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B5911BB2-1D4A-D9B2-4AD9-DB8F6DF1A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014" y="4382424"/>
              <a:ext cx="267306" cy="40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40F76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24" name="Text Box 15">
              <a:extLst>
                <a:ext uri="{FF2B5EF4-FFF2-40B4-BE49-F238E27FC236}">
                  <a16:creationId xmlns:a16="http://schemas.microsoft.com/office/drawing/2014/main" id="{B833520D-6AC9-F58E-655C-41C134777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8741" y="2128633"/>
              <a:ext cx="805644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40F76"/>
                  </a:solidFill>
                  <a:latin typeface="Times New Roman" charset="0"/>
                </a:rPr>
                <a:t>9/10</a:t>
              </a:r>
            </a:p>
          </p:txBody>
        </p:sp>
        <p:sp>
          <p:nvSpPr>
            <p:cNvPr id="25" name="Text Box 16">
              <a:extLst>
                <a:ext uri="{FF2B5EF4-FFF2-40B4-BE49-F238E27FC236}">
                  <a16:creationId xmlns:a16="http://schemas.microsoft.com/office/drawing/2014/main" id="{713BFD64-0ACC-B97A-4E79-D245A59BF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600" y="1375230"/>
              <a:ext cx="334133" cy="40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40F76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32" name="Line 23">
              <a:extLst>
                <a:ext uri="{FF2B5EF4-FFF2-40B4-BE49-F238E27FC236}">
                  <a16:creationId xmlns:a16="http://schemas.microsoft.com/office/drawing/2014/main" id="{7463127A-C33F-87AB-83D0-7436CB7BD1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53113" y="4859567"/>
              <a:ext cx="0" cy="6445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92385AFF-9FDE-A10F-86F4-D87B8206DE1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3908469" y="4855392"/>
              <a:ext cx="0" cy="6445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82D3160F-7FF4-0BAD-96B7-7F72631C6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630" y="1642913"/>
              <a:ext cx="334133" cy="33413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5" name="Line 26">
              <a:extLst>
                <a:ext uri="{FF2B5EF4-FFF2-40B4-BE49-F238E27FC236}">
                  <a16:creationId xmlns:a16="http://schemas.microsoft.com/office/drawing/2014/main" id="{23E96531-F1BC-DD1E-4A68-85A3B1FEB2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4468141" y="1028249"/>
              <a:ext cx="0" cy="15495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Oval 27">
              <a:extLst>
                <a:ext uri="{FF2B5EF4-FFF2-40B4-BE49-F238E27FC236}">
                  <a16:creationId xmlns:a16="http://schemas.microsoft.com/office/drawing/2014/main" id="{C0540E50-DAD4-D7CF-CBC8-4E6597027B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338974" y="1599755"/>
              <a:ext cx="334133" cy="33413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7" name="Line 28">
              <a:extLst>
                <a:ext uri="{FF2B5EF4-FFF2-40B4-BE49-F238E27FC236}">
                  <a16:creationId xmlns:a16="http://schemas.microsoft.com/office/drawing/2014/main" id="{AC107007-FDA3-B944-55FF-3DF9F0C2DE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5475412" y="1987125"/>
              <a:ext cx="37589" cy="209597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Oval 29">
              <a:extLst>
                <a:ext uri="{FF2B5EF4-FFF2-40B4-BE49-F238E27FC236}">
                  <a16:creationId xmlns:a16="http://schemas.microsoft.com/office/drawing/2014/main" id="{FAF88B4F-F280-674D-D55A-7E929720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779" y="4126256"/>
              <a:ext cx="334133" cy="33413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9" name="Line 30">
              <a:extLst>
                <a:ext uri="{FF2B5EF4-FFF2-40B4-BE49-F238E27FC236}">
                  <a16:creationId xmlns:a16="http://schemas.microsoft.com/office/drawing/2014/main" id="{C406B7FD-5291-7167-50E6-157671CA43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4612932" y="3536650"/>
              <a:ext cx="0" cy="152448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Oval 31">
              <a:extLst>
                <a:ext uri="{FF2B5EF4-FFF2-40B4-BE49-F238E27FC236}">
                  <a16:creationId xmlns:a16="http://schemas.microsoft.com/office/drawing/2014/main" id="{15AC4A76-860C-D046-4CCE-A6CB0024A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983" y="4113725"/>
              <a:ext cx="334133" cy="33413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41" name="Line 32">
              <a:extLst>
                <a:ext uri="{FF2B5EF4-FFF2-40B4-BE49-F238E27FC236}">
                  <a16:creationId xmlns:a16="http://schemas.microsoft.com/office/drawing/2014/main" id="{3ADCD8C3-EA20-6079-D426-0DD64B080F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43011" y="2066685"/>
              <a:ext cx="0" cy="207070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9B15-7736-859B-9B62-5679F321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4" name="Oval 33">
            <a:extLst>
              <a:ext uri="{FF2B5EF4-FFF2-40B4-BE49-F238E27FC236}">
                <a16:creationId xmlns:a16="http://schemas.microsoft.com/office/drawing/2014/main" id="{B4D794C5-711C-4C15-A2CC-21BBFC5B8D1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88256" y="2107158"/>
            <a:ext cx="381000" cy="381000"/>
          </a:xfrm>
          <a:prstGeom prst="ellipse">
            <a:avLst/>
          </a:prstGeom>
          <a:gradFill flip="none" rotWithShape="1">
            <a:gsLst>
              <a:gs pos="47000">
                <a:srgbClr val="910042">
                  <a:lumMod val="47000"/>
                  <a:lumOff val="53000"/>
                </a:srgbClr>
              </a:gs>
              <a:gs pos="0">
                <a:srgbClr val="FF0000"/>
              </a:gs>
              <a:gs pos="100000">
                <a:srgbClr val="000099"/>
              </a:gs>
            </a:gsLst>
            <a:lin ang="2700000" scaled="1"/>
            <a:tileRect/>
          </a:gradFill>
          <a:ln w="22225" cap="rnd">
            <a:gradFill>
              <a:gsLst>
                <a:gs pos="0">
                  <a:srgbClr val="FF0000">
                    <a:alpha val="77000"/>
                  </a:srgbClr>
                </a:gs>
                <a:gs pos="99000">
                  <a:srgbClr val="000099"/>
                </a:gs>
              </a:gsLst>
              <a:lin ang="5400000" scaled="1"/>
            </a:gra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ED2E1-82AC-8481-8221-20C14DF52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38" y="701675"/>
            <a:ext cx="132556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DC6B97C1-FF40-0376-679E-24FCB9F11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02" y="4643772"/>
            <a:ext cx="55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q</a:t>
            </a: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1C84F0C1-9622-F338-D8EA-48BD7ABD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350" y="4643772"/>
            <a:ext cx="1946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no monitor</a:t>
            </a:r>
          </a:p>
        </p:txBody>
      </p:sp>
      <p:sp>
        <p:nvSpPr>
          <p:cNvPr id="42" name="Text Box 20">
            <a:extLst>
              <a:ext uri="{FF2B5EF4-FFF2-40B4-BE49-F238E27FC236}">
                <a16:creationId xmlns:a16="http://schemas.microsoft.com/office/drawing/2014/main" id="{A0802282-0DCD-5C64-AEF1-B2C2FE735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148" y="4643772"/>
            <a:ext cx="2207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32768381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New Scenario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6" name="Text Box 155"/>
          <p:cNvSpPr txBox="1">
            <a:spLocks noChangeArrowheads="1"/>
          </p:cNvSpPr>
          <p:nvPr/>
        </p:nvSpPr>
        <p:spPr bwMode="auto">
          <a:xfrm>
            <a:off x="5259388" y="2307671"/>
            <a:ext cx="2500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charset="0"/>
              </a:rPr>
              <a:t>Manager</a:t>
            </a:r>
          </a:p>
        </p:txBody>
      </p:sp>
      <p:graphicFrame>
        <p:nvGraphicFramePr>
          <p:cNvPr id="7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852723"/>
              </p:ext>
            </p:extLst>
          </p:nvPr>
        </p:nvGraphicFramePr>
        <p:xfrm>
          <a:off x="992188" y="2809321"/>
          <a:ext cx="7772400" cy="1554342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Monitor</a:t>
                      </a:r>
                    </a:p>
                  </a:txBody>
                  <a:tcPr marT="45697" marB="4569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Monitor</a:t>
                      </a:r>
                    </a:p>
                  </a:txBody>
                  <a:tcPr marT="45697" marB="4569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Employee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Work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50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Shirk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, </a:t>
                      </a: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-50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-100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1398739" y="1529030"/>
            <a:ext cx="6809700" cy="31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>
                <a:ea typeface="ＭＳ Ｐゴシック" charset="-128"/>
              </a:rPr>
              <a:t>What if costs of monitoring increased to </a:t>
            </a:r>
            <a:r>
              <a:rPr lang="en-US" altLang="en-US" kern="0">
                <a:ea typeface="ＭＳ Ｐゴシック" charset="-128"/>
              </a:rPr>
              <a:t>50?</a:t>
            </a:r>
            <a:endParaRPr lang="en-US" altLang="en-US" kern="0" dirty="0"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9CEF4-937B-2E8F-A0EE-B9CF59632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3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New Scenario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1398739" y="1529030"/>
            <a:ext cx="6809700" cy="31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kern="0" dirty="0">
                <a:ea typeface="ＭＳ Ｐゴシック" charset="-128"/>
              </a:rPr>
              <a:t>To make employee indifferent: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kern="0" dirty="0"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AA1C75-CD17-C481-1AEB-4B6D82CEB6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“</a:t>
            </a:r>
            <a:r>
              <a:rPr lang="en-US" altLang="ja-JP" dirty="0">
                <a:ea typeface="ＭＳ Ｐゴシック" charset="-128"/>
              </a:rPr>
              <a:t>I used to think I was indecisive        – but now I</a:t>
            </a:r>
            <a:r>
              <a:rPr lang="ja-JP" altLang="en-US" dirty="0"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m not so sure.</a:t>
            </a:r>
            <a:r>
              <a:rPr lang="en-US" dirty="0"/>
              <a:t>”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mr-IN" dirty="0"/>
              <a:t>–</a:t>
            </a:r>
            <a:r>
              <a:rPr lang="en-US" dirty="0"/>
              <a:t> Anonymous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51E3AC-9652-2404-1734-EA72392FF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Football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6" name="Text Box 155"/>
          <p:cNvSpPr txBox="1">
            <a:spLocks noChangeArrowheads="1"/>
          </p:cNvSpPr>
          <p:nvPr/>
        </p:nvSpPr>
        <p:spPr bwMode="auto">
          <a:xfrm>
            <a:off x="5124478" y="1917929"/>
            <a:ext cx="2500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charset="0"/>
              </a:rPr>
              <a:t>Defense</a:t>
            </a:r>
          </a:p>
        </p:txBody>
      </p:sp>
      <p:graphicFrame>
        <p:nvGraphicFramePr>
          <p:cNvPr id="7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035695"/>
              </p:ext>
            </p:extLst>
          </p:nvPr>
        </p:nvGraphicFramePr>
        <p:xfrm>
          <a:off x="1351144" y="2269679"/>
          <a:ext cx="7383463" cy="1554342"/>
        </p:xfrm>
        <a:graphic>
          <a:graphicData uri="http://schemas.openxmlformats.org/drawingml/2006/table">
            <a:tbl>
              <a:tblPr/>
              <a:tblGrid>
                <a:gridCol w="191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3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Run</a:t>
                      </a:r>
                    </a:p>
                  </a:txBody>
                  <a:tcPr marT="45697" marB="4569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Pass</a:t>
                      </a:r>
                    </a:p>
                  </a:txBody>
                  <a:tcPr marT="45697" marB="4569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Offense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Run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Pass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381250" y="1511540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You have a balanced offense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 lvl="0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Equilibrium: </a:t>
            </a:r>
          </a:p>
          <a:p>
            <a:pPr marL="0" lvl="0" indent="0">
              <a:lnSpc>
                <a:spcPct val="90000"/>
              </a:lnSpc>
              <a:buNone/>
              <a:tabLst>
                <a:tab pos="328613" algn="l"/>
              </a:tabLst>
            </a:pP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	</a:t>
            </a:r>
            <a:r>
              <a:rPr lang="en-US" altLang="en-US" b="1" dirty="0">
                <a:solidFill>
                  <a:srgbClr val="000099"/>
                </a:solidFill>
                <a:ea typeface="ＭＳ Ｐゴシック" charset="-128"/>
              </a:rPr>
              <a:t>Run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half of the time; </a:t>
            </a:r>
            <a:r>
              <a:rPr lang="en-US" altLang="en-US" b="1" dirty="0">
                <a:solidFill>
                  <a:srgbClr val="FF0000"/>
                </a:solidFill>
                <a:ea typeface="ＭＳ Ｐゴシック" charset="-128"/>
              </a:rPr>
              <a:t>Run</a:t>
            </a:r>
            <a:r>
              <a:rPr lang="en-US" altLang="en-US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half of the time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B00232-0569-32B6-B66B-60A0C7DBC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7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Football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6" name="Text Box 155"/>
          <p:cNvSpPr txBox="1">
            <a:spLocks noChangeArrowheads="1"/>
          </p:cNvSpPr>
          <p:nvPr/>
        </p:nvSpPr>
        <p:spPr bwMode="auto">
          <a:xfrm>
            <a:off x="5124478" y="1917929"/>
            <a:ext cx="2500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charset="0"/>
              </a:rPr>
              <a:t>Defense</a:t>
            </a:r>
          </a:p>
        </p:txBody>
      </p:sp>
      <p:graphicFrame>
        <p:nvGraphicFramePr>
          <p:cNvPr id="7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249679"/>
              </p:ext>
            </p:extLst>
          </p:nvPr>
        </p:nvGraphicFramePr>
        <p:xfrm>
          <a:off x="1351144" y="2269679"/>
          <a:ext cx="7383463" cy="1554342"/>
        </p:xfrm>
        <a:graphic>
          <a:graphicData uri="http://schemas.openxmlformats.org/drawingml/2006/table">
            <a:tbl>
              <a:tblPr/>
              <a:tblGrid>
                <a:gridCol w="191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3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Run</a:t>
                      </a:r>
                    </a:p>
                  </a:txBody>
                  <a:tcPr marT="45697" marB="4569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Pass</a:t>
                      </a:r>
                    </a:p>
                  </a:txBody>
                  <a:tcPr marT="45697" marB="4569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Offense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Run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-8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Pass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381250" y="1511540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Your running game improves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 lvl="0"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 lvl="0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What is the equilibrium?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85036-8BE6-9506-E064-E6DDEC12A7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6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Payoff Changes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514324" y="1529030"/>
            <a:ext cx="6809700" cy="31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kern="0" dirty="0"/>
              <a:t>Direct Effect:</a:t>
            </a:r>
          </a:p>
          <a:p>
            <a:pPr>
              <a:lnSpc>
                <a:spcPct val="90000"/>
              </a:lnSpc>
            </a:pPr>
            <a:endParaRPr lang="en-US" altLang="en-US" sz="1600" kern="0" dirty="0"/>
          </a:p>
          <a:p>
            <a:pPr>
              <a:lnSpc>
                <a:spcPct val="90000"/>
              </a:lnSpc>
            </a:pPr>
            <a:endParaRPr lang="en-US" altLang="en-US" sz="1800" kern="0" dirty="0"/>
          </a:p>
          <a:p>
            <a:pPr>
              <a:lnSpc>
                <a:spcPct val="90000"/>
              </a:lnSpc>
            </a:pPr>
            <a:r>
              <a:rPr lang="en-US" altLang="en-US" sz="2800" kern="0" dirty="0"/>
              <a:t>Strategic Effect:</a:t>
            </a:r>
          </a:p>
          <a:p>
            <a:pPr>
              <a:lnSpc>
                <a:spcPct val="90000"/>
              </a:lnSpc>
            </a:pPr>
            <a:endParaRPr lang="en-US" altLang="en-US" sz="2800" kern="0" dirty="0"/>
          </a:p>
          <a:p>
            <a:pPr>
              <a:lnSpc>
                <a:spcPct val="90000"/>
              </a:lnSpc>
            </a:pPr>
            <a:endParaRPr lang="en-US" altLang="en-US" sz="2800" kern="0" dirty="0"/>
          </a:p>
          <a:p>
            <a:pPr>
              <a:lnSpc>
                <a:spcPct val="90000"/>
              </a:lnSpc>
            </a:pPr>
            <a:r>
              <a:rPr lang="en-US" altLang="en-US" sz="2800" kern="0" dirty="0"/>
              <a:t>Strategic effect sometimes stronger</a:t>
            </a:r>
          </a:p>
          <a:p>
            <a:pPr>
              <a:lnSpc>
                <a:spcPct val="90000"/>
              </a:lnSpc>
            </a:pPr>
            <a:endParaRPr lang="en-US" altLang="en-US" sz="2800" kern="0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3132944" y="1531530"/>
            <a:ext cx="5767540" cy="31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altLang="en-US" sz="2400" kern="0" dirty="0">
                <a:latin typeface="Arial" charset="0"/>
                <a:ea typeface="Arial" charset="0"/>
                <a:cs typeface="Arial" charset="0"/>
              </a:rPr>
              <a:t>The player benefitted should take the better action </a:t>
            </a:r>
            <a:r>
              <a:rPr lang="en-US" sz="2400" dirty="0">
                <a:highlight>
                  <a:srgbClr val="FFCD00"/>
                </a:highlight>
                <a:latin typeface="Arial" charset="0"/>
                <a:ea typeface="Arial" charset="0"/>
                <a:cs typeface="Arial" charset="0"/>
              </a:rPr>
              <a:t>more often</a:t>
            </a:r>
            <a:endParaRPr lang="en-US" altLang="en-US" sz="2400" kern="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en-US" altLang="en-US" sz="2400" kern="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kern="0" dirty="0">
                <a:latin typeface="Arial" charset="0"/>
                <a:ea typeface="Arial" charset="0"/>
                <a:cs typeface="Arial" charset="0"/>
              </a:rPr>
              <a:t>Opponent defends against my better  strategy more often, so I should take the better action </a:t>
            </a:r>
            <a:r>
              <a:rPr lang="en-US" sz="2400" dirty="0">
                <a:highlight>
                  <a:srgbClr val="FFCD00"/>
                </a:highlight>
                <a:latin typeface="Arial" charset="0"/>
                <a:ea typeface="Arial" charset="0"/>
                <a:cs typeface="Arial" charset="0"/>
              </a:rPr>
              <a:t>less often</a:t>
            </a:r>
            <a:endParaRPr lang="en-US" altLang="en-US" sz="2400" kern="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altLang="en-US" sz="2800" kern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11A62F-E9B9-6088-A891-D72610A528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8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Mixed Strategies</a:t>
            </a:r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ea typeface="ＭＳ Ｐゴシック" charset="-128"/>
              </a:rPr>
              <a:t>Market entry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charset="-128"/>
              </a:rPr>
              <a:t>Stopping to help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charset="-128"/>
              </a:rPr>
              <a:t>All-pay auctions</a:t>
            </a:r>
            <a:endParaRPr lang="en-US" sz="2400" i="1" kern="0" dirty="0">
              <a:solidFill>
                <a:schemeClr val="dk1"/>
              </a:solidFill>
              <a:highlight>
                <a:srgbClr val="FFCD00"/>
              </a:highlight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sz="2400" i="1" kern="0" dirty="0">
              <a:solidFill>
                <a:schemeClr val="dk1"/>
              </a:solidFill>
              <a:sym typeface="Lor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BE9B2-2939-B845-B572-CA29C850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03826-ECC4-3FE9-BE99-F88BDB0138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4021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N&gt;2 potential entrants into market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Profit from staying out: 10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Profit from entry: 40 – 10 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m is the number that enter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Symmetric mixed strategy equilibrium: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Earn 10 if stay out. Must earn 10 if enter!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40 – 10 (1 + p (N-1) ) = 10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p = 2 / (N-1)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Market Entry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177FE-1E1C-CA4A-F4E0-464725C47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N people pass a stranded motorist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Cost of helping is 1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Benefit of helping is B &gt; 1</a:t>
            </a:r>
          </a:p>
          <a:p>
            <a:pPr lvl="3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So, if you are the only one who could help, you would, 	since net benefit is B-1 &gt; 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Stopping to Help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66A48-00FF-5840-3356-C4F7184B7C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73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Symmetric Equilibrium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Set payoffs from each strategy equal:</a:t>
            </a:r>
          </a:p>
          <a:p>
            <a:pPr lvl="1"/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Help:		B-1</a:t>
            </a:r>
          </a:p>
          <a:p>
            <a:pPr lvl="1"/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Don</a:t>
            </a:r>
            <a:r>
              <a:rPr lang="ja-JP" altLang="en-US" sz="24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t help:	B x chance </a:t>
            </a:r>
            <a:r>
              <a:rPr lang="en-US" altLang="ja-JP" sz="2400" i="1" dirty="0">
                <a:latin typeface="Arial" charset="0"/>
                <a:ea typeface="Arial" charset="0"/>
                <a:cs typeface="Arial" charset="0"/>
              </a:rPr>
              <a:t>someone </a:t>
            </a:r>
            <a:r>
              <a:rPr lang="en-US" altLang="ja-JP" sz="2400" dirty="0">
                <a:latin typeface="Arial" charset="0"/>
                <a:ea typeface="Arial" charset="0"/>
                <a:cs typeface="Arial" charset="0"/>
              </a:rPr>
              <a:t>stops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Equilibrium chance of stopping:  1-(1/B)</a:t>
            </a:r>
            <a:r>
              <a:rPr lang="en-US" altLang="en-US" baseline="30000" dirty="0">
                <a:latin typeface="Arial" charset="0"/>
                <a:ea typeface="Arial" charset="0"/>
                <a:cs typeface="Arial" charset="0"/>
              </a:rPr>
              <a:t>1/(N-1)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Stopping to Help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E8B04-0CC1-B054-E9A4-255BCC972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2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400488" y="195262"/>
            <a:ext cx="2608601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Stopping to Help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3086100" cy="274637"/>
          </a:xfrm>
        </p:spPr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6277131" y="3495597"/>
            <a:ext cx="2608601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kern="0" dirty="0">
                <a:solidFill>
                  <a:srgbClr val="911630"/>
                </a:solidFill>
              </a:rPr>
              <a:t>Probability of stopping (B=2)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0" y="239840"/>
            <a:ext cx="61722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248D34-EF13-85D4-71B8-A34001647F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74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400488" y="195262"/>
            <a:ext cx="2608601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Stopping to Help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3086100" cy="274637"/>
          </a:xfrm>
        </p:spPr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6277131" y="3495597"/>
            <a:ext cx="2608601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kern="0" dirty="0">
                <a:solidFill>
                  <a:srgbClr val="911630"/>
                </a:solidFill>
              </a:rPr>
              <a:t>Probability of stopping (B=2)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0" y="239840"/>
            <a:ext cx="61722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 bwMode="auto">
          <a:xfrm>
            <a:off x="6277130" y="1845429"/>
            <a:ext cx="2608601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kern="0" dirty="0">
                <a:solidFill>
                  <a:srgbClr val="7030A0"/>
                </a:solidFill>
              </a:rPr>
              <a:t>Probability of </a:t>
            </a:r>
            <a:r>
              <a:rPr lang="en-US" sz="2000" i="1" kern="0" dirty="0">
                <a:solidFill>
                  <a:srgbClr val="7030A0"/>
                </a:solidFill>
              </a:rPr>
              <a:t>someone </a:t>
            </a:r>
            <a:r>
              <a:rPr lang="en-US" sz="2000" kern="0" dirty="0">
                <a:solidFill>
                  <a:srgbClr val="7030A0"/>
                </a:solidFill>
              </a:rPr>
              <a:t>stopping </a:t>
            </a:r>
          </a:p>
          <a:p>
            <a:r>
              <a:rPr lang="en-US" sz="1600" kern="0" dirty="0">
                <a:solidFill>
                  <a:srgbClr val="7030A0"/>
                </a:solidFill>
              </a:rPr>
              <a:t>(</a:t>
            </a:r>
            <a:r>
              <a:rPr lang="en-US" altLang="en-US" sz="1600" dirty="0">
                <a:solidFill>
                  <a:srgbClr val="7030A0"/>
                </a:solidFill>
                <a:ea typeface="ＭＳ Ｐゴシック" charset="-128"/>
              </a:rPr>
              <a:t>1 – 2</a:t>
            </a:r>
            <a:r>
              <a:rPr lang="en-US" altLang="en-US" sz="1600" baseline="30000" dirty="0">
                <a:solidFill>
                  <a:srgbClr val="7030A0"/>
                </a:solidFill>
                <a:ea typeface="ＭＳ Ｐゴシック" charset="-128"/>
              </a:rPr>
              <a:t>-N/(N-1)</a:t>
            </a:r>
            <a:r>
              <a:rPr lang="en-US" sz="1600" kern="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26C33C-ECAA-D7F3-4127-60D63BD545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3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Players decide how much to spend</a:t>
            </a:r>
          </a:p>
          <a:p>
            <a:r>
              <a:rPr lang="en-US" altLang="en-US" dirty="0">
                <a:ea typeface="ＭＳ Ｐゴシック" charset="-128"/>
              </a:rPr>
              <a:t>Expenditures are sunk</a:t>
            </a:r>
          </a:p>
          <a:p>
            <a:r>
              <a:rPr lang="en-US" altLang="en-US" dirty="0">
                <a:ea typeface="ＭＳ Ｐゴシック" charset="-128"/>
              </a:rPr>
              <a:t>Biggest spender wins a prize worth </a:t>
            </a:r>
            <a:r>
              <a:rPr lang="en-US" altLang="en-US" i="1" dirty="0">
                <a:ea typeface="ＭＳ Ｐゴシック" charset="-128"/>
              </a:rPr>
              <a:t>V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How much would you spend?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All-Pay Auctions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30E7EF-52BE-4AE1-4F68-0AB1BD6F9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r>
              <a:rPr lang="en-US" sz="2800" dirty="0"/>
              <a:t>Predicting likely outcome of a game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Sequential (Look forward and reason back)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Simultaneous (Look for simultaneous best replies)</a:t>
            </a:r>
          </a:p>
          <a:p>
            <a:endParaRPr lang="en-US" altLang="en-US" sz="2800" dirty="0">
              <a:ea typeface="ＭＳ Ｐゴシック" charset="-128"/>
            </a:endParaRPr>
          </a:p>
          <a:p>
            <a:r>
              <a:rPr lang="en-US" altLang="en-US" sz="2800" dirty="0">
                <a:ea typeface="ＭＳ Ｐゴシック" charset="-128"/>
              </a:rPr>
              <a:t>What if (seemingly)                             there are no equilibria?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0E944-F2C6-5629-AB4B-399048EE1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1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No equilibrium in pure strategies</a:t>
            </a:r>
          </a:p>
          <a:p>
            <a:r>
              <a:rPr lang="en-US" altLang="en-US" dirty="0">
                <a:ea typeface="ＭＳ Ｐゴシック" charset="-128"/>
              </a:rPr>
              <a:t>We need a probability of </a:t>
            </a:r>
            <a:r>
              <a:rPr lang="en-US" altLang="en-US" i="1" dirty="0">
                <a:ea typeface="ＭＳ Ｐゴシック" charset="-128"/>
              </a:rPr>
              <a:t>each </a:t>
            </a:r>
            <a:r>
              <a:rPr lang="en-US" altLang="en-US" dirty="0">
                <a:ea typeface="ＭＳ Ｐゴシック" charset="-128"/>
              </a:rPr>
              <a:t>amount</a:t>
            </a:r>
          </a:p>
          <a:p>
            <a:r>
              <a:rPr lang="en-US" altLang="en-US" dirty="0">
                <a:ea typeface="ＭＳ Ｐゴシック" charset="-128"/>
              </a:rPr>
              <a:t>Use a distribution function </a:t>
            </a:r>
            <a:r>
              <a:rPr lang="en-US" altLang="en-US" i="1" dirty="0">
                <a:ea typeface="ＭＳ Ｐゴシック" charset="-128"/>
              </a:rPr>
              <a:t>F</a:t>
            </a:r>
          </a:p>
          <a:p>
            <a:pPr lvl="1"/>
            <a:r>
              <a:rPr lang="en-US" altLang="en-US" i="1" dirty="0">
                <a:latin typeface="Arial" charset="0"/>
                <a:ea typeface="Arial" charset="0"/>
                <a:cs typeface="Arial" charset="0"/>
              </a:rPr>
              <a:t>	F(s)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is the probability of spending up to </a:t>
            </a:r>
            <a:r>
              <a:rPr lang="en-US" altLang="en-US" i="1" dirty="0">
                <a:latin typeface="Arial" charset="0"/>
                <a:ea typeface="Arial" charset="0"/>
                <a:cs typeface="Arial" charset="0"/>
              </a:rPr>
              <a:t>s</a:t>
            </a:r>
          </a:p>
          <a:p>
            <a:r>
              <a:rPr lang="en-US" altLang="en-US" dirty="0">
                <a:ea typeface="ＭＳ Ｐゴシック" charset="-128"/>
              </a:rPr>
              <a:t>Imagine I spend </a:t>
            </a:r>
            <a:r>
              <a:rPr lang="en-US" altLang="en-US" i="1" dirty="0">
                <a:ea typeface="ＭＳ Ｐゴシック" charset="-128"/>
              </a:rPr>
              <a:t>s</a:t>
            </a:r>
          </a:p>
          <a:p>
            <a:pPr lvl="1">
              <a:tabLst>
                <a:tab pos="911225" algn="l"/>
                <a:tab pos="2106613" algn="l"/>
              </a:tabLst>
            </a:pPr>
            <a:r>
              <a:rPr lang="en-US" altLang="en-US" dirty="0"/>
              <a:t>	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Profit:  	V x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Pr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{win} – s</a:t>
            </a:r>
          </a:p>
          <a:p>
            <a:pPr lvl="1">
              <a:buFont typeface="Wingdings" charset="2"/>
              <a:buNone/>
              <a:tabLst>
                <a:tab pos="911225" algn="l"/>
                <a:tab pos="2106613" algn="l"/>
              </a:tabLst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            =  	V x F(s) – s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All-Pay Auctions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12F4AE-389A-DAE7-8BEF-784C8208E9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5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For an equilibrium, I must be indifferent between all of my strategies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	</a:t>
            </a:r>
            <a:r>
              <a:rPr lang="mr-IN" altLang="en-US" dirty="0">
                <a:latin typeface="Arial" charset="0"/>
                <a:ea typeface="Arial" charset="0"/>
                <a:cs typeface="Arial" charset="0"/>
              </a:rPr>
              <a:t>V </a:t>
            </a:r>
            <a:r>
              <a:rPr lang="mr-IN" altLang="en-US" dirty="0" err="1">
                <a:latin typeface="Arial" charset="0"/>
                <a:ea typeface="Arial" charset="0"/>
                <a:cs typeface="Arial" charset="0"/>
              </a:rPr>
              <a:t>x</a:t>
            </a:r>
            <a:r>
              <a:rPr lang="mr-I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en-US" dirty="0" err="1">
                <a:latin typeface="Arial" charset="0"/>
                <a:ea typeface="Arial" charset="0"/>
                <a:cs typeface="Arial" charset="0"/>
              </a:rPr>
              <a:t>F</a:t>
            </a:r>
            <a:r>
              <a:rPr lang="mr-IN" alt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mr-IN" altLang="en-US" dirty="0" err="1">
                <a:latin typeface="Arial" charset="0"/>
                <a:ea typeface="Arial" charset="0"/>
                <a:cs typeface="Arial" charset="0"/>
              </a:rPr>
              <a:t>s</a:t>
            </a:r>
            <a:r>
              <a:rPr lang="mr-IN" altLang="en-US" dirty="0">
                <a:latin typeface="Arial" charset="0"/>
                <a:ea typeface="Arial" charset="0"/>
                <a:cs typeface="Arial" charset="0"/>
              </a:rPr>
              <a:t>) – </a:t>
            </a:r>
            <a:r>
              <a:rPr lang="mr-IN" altLang="en-US" dirty="0" err="1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must be the same for any s</a:t>
            </a:r>
            <a:endParaRPr lang="mr-IN" alt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dirty="0">
                <a:ea typeface="ＭＳ Ｐゴシック" charset="-128"/>
              </a:rPr>
              <a:t>What about s=0?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	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Probability of winning = 0  so  </a:t>
            </a:r>
            <a:r>
              <a:rPr lang="mr-IN" altLang="en-US" dirty="0">
                <a:latin typeface="Arial" charset="0"/>
                <a:ea typeface="Arial" charset="0"/>
                <a:cs typeface="Arial" charset="0"/>
              </a:rPr>
              <a:t>V </a:t>
            </a:r>
            <a:r>
              <a:rPr lang="mr-IN" altLang="en-US" dirty="0" err="1">
                <a:latin typeface="Arial" charset="0"/>
                <a:ea typeface="Arial" charset="0"/>
                <a:cs typeface="Arial" charset="0"/>
              </a:rPr>
              <a:t>x</a:t>
            </a:r>
            <a:r>
              <a:rPr lang="mr-I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mr-IN" altLang="en-US" dirty="0">
                <a:latin typeface="Arial" charset="0"/>
                <a:ea typeface="Arial" charset="0"/>
                <a:cs typeface="Arial" charset="0"/>
              </a:rPr>
              <a:t> –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0 = 0</a:t>
            </a:r>
          </a:p>
          <a:p>
            <a:r>
              <a:rPr lang="en-US" altLang="en-US" dirty="0">
                <a:ea typeface="ＭＳ Ｐゴシック" charset="-128"/>
              </a:rPr>
              <a:t>V x F(s) – s = 0</a:t>
            </a:r>
          </a:p>
          <a:p>
            <a:r>
              <a:rPr lang="en-US" altLang="en-US" dirty="0">
                <a:ea typeface="ＭＳ Ｐゴシック" charset="-128"/>
              </a:rPr>
              <a:t>F(s) = s/V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All-Pay Auctions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495103-D5C1-37A8-8F1A-C366FA7F8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4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F(s) = s/V implies that every amount between 0 and V is equally likely</a:t>
            </a:r>
          </a:p>
          <a:p>
            <a:r>
              <a:rPr lang="en-US" altLang="en-US" dirty="0">
                <a:ea typeface="ＭＳ Ｐゴシック" charset="-128"/>
              </a:rPr>
              <a:t>Expected bid is V/2</a:t>
            </a:r>
          </a:p>
          <a:p>
            <a:r>
              <a:rPr lang="en-US" altLang="en-US" dirty="0">
                <a:ea typeface="ＭＳ Ｐゴシック" charset="-128"/>
              </a:rPr>
              <a:t>Expected total payment is V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There is no economic surplus to firms competing in this auction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All-Pay Auctions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7F455-6E66-DFE1-0DC9-6951237EA9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6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Patent races</a:t>
            </a:r>
          </a:p>
          <a:p>
            <a:r>
              <a:rPr lang="en-US" altLang="en-US" dirty="0">
                <a:ea typeface="ＭＳ Ｐゴシック" charset="-128"/>
              </a:rPr>
              <a:t>Political contests</a:t>
            </a:r>
          </a:p>
          <a:p>
            <a:r>
              <a:rPr lang="en-US" altLang="en-US" dirty="0">
                <a:ea typeface="ＭＳ Ｐゴシック" charset="-128"/>
              </a:rPr>
              <a:t>Wars of attrition</a:t>
            </a:r>
          </a:p>
          <a:p>
            <a:endParaRPr lang="en-US" altLang="en-US" sz="1200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Lesson: With equally-matched opponents, all economic surplus is competed away</a:t>
            </a:r>
          </a:p>
          <a:p>
            <a:r>
              <a:rPr lang="en-US" altLang="en-US" dirty="0">
                <a:ea typeface="ＭＳ Ｐゴシック" charset="-128"/>
              </a:rPr>
              <a:t>If running the competition: all-pay auctions are very attractive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All-Pay Auctions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744C2-E0F1-EF8A-4EE6-44DF2F6E6E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73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Study:</a:t>
            </a:r>
          </a:p>
          <a:p>
            <a:pPr lvl="1"/>
            <a:r>
              <a:rPr lang="en-US" altLang="en-US" dirty="0"/>
              <a:t>	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Ten grand slam tennis finals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Coded serves as left or right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Determined who won each point</a:t>
            </a:r>
          </a:p>
          <a:p>
            <a:r>
              <a:rPr lang="en-US" altLang="en-US" dirty="0">
                <a:ea typeface="ＭＳ Ｐゴシック" charset="-128"/>
              </a:rPr>
              <a:t>Found: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All serves have equal probability of winning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But: </a:t>
            </a:r>
            <a:r>
              <a:rPr lang="en-US" dirty="0">
                <a:highlight>
                  <a:srgbClr val="FFCD00"/>
                </a:highlight>
                <a:latin typeface="Arial" charset="0"/>
                <a:ea typeface="Arial" charset="0"/>
                <a:cs typeface="Arial" charset="0"/>
              </a:rPr>
              <a:t>serves are not temporally independent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Tennis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FDDF9-EB18-CFE4-41FC-B5B0A9EE1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97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Hypothetical Study:</a:t>
            </a:r>
          </a:p>
          <a:p>
            <a:pPr marL="925513"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 fifteen percent chance of being stopped at an alcohol checkpoint will deter drinking and driving</a:t>
            </a:r>
          </a:p>
          <a:p>
            <a:r>
              <a:rPr lang="en-US" altLang="en-US" dirty="0">
                <a:ea typeface="ＭＳ Ｐゴシック" charset="-128"/>
              </a:rPr>
              <a:t>Implementation</a:t>
            </a:r>
          </a:p>
          <a:p>
            <a:pPr lvl="1"/>
            <a:r>
              <a:rPr lang="en-US" altLang="en-US" dirty="0"/>
              <a:t>	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Set up checkpoints one day a week (1 / 7 ≈ 14%)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How about Fridays?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What Random Means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CC6152-81D8-F696-F563-9DB9C64507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4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Manager’s strategy of monitoring half of the time must mean that there is a 50% chance of being monitored every day!</a:t>
            </a:r>
          </a:p>
          <a:p>
            <a:r>
              <a:rPr lang="en-US" altLang="en-US" dirty="0">
                <a:ea typeface="ＭＳ Ｐゴシック" charset="-128"/>
              </a:rPr>
              <a:t>Cannot just monitor every other day.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Humans are very bad at this.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Exploitable Patterns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F1C8B-B267-DCEB-1064-DE5AE219B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2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45" y="886906"/>
            <a:ext cx="3659183" cy="3659182"/>
          </a:xfrm>
          <a:prstGeom prst="ellipse">
            <a:avLst/>
          </a:prstGeom>
        </p:spPr>
      </p:pic>
      <p:sp>
        <p:nvSpPr>
          <p:cNvPr id="20" name="Shape 166"/>
          <p:cNvSpPr txBox="1">
            <a:spLocks/>
          </p:cNvSpPr>
          <p:nvPr/>
        </p:nvSpPr>
        <p:spPr bwMode="auto">
          <a:xfrm>
            <a:off x="4369338" y="937845"/>
            <a:ext cx="4173000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Parking at UConn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400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When to park illegally?</a:t>
            </a:r>
            <a:endParaRPr lang="en-US" altLang="en-US" sz="2400" dirty="0"/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</p:txBody>
      </p: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7000"/>
                    </a14:imgEffect>
                    <a14:imgEffect>
                      <a14:colorTemperature colorTemp="6812"/>
                    </a14:imgEffect>
                    <a14:imgEffect>
                      <a14:saturation sat="0"/>
                    </a14:imgEffect>
                    <a14:imgEffect>
                      <a14:brightnessContrast bright="7000" contras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385" y="698571"/>
            <a:ext cx="876754" cy="87675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F0ECFC-6950-DD4C-ACEC-DAF8145C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72B9E-9DFA-6DE7-1E2A-98CD5D4CB2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937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77170"/>
              </p:ext>
            </p:extLst>
          </p:nvPr>
        </p:nvGraphicFramePr>
        <p:xfrm>
          <a:off x="1513114" y="1810442"/>
          <a:ext cx="5828454" cy="221456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8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Evens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Odds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1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" name="Text Placeholder 2"/>
          <p:cNvSpPr>
            <a:spLocks noGrp="1"/>
          </p:cNvSpPr>
          <p:nvPr>
            <p:ph type="body" idx="1"/>
          </p:nvPr>
        </p:nvSpPr>
        <p:spPr>
          <a:xfrm>
            <a:off x="1130300" y="1361624"/>
            <a:ext cx="7385050" cy="311220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Odds or Evens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44743-B16A-A440-AF0F-650AFABA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8416A5-C334-AF53-528C-0CD390ECC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766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28" y="886906"/>
            <a:ext cx="3657600" cy="3658349"/>
          </a:xfrm>
          <a:prstGeom prst="ellipse">
            <a:avLst/>
          </a:prstGeom>
        </p:spPr>
      </p:pic>
      <p:sp>
        <p:nvSpPr>
          <p:cNvPr id="20" name="Shape 166"/>
          <p:cNvSpPr txBox="1">
            <a:spLocks/>
          </p:cNvSpPr>
          <p:nvPr/>
        </p:nvSpPr>
        <p:spPr bwMode="auto">
          <a:xfrm>
            <a:off x="4369338" y="937845"/>
            <a:ext cx="4173000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Air Defenses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400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Defend the North </a:t>
            </a:r>
          </a:p>
          <a:p>
            <a:pPr marL="0" indent="0">
              <a:lnSpc>
                <a:spcPct val="80000"/>
              </a:lnSpc>
              <a:buNone/>
              <a:tabLst>
                <a:tab pos="328613" algn="l"/>
              </a:tabLst>
            </a:pPr>
            <a:r>
              <a:rPr lang="en-US" altLang="en-US" sz="2400" dirty="0">
                <a:ea typeface="ＭＳ Ｐゴシック" charset="-128"/>
              </a:rPr>
              <a:t>	or the South?</a:t>
            </a:r>
            <a:endParaRPr lang="en-US" altLang="en-US" sz="2400" dirty="0"/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  <a:p>
            <a:pPr lvl="1">
              <a:lnSpc>
                <a:spcPct val="80000"/>
              </a:lnSpc>
            </a:pPr>
            <a:endParaRPr lang="en-US" altLang="en-US" sz="1000" dirty="0"/>
          </a:p>
        </p:txBody>
      </p: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" name="Shape 657"/>
          <p:cNvGrpSpPr>
            <a:grpSpLocks/>
          </p:cNvGrpSpPr>
          <p:nvPr/>
        </p:nvGrpSpPr>
        <p:grpSpPr bwMode="auto">
          <a:xfrm>
            <a:off x="796411" y="895888"/>
            <a:ext cx="460349" cy="460349"/>
            <a:chOff x="5964175" y="4329750"/>
            <a:chExt cx="421350" cy="421350"/>
          </a:xfrm>
        </p:grpSpPr>
        <p:sp>
          <p:nvSpPr>
            <p:cNvPr id="10" name="Shape 658"/>
            <p:cNvSpPr>
              <a:spLocks/>
            </p:cNvSpPr>
            <p:nvPr/>
          </p:nvSpPr>
          <p:spPr bwMode="auto">
            <a:xfrm>
              <a:off x="5964175" y="4329750"/>
              <a:ext cx="421350" cy="421350"/>
            </a:xfrm>
            <a:custGeom>
              <a:avLst/>
              <a:gdLst>
                <a:gd name="T0" fmla="*/ 13517 w 16854"/>
                <a:gd name="T1" fmla="*/ 6260 h 16854"/>
                <a:gd name="T2" fmla="*/ 16196 w 16854"/>
                <a:gd name="T3" fmla="*/ 3605 h 16854"/>
                <a:gd name="T4" fmla="*/ 16440 w 16854"/>
                <a:gd name="T5" fmla="*/ 3239 h 16854"/>
                <a:gd name="T6" fmla="*/ 16610 w 16854"/>
                <a:gd name="T7" fmla="*/ 2777 h 16854"/>
                <a:gd name="T8" fmla="*/ 16805 w 16854"/>
                <a:gd name="T9" fmla="*/ 2046 h 16854"/>
                <a:gd name="T10" fmla="*/ 16830 w 16854"/>
                <a:gd name="T11" fmla="*/ 1729 h 16854"/>
                <a:gd name="T12" fmla="*/ 16854 w 16854"/>
                <a:gd name="T13" fmla="*/ 1194 h 16854"/>
                <a:gd name="T14" fmla="*/ 16805 w 16854"/>
                <a:gd name="T15" fmla="*/ 755 h 16854"/>
                <a:gd name="T16" fmla="*/ 16659 w 16854"/>
                <a:gd name="T17" fmla="*/ 414 h 16854"/>
                <a:gd name="T18" fmla="*/ 16562 w 16854"/>
                <a:gd name="T19" fmla="*/ 293 h 16854"/>
                <a:gd name="T20" fmla="*/ 16269 w 16854"/>
                <a:gd name="T21" fmla="*/ 122 h 16854"/>
                <a:gd name="T22" fmla="*/ 15904 w 16854"/>
                <a:gd name="T23" fmla="*/ 0 h 16854"/>
                <a:gd name="T24" fmla="*/ 15417 w 16854"/>
                <a:gd name="T25" fmla="*/ 0 h 16854"/>
                <a:gd name="T26" fmla="*/ 14808 w 16854"/>
                <a:gd name="T27" fmla="*/ 49 h 16854"/>
                <a:gd name="T28" fmla="*/ 14516 w 16854"/>
                <a:gd name="T29" fmla="*/ 122 h 16854"/>
                <a:gd name="T30" fmla="*/ 13834 w 16854"/>
                <a:gd name="T31" fmla="*/ 317 h 16854"/>
                <a:gd name="T32" fmla="*/ 13420 w 16854"/>
                <a:gd name="T33" fmla="*/ 536 h 16854"/>
                <a:gd name="T34" fmla="*/ 10595 w 16854"/>
                <a:gd name="T35" fmla="*/ 3337 h 16854"/>
                <a:gd name="T36" fmla="*/ 2850 w 16854"/>
                <a:gd name="T37" fmla="*/ 1218 h 16854"/>
                <a:gd name="T38" fmla="*/ 2582 w 16854"/>
                <a:gd name="T39" fmla="*/ 1218 h 16854"/>
                <a:gd name="T40" fmla="*/ 2338 w 16854"/>
                <a:gd name="T41" fmla="*/ 1340 h 16854"/>
                <a:gd name="T42" fmla="*/ 1608 w 16854"/>
                <a:gd name="T43" fmla="*/ 2095 h 16854"/>
                <a:gd name="T44" fmla="*/ 1486 w 16854"/>
                <a:gd name="T45" fmla="*/ 2290 h 16854"/>
                <a:gd name="T46" fmla="*/ 1462 w 16854"/>
                <a:gd name="T47" fmla="*/ 2509 h 16854"/>
                <a:gd name="T48" fmla="*/ 1486 w 16854"/>
                <a:gd name="T49" fmla="*/ 2606 h 16854"/>
                <a:gd name="T50" fmla="*/ 1608 w 16854"/>
                <a:gd name="T51" fmla="*/ 2825 h 16854"/>
                <a:gd name="T52" fmla="*/ 1705 w 16854"/>
                <a:gd name="T53" fmla="*/ 2899 h 16854"/>
                <a:gd name="T54" fmla="*/ 4165 w 16854"/>
                <a:gd name="T55" fmla="*/ 10863 h 16854"/>
                <a:gd name="T56" fmla="*/ 926 w 16854"/>
                <a:gd name="T57" fmla="*/ 10302 h 16854"/>
                <a:gd name="T58" fmla="*/ 707 w 16854"/>
                <a:gd name="T59" fmla="*/ 10327 h 16854"/>
                <a:gd name="T60" fmla="*/ 512 w 16854"/>
                <a:gd name="T61" fmla="*/ 10449 h 16854"/>
                <a:gd name="T62" fmla="*/ 146 w 16854"/>
                <a:gd name="T63" fmla="*/ 10814 h 16854"/>
                <a:gd name="T64" fmla="*/ 25 w 16854"/>
                <a:gd name="T65" fmla="*/ 11033 h 16854"/>
                <a:gd name="T66" fmla="*/ 0 w 16854"/>
                <a:gd name="T67" fmla="*/ 11277 h 16854"/>
                <a:gd name="T68" fmla="*/ 49 w 16854"/>
                <a:gd name="T69" fmla="*/ 11423 h 16854"/>
                <a:gd name="T70" fmla="*/ 146 w 16854"/>
                <a:gd name="T71" fmla="*/ 11569 h 16854"/>
                <a:gd name="T72" fmla="*/ 3434 w 16854"/>
                <a:gd name="T73" fmla="*/ 13420 h 16854"/>
                <a:gd name="T74" fmla="*/ 5212 w 16854"/>
                <a:gd name="T75" fmla="*/ 16610 h 16854"/>
                <a:gd name="T76" fmla="*/ 5285 w 16854"/>
                <a:gd name="T77" fmla="*/ 16708 h 16854"/>
                <a:gd name="T78" fmla="*/ 5578 w 16854"/>
                <a:gd name="T79" fmla="*/ 16854 h 16854"/>
                <a:gd name="T80" fmla="*/ 5699 w 16854"/>
                <a:gd name="T81" fmla="*/ 16854 h 16854"/>
                <a:gd name="T82" fmla="*/ 5943 w 16854"/>
                <a:gd name="T83" fmla="*/ 16781 h 16854"/>
                <a:gd name="T84" fmla="*/ 6406 w 16854"/>
                <a:gd name="T85" fmla="*/ 16342 h 16854"/>
                <a:gd name="T86" fmla="*/ 6479 w 16854"/>
                <a:gd name="T87" fmla="*/ 16245 h 16854"/>
                <a:gd name="T88" fmla="*/ 6552 w 16854"/>
                <a:gd name="T89" fmla="*/ 16026 h 16854"/>
                <a:gd name="T90" fmla="*/ 5992 w 16854"/>
                <a:gd name="T91" fmla="*/ 12689 h 16854"/>
                <a:gd name="T92" fmla="*/ 13956 w 16854"/>
                <a:gd name="T93" fmla="*/ 15149 h 16854"/>
                <a:gd name="T94" fmla="*/ 14029 w 16854"/>
                <a:gd name="T95" fmla="*/ 15246 h 16854"/>
                <a:gd name="T96" fmla="*/ 14175 w 16854"/>
                <a:gd name="T97" fmla="*/ 15344 h 16854"/>
                <a:gd name="T98" fmla="*/ 14345 w 16854"/>
                <a:gd name="T99" fmla="*/ 15393 h 16854"/>
                <a:gd name="T100" fmla="*/ 14443 w 16854"/>
                <a:gd name="T101" fmla="*/ 15393 h 16854"/>
                <a:gd name="T102" fmla="*/ 14662 w 16854"/>
                <a:gd name="T103" fmla="*/ 15320 h 16854"/>
                <a:gd name="T104" fmla="*/ 15514 w 16854"/>
                <a:gd name="T105" fmla="*/ 14516 h 16854"/>
                <a:gd name="T106" fmla="*/ 15587 w 16854"/>
                <a:gd name="T107" fmla="*/ 14394 h 16854"/>
                <a:gd name="T108" fmla="*/ 15660 w 16854"/>
                <a:gd name="T109" fmla="*/ 14151 h 16854"/>
                <a:gd name="T110" fmla="*/ 15636 w 16854"/>
                <a:gd name="T111" fmla="*/ 14004 h 16854"/>
                <a:gd name="T112" fmla="*/ 0 w 16854"/>
                <a:gd name="T113" fmla="*/ 0 h 16854"/>
                <a:gd name="T114" fmla="*/ 16854 w 16854"/>
                <a:gd name="T115" fmla="*/ 16854 h 16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Shape 659"/>
            <p:cNvSpPr>
              <a:spLocks/>
            </p:cNvSpPr>
            <p:nvPr/>
          </p:nvSpPr>
          <p:spPr bwMode="auto">
            <a:xfrm>
              <a:off x="6322800" y="4360800"/>
              <a:ext cx="31675" cy="30475"/>
            </a:xfrm>
            <a:custGeom>
              <a:avLst/>
              <a:gdLst>
                <a:gd name="T0" fmla="*/ 1267 w 1267"/>
                <a:gd name="T1" fmla="*/ 1218 h 1219"/>
                <a:gd name="T2" fmla="*/ 1267 w 1267"/>
                <a:gd name="T3" fmla="*/ 1218 h 1219"/>
                <a:gd name="T4" fmla="*/ 1242 w 1267"/>
                <a:gd name="T5" fmla="*/ 999 h 1219"/>
                <a:gd name="T6" fmla="*/ 1169 w 1267"/>
                <a:gd name="T7" fmla="*/ 755 h 1219"/>
                <a:gd name="T8" fmla="*/ 1048 w 1267"/>
                <a:gd name="T9" fmla="*/ 561 h 1219"/>
                <a:gd name="T10" fmla="*/ 901 w 1267"/>
                <a:gd name="T11" fmla="*/ 366 h 1219"/>
                <a:gd name="T12" fmla="*/ 901 w 1267"/>
                <a:gd name="T13" fmla="*/ 366 h 1219"/>
                <a:gd name="T14" fmla="*/ 707 w 1267"/>
                <a:gd name="T15" fmla="*/ 220 h 1219"/>
                <a:gd name="T16" fmla="*/ 487 w 1267"/>
                <a:gd name="T17" fmla="*/ 98 h 1219"/>
                <a:gd name="T18" fmla="*/ 244 w 1267"/>
                <a:gd name="T19" fmla="*/ 25 h 1219"/>
                <a:gd name="T20" fmla="*/ 0 w 1267"/>
                <a:gd name="T21" fmla="*/ 0 h 1219"/>
                <a:gd name="T22" fmla="*/ 0 w 1267"/>
                <a:gd name="T23" fmla="*/ 0 h 1219"/>
                <a:gd name="T24" fmla="*/ 1267 w 1267"/>
                <a:gd name="T25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833EC-AFE5-AD4E-9B84-70D07966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0662E-9DC6-7FA1-6432-1ECE0B7D8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71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Mixed Strategies</a:t>
            </a:r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400" dirty="0">
                <a:sym typeface="Quattrocento Sans"/>
              </a:rPr>
              <a:t>Your optimal strategy makes your opponent </a:t>
            </a:r>
            <a:r>
              <a:rPr lang="en-US" sz="2400" i="1" dirty="0">
                <a:highlight>
                  <a:srgbClr val="FFCD00"/>
                </a:highlight>
                <a:sym typeface="Quattrocento Sans"/>
              </a:rPr>
              <a:t>indifferent</a:t>
            </a:r>
            <a:r>
              <a:rPr lang="en-US" sz="2400" dirty="0">
                <a:sym typeface="Quattrocento Sans"/>
              </a:rPr>
              <a:t> between her strategies.</a:t>
            </a:r>
            <a:endParaRPr lang="en-US" sz="2400" i="1" kern="0" dirty="0">
              <a:solidFill>
                <a:schemeClr val="dk1"/>
              </a:solidFill>
              <a:highlight>
                <a:srgbClr val="FFCD00"/>
              </a:highlight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sz="2400" i="1" kern="0" dirty="0">
              <a:solidFill>
                <a:schemeClr val="dk1"/>
              </a:solidFill>
              <a:sym typeface="Lor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5B5B6-16C6-2E46-AF7F-F59DD826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3409BB-FD66-AFD5-C30D-3A995EF82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25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Employees can work hard or shirk 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Salary: $100K unless caught shirking 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Cost of effort: $50K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Managers can monitor or not monitor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Value of employee output: $200K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Profit if employee doesn’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t work: $0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Cost of monitoring: $10K</a:t>
            </a:r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Employee Monitoring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29886-489E-D426-1053-6BD481C84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2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3086100" cy="274637"/>
          </a:xfrm>
        </p:spPr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6" name="Text Box 155"/>
          <p:cNvSpPr txBox="1">
            <a:spLocks noChangeArrowheads="1"/>
          </p:cNvSpPr>
          <p:nvPr/>
        </p:nvSpPr>
        <p:spPr bwMode="auto">
          <a:xfrm>
            <a:off x="5004555" y="463882"/>
            <a:ext cx="2500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charset="0"/>
              </a:rPr>
              <a:t>Manager</a:t>
            </a:r>
          </a:p>
        </p:txBody>
      </p:sp>
      <p:graphicFrame>
        <p:nvGraphicFramePr>
          <p:cNvPr id="7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40338"/>
              </p:ext>
            </p:extLst>
          </p:nvPr>
        </p:nvGraphicFramePr>
        <p:xfrm>
          <a:off x="737355" y="965532"/>
          <a:ext cx="7772401" cy="1554342"/>
        </p:xfrm>
        <a:graphic>
          <a:graphicData uri="http://schemas.openxmlformats.org/drawingml/2006/table">
            <a:tbl>
              <a:tblPr/>
              <a:tblGrid>
                <a:gridCol w="1779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 Monitor</a:t>
                      </a:r>
                    </a:p>
                  </a:txBody>
                  <a:tcPr marT="45697" marB="4569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Monitor</a:t>
                      </a:r>
                    </a:p>
                  </a:txBody>
                  <a:tcPr marT="45697" marB="4569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Employee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Work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50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90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Shirk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-100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, </a:t>
                      </a:r>
                      <a:r>
                        <a:rPr kumimoji="0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Placeholder 1"/>
          <p:cNvSpPr txBox="1">
            <a:spLocks/>
          </p:cNvSpPr>
          <p:nvPr/>
        </p:nvSpPr>
        <p:spPr>
          <a:xfrm>
            <a:off x="1381250" y="2941041"/>
            <a:ext cx="6809700" cy="14050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kern="0" dirty="0">
                <a:ea typeface="ＭＳ Ｐゴシック" charset="-128"/>
              </a:rPr>
              <a:t>Best replies do not correspond</a:t>
            </a:r>
          </a:p>
          <a:p>
            <a:r>
              <a:rPr lang="en-US" altLang="en-US" sz="2400" kern="0" dirty="0">
                <a:ea typeface="ＭＳ Ｐゴシック" charset="-128"/>
              </a:rPr>
              <a:t>No equilibrium </a:t>
            </a:r>
            <a:r>
              <a:rPr lang="en-US" altLang="en-US" sz="2400" i="1" kern="0" dirty="0">
                <a:ea typeface="ＭＳ Ｐゴシック" charset="-128"/>
              </a:rPr>
              <a:t>in pure strategies</a:t>
            </a:r>
          </a:p>
          <a:p>
            <a:r>
              <a:rPr lang="en-US" altLang="en-US" sz="2400" kern="0" dirty="0">
                <a:ea typeface="ＭＳ Ｐゴシック" charset="-128"/>
              </a:rPr>
              <a:t>What do the players do?</a:t>
            </a:r>
          </a:p>
        </p:txBody>
      </p:sp>
    </p:spTree>
    <p:extLst>
      <p:ext uri="{BB962C8B-B14F-4D97-AF65-F5344CB8AC3E}">
        <p14:creationId xmlns:p14="http://schemas.microsoft.com/office/powerpoint/2010/main" val="1909530621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8017</TotalTime>
  <Words>1409</Words>
  <Application>Microsoft Macintosh PowerPoint</Application>
  <PresentationFormat>On-screen Show (16:9)</PresentationFormat>
  <Paragraphs>414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ＭＳ Ｐゴシック</vt:lpstr>
      <vt:lpstr>Arial</vt:lpstr>
      <vt:lpstr>Courier New</vt:lpstr>
      <vt:lpstr>Lora</vt:lpstr>
      <vt:lpstr>Quattrocento Sans</vt:lpstr>
      <vt:lpstr>Times New Roman</vt:lpstr>
      <vt:lpstr>Verdana</vt:lpstr>
      <vt:lpstr>Wingdings</vt:lpstr>
      <vt:lpstr>Viola template</vt:lpstr>
      <vt:lpstr>Game Theory</vt:lpstr>
      <vt:lpstr>PowerPoint Presentation</vt:lpstr>
      <vt:lpstr>Review</vt:lpstr>
      <vt:lpstr>PowerPoint Presentation</vt:lpstr>
      <vt:lpstr>Odds or Evens</vt:lpstr>
      <vt:lpstr>PowerPoint Presentation</vt:lpstr>
      <vt:lpstr>Mixed Strategies</vt:lpstr>
      <vt:lpstr>Employee Monitoring</vt:lpstr>
      <vt:lpstr>PowerPoint Presentation</vt:lpstr>
      <vt:lpstr>Nash Equilibrium</vt:lpstr>
      <vt:lpstr>Mixed Strategies</vt:lpstr>
      <vt:lpstr>Equlibrium</vt:lpstr>
      <vt:lpstr>Employee Monitoring</vt:lpstr>
      <vt:lpstr>Solving for Equilibrium</vt:lpstr>
      <vt:lpstr>Equilibrium Payoffs</vt:lpstr>
      <vt:lpstr>Cycles</vt:lpstr>
      <vt:lpstr>Mutual Best Responses</vt:lpstr>
      <vt:lpstr>New Scenario</vt:lpstr>
      <vt:lpstr>New Scenario</vt:lpstr>
      <vt:lpstr>Football</vt:lpstr>
      <vt:lpstr>Football</vt:lpstr>
      <vt:lpstr>Payoff Changes</vt:lpstr>
      <vt:lpstr>Mixed Strategies</vt:lpstr>
      <vt:lpstr>Market Entry</vt:lpstr>
      <vt:lpstr>Stopping to Help</vt:lpstr>
      <vt:lpstr>Stopping to Help</vt:lpstr>
      <vt:lpstr>Stopping to Help</vt:lpstr>
      <vt:lpstr>Stopping to Help</vt:lpstr>
      <vt:lpstr>All-Pay Auctions</vt:lpstr>
      <vt:lpstr>All-Pay Auctions</vt:lpstr>
      <vt:lpstr>All-Pay Auctions</vt:lpstr>
      <vt:lpstr>All-Pay Auctions</vt:lpstr>
      <vt:lpstr>All-Pay Auctions</vt:lpstr>
      <vt:lpstr>Tennis</vt:lpstr>
      <vt:lpstr>What Random Means</vt:lpstr>
      <vt:lpstr>Exploitable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180</cp:revision>
  <dcterms:created xsi:type="dcterms:W3CDTF">2017-10-16T01:28:23Z</dcterms:created>
  <dcterms:modified xsi:type="dcterms:W3CDTF">2025-02-19T18:05:00Z</dcterms:modified>
</cp:coreProperties>
</file>