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31"/>
  </p:notesMasterIdLst>
  <p:sldIdLst>
    <p:sldId id="256" r:id="rId2"/>
    <p:sldId id="260" r:id="rId3"/>
    <p:sldId id="306" r:id="rId4"/>
    <p:sldId id="509" r:id="rId5"/>
    <p:sldId id="510" r:id="rId6"/>
    <p:sldId id="480" r:id="rId7"/>
    <p:sldId id="479" r:id="rId8"/>
    <p:sldId id="511" r:id="rId9"/>
    <p:sldId id="512" r:id="rId10"/>
    <p:sldId id="483" r:id="rId11"/>
    <p:sldId id="513" r:id="rId12"/>
    <p:sldId id="514" r:id="rId13"/>
    <p:sldId id="486" r:id="rId14"/>
    <p:sldId id="517" r:id="rId15"/>
    <p:sldId id="530" r:id="rId16"/>
    <p:sldId id="531" r:id="rId17"/>
    <p:sldId id="532" r:id="rId18"/>
    <p:sldId id="533" r:id="rId19"/>
    <p:sldId id="520" r:id="rId20"/>
    <p:sldId id="521" r:id="rId21"/>
    <p:sldId id="535" r:id="rId22"/>
    <p:sldId id="534" r:id="rId23"/>
    <p:sldId id="523" r:id="rId24"/>
    <p:sldId id="528" r:id="rId25"/>
    <p:sldId id="525" r:id="rId26"/>
    <p:sldId id="527" r:id="rId27"/>
    <p:sldId id="526" r:id="rId28"/>
    <p:sldId id="505" r:id="rId29"/>
    <p:sldId id="506" r:id="rId3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8BF"/>
    <a:srgbClr val="FF0000"/>
    <a:srgbClr val="A615B1"/>
    <a:srgbClr val="000099"/>
    <a:srgbClr val="911630"/>
    <a:srgbClr val="DCA6E1"/>
    <a:srgbClr val="89A5E6"/>
    <a:srgbClr val="65132A"/>
    <a:srgbClr val="16B728"/>
    <a:srgbClr val="A28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6FEC1-F41B-40B7-A70C-D34B210500F4}">
  <a:tblStyle styleId="{9E86FEC1-F41B-40B7-A70C-D34B21050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880"/>
    <p:restoredTop sz="94882"/>
  </p:normalViewPr>
  <p:slideViewPr>
    <p:cSldViewPr snapToGrid="0" snapToObjects="1">
      <p:cViewPr varScale="1">
        <p:scale>
          <a:sx n="103" d="100"/>
          <a:sy n="103" d="100"/>
        </p:scale>
        <p:origin x="18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188652209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hape 5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4" name="Shape 5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813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806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554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10"/>
          <p:cNvCxnSpPr>
            <a:cxnSpLocks noChangeShapeType="1"/>
          </p:cNvCxnSpPr>
          <p:nvPr/>
        </p:nvCxnSpPr>
        <p:spPr bwMode="auto">
          <a:xfrm>
            <a:off x="-6350" y="3676650"/>
            <a:ext cx="9163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11"/>
          <p:cNvSpPr>
            <a:spLocks noChangeArrowheads="1"/>
          </p:cNvSpPr>
          <p:nvPr/>
        </p:nvSpPr>
        <p:spPr bwMode="auto">
          <a:xfrm>
            <a:off x="1117600" y="3392488"/>
            <a:ext cx="566738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="b"/>
          <a:lstStyle>
            <a:lvl1pPr lvl="0">
              <a:spcBef>
                <a:spcPts val="0"/>
              </a:spcBef>
              <a:buSzPct val="100000"/>
              <a:defRPr sz="3600">
                <a:latin typeface="Verdana" charset="0"/>
                <a:ea typeface="Verdana" charset="0"/>
                <a:cs typeface="Verdana" charset="0"/>
              </a:defRPr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2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20"/>
          <p:cNvCxnSpPr>
            <a:cxnSpLocks noChangeShapeType="1"/>
          </p:cNvCxnSpPr>
          <p:nvPr/>
        </p:nvCxnSpPr>
        <p:spPr bwMode="auto">
          <a:xfrm>
            <a:off x="4584700" y="3676650"/>
            <a:ext cx="0" cy="1481138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21"/>
          <p:cNvSpPr>
            <a:spLocks noChangeArrowheads="1"/>
          </p:cNvSpPr>
          <p:nvPr/>
        </p:nvSpPr>
        <p:spPr bwMode="auto">
          <a:xfrm>
            <a:off x="4287838" y="3392488"/>
            <a:ext cx="568325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Shape 22"/>
          <p:cNvSpPr txBox="1">
            <a:spLocks noChangeArrowheads="1"/>
          </p:cNvSpPr>
          <p:nvPr/>
        </p:nvSpPr>
        <p:spPr bwMode="auto">
          <a:xfrm>
            <a:off x="3594100" y="3413125"/>
            <a:ext cx="19558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Lora" charset="0"/>
                <a:ea typeface="Lora" charset="0"/>
                <a:cs typeface="Lora" charset="0"/>
                <a:sym typeface="Lora" charset="0"/>
              </a:rPr>
              <a:t>“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="b"/>
          <a:lstStyle>
            <a:lvl1pPr lvl="0" algn="ctr" rtl="0">
              <a:spcBef>
                <a:spcPts val="0"/>
              </a:spcBef>
              <a:buSzPct val="100000"/>
              <a:buFont typeface="Lora"/>
              <a:defRPr sz="2400" i="1">
                <a:latin typeface="Arial" charset="0"/>
                <a:ea typeface="Arial" charset="0"/>
                <a:cs typeface="Arial" charset="0"/>
                <a:sym typeface="Lora"/>
              </a:defRPr>
            </a:lvl1pPr>
            <a:lvl2pPr lvl="1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8pPr>
            <a:lvl9pPr lvl="8" algn="ctr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A28448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hape 54"/>
          <p:cNvCxnSpPr>
            <a:cxnSpLocks noChangeShapeType="1"/>
          </p:cNvCxnSpPr>
          <p:nvPr/>
        </p:nvCxnSpPr>
        <p:spPr bwMode="auto">
          <a:xfrm>
            <a:off x="-6350" y="4513263"/>
            <a:ext cx="91630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Shape 55"/>
          <p:cNvSpPr>
            <a:spLocks noChangeArrowheads="1"/>
          </p:cNvSpPr>
          <p:nvPr/>
        </p:nvSpPr>
        <p:spPr bwMode="auto">
          <a:xfrm>
            <a:off x="4294188" y="4235450"/>
            <a:ext cx="555625" cy="557213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D2113D6-16A3-8747-B614-EBB0033D49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67263"/>
            <a:ext cx="2057400" cy="274637"/>
          </a:xfrm>
        </p:spPr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7E56247B-1602-7C49-8997-82C74004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0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14"/>
          <p:cNvCxnSpPr>
            <a:cxnSpLocks noChangeShapeType="1"/>
          </p:cNvCxnSpPr>
          <p:nvPr/>
        </p:nvCxnSpPr>
        <p:spPr bwMode="auto">
          <a:xfrm>
            <a:off x="-6350" y="2571750"/>
            <a:ext cx="1984375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15"/>
          <p:cNvSpPr>
            <a:spLocks noChangeArrowheads="1"/>
          </p:cNvSpPr>
          <p:nvPr/>
        </p:nvSpPr>
        <p:spPr bwMode="auto">
          <a:xfrm>
            <a:off x="1117600" y="2287588"/>
            <a:ext cx="566738" cy="568325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17"/>
          <p:cNvCxnSpPr>
            <a:cxnSpLocks noChangeShapeType="1"/>
          </p:cNvCxnSpPr>
          <p:nvPr/>
        </p:nvCxnSpPr>
        <p:spPr bwMode="auto">
          <a:xfrm>
            <a:off x="5899150" y="2571750"/>
            <a:ext cx="325120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1400">
                <a:highlight>
                  <a:srgbClr val="FFCD00"/>
                </a:highlight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="b"/>
          <a:lstStyle>
            <a:lvl1pPr lvl="0" rtl="0">
              <a:spcBef>
                <a:spcPts val="0"/>
              </a:spcBef>
              <a:buSzPct val="100000"/>
              <a:defRPr sz="3000"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03C50BFD-2452-7C44-A3F9-55BC767F0D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67263"/>
            <a:ext cx="2057400" cy="274637"/>
          </a:xfrm>
        </p:spPr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D5BAC8D-D24B-D849-BA9F-C566D6FAA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27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body" idx="1"/>
          </p:nvPr>
        </p:nvSpPr>
        <p:spPr bwMode="auto">
          <a:xfrm>
            <a:off x="1381125" y="1616075"/>
            <a:ext cx="681037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title"/>
          </p:nvPr>
        </p:nvSpPr>
        <p:spPr bwMode="auto">
          <a:xfrm>
            <a:off x="1381125" y="936625"/>
            <a:ext cx="68103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095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2" r:id="rId3"/>
    <p:sldLayoutId id="2147483674" r:id="rId4"/>
    <p:sldLayoutId id="2147483675" r:id="rId5"/>
  </p:sldLayoutIdLst>
  <p:transition>
    <p:fade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rgbClr val="A28448"/>
        </a:buClr>
        <a:buFont typeface="Quattrocento Sans" charset="0"/>
        <a:buChar char="◉"/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Lora"/>
              <a:buNone/>
              <a:defRPr/>
            </a:pPr>
            <a:r>
              <a:rPr lang="en-US" b="1" dirty="0">
                <a:latin typeface="Arial" charset="0"/>
                <a:ea typeface="Arial" charset="0"/>
                <a:cs typeface="Arial" charset="0"/>
                <a:sym typeface="Lora"/>
              </a:rPr>
              <a:t>Game Theory</a:t>
            </a:r>
            <a:endParaRPr lang="en" b="1" dirty="0">
              <a:latin typeface="Arial" charset="0"/>
              <a:ea typeface="Arial" charset="0"/>
              <a:cs typeface="Arial" charset="0"/>
              <a:sym typeface="Lora"/>
            </a:endParaRPr>
          </a:p>
        </p:txBody>
      </p:sp>
      <p:sp>
        <p:nvSpPr>
          <p:cNvPr id="3" name="Shape 61"/>
          <p:cNvSpPr txBox="1">
            <a:spLocks/>
          </p:cNvSpPr>
          <p:nvPr/>
        </p:nvSpPr>
        <p:spPr bwMode="auto">
          <a:xfrm>
            <a:off x="1943687" y="3702059"/>
            <a:ext cx="6939056" cy="47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lvl="2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lvl="3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lvl="4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lvl="5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lvl="6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lvl="7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lvl="8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fontAlgn="auto">
              <a:spcAft>
                <a:spcPts val="0"/>
              </a:spcAft>
              <a:buFont typeface="Lora"/>
              <a:buNone/>
              <a:defRPr/>
            </a:pPr>
            <a:r>
              <a:rPr lang="en-US" sz="2000" b="1" kern="0" dirty="0">
                <a:solidFill>
                  <a:srgbClr val="1A172C"/>
                </a:solidFill>
                <a:sym typeface="Lora"/>
              </a:rPr>
              <a:t>Spring 2026 - Mike Shor	 </a:t>
            </a:r>
            <a:r>
              <a:rPr lang="en-US" sz="2000" b="1" kern="0" dirty="0">
                <a:sym typeface="Lora"/>
              </a:rPr>
              <a:t>		     </a:t>
            </a:r>
            <a:r>
              <a:rPr lang="en-US" sz="2000" b="1" dirty="0">
                <a:highlight>
                  <a:srgbClr val="FFCD00"/>
                </a:highlight>
                <a:sym typeface="Lora"/>
              </a:rPr>
              <a:t>Topic 5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264" y="3448041"/>
            <a:ext cx="449513" cy="4746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Begin by cooperating</a:t>
            </a:r>
          </a:p>
          <a:p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Cooperate as long as other players do</a:t>
            </a:r>
          </a:p>
          <a:p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Upon observing a defection: </a:t>
            </a:r>
          </a:p>
          <a:p>
            <a:pPr marL="641350" indent="0">
              <a:buNone/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Immediately initiate a period of “punishment” 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play non-cooperatively for a specified period of time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Trigger Strategies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C1AED-F3C4-DC3D-F6F8-E6BB009FB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64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81250" y="1616470"/>
            <a:ext cx="7134100" cy="3112200"/>
          </a:xfrm>
        </p:spPr>
        <p:txBody>
          <a:bodyPr/>
          <a:lstStyle/>
          <a:p>
            <a:r>
              <a:rPr lang="en-US" altLang="en-US" dirty="0"/>
              <a:t>Grim trigger strategy (GTS)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Cooperate until a rival deviates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Once a deviation occurs, play non-cooperatively forever</a:t>
            </a:r>
          </a:p>
          <a:p>
            <a:endParaRPr lang="en-US" altLang="en-US" dirty="0"/>
          </a:p>
          <a:p>
            <a:r>
              <a:rPr lang="en-US" altLang="en-US" dirty="0"/>
              <a:t>Tit-for-tat (TFT)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Cooperate if rival cooperated in the most recent period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Don’t cooperate if rival didn’t in the most recent period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Trigger Strategies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EB885-9311-32F2-5139-53377ECA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72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Trigger Strategies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24459" y="1600201"/>
            <a:ext cx="3899941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indent="0">
              <a:buNone/>
            </a:pPr>
            <a:r>
              <a:rPr lang="en-US" altLang="en-US" kern="0" dirty="0">
                <a:ea typeface="ＭＳ Ｐゴシック" charset="-128"/>
              </a:rPr>
              <a:t>Tit-for-Tat is</a:t>
            </a:r>
          </a:p>
          <a:p>
            <a:r>
              <a:rPr lang="en-US" altLang="en-US" sz="2000" dirty="0"/>
              <a:t>Most forgiving</a:t>
            </a:r>
          </a:p>
          <a:p>
            <a:r>
              <a:rPr lang="en-US" altLang="en-US" sz="2000" dirty="0"/>
              <a:t>Shortest memory</a:t>
            </a:r>
          </a:p>
          <a:p>
            <a:r>
              <a:rPr lang="en-US" altLang="en-US" sz="2000" dirty="0"/>
              <a:t>Proportional</a:t>
            </a:r>
          </a:p>
          <a:p>
            <a:r>
              <a:rPr lang="en-US" altLang="en-US" sz="2000" dirty="0"/>
              <a:t>Credible, </a:t>
            </a:r>
          </a:p>
          <a:p>
            <a:pPr marL="0" indent="0">
              <a:spcBef>
                <a:spcPts val="0"/>
              </a:spcBef>
              <a:buNone/>
              <a:tabLst>
                <a:tab pos="328613" algn="l"/>
              </a:tabLst>
            </a:pPr>
            <a:r>
              <a:rPr lang="en-US" altLang="en-US" sz="2000" dirty="0"/>
              <a:t>	but lacks deterrence </a:t>
            </a:r>
          </a:p>
          <a:p>
            <a:pPr>
              <a:buFont typeface="Wingdings" charset="2"/>
              <a:buNone/>
            </a:pPr>
            <a:endParaRPr lang="en-US" altLang="ja-JP" kern="0" dirty="0">
              <a:ea typeface="ＭＳ Ｐゴシック" charset="-128"/>
            </a:endParaRPr>
          </a:p>
          <a:p>
            <a:pPr algn="ctr">
              <a:buFont typeface="Wingdings" charset="2"/>
              <a:buNone/>
            </a:pPr>
            <a:r>
              <a:rPr lang="ja-JP" altLang="en-US" i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n-US" altLang="ja-JP" i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cooperation easy?</a:t>
            </a:r>
            <a:r>
              <a:rPr lang="ja-JP" altLang="en-US" i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endParaRPr lang="en-US" altLang="en-US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724399" y="1600201"/>
            <a:ext cx="393991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indent="0">
              <a:buNone/>
            </a:pPr>
            <a:r>
              <a:rPr lang="en-US" altLang="en-US" kern="0" dirty="0">
                <a:ea typeface="ＭＳ Ｐゴシック" charset="-128"/>
              </a:rPr>
              <a:t>Grim Trigger is</a:t>
            </a:r>
          </a:p>
          <a:p>
            <a:r>
              <a:rPr lang="en-US" altLang="en-US" sz="2000" dirty="0"/>
              <a:t>Least forgiving</a:t>
            </a:r>
          </a:p>
          <a:p>
            <a:r>
              <a:rPr lang="en-US" altLang="en-US" sz="2000" dirty="0"/>
              <a:t>Longest memory</a:t>
            </a:r>
          </a:p>
          <a:p>
            <a:r>
              <a:rPr lang="en-US" altLang="en-US" sz="2000" dirty="0"/>
              <a:t>MAD</a:t>
            </a:r>
          </a:p>
          <a:p>
            <a:r>
              <a:rPr lang="en-US" altLang="en-US" sz="2000" dirty="0"/>
              <a:t>Adequate deterrence, </a:t>
            </a:r>
          </a:p>
          <a:p>
            <a:pPr marL="0" indent="0">
              <a:spcBef>
                <a:spcPts val="0"/>
              </a:spcBef>
              <a:buNone/>
              <a:tabLst>
                <a:tab pos="328613" algn="l"/>
              </a:tabLst>
            </a:pPr>
            <a:r>
              <a:rPr lang="en-US" altLang="en-US" sz="2000" dirty="0"/>
              <a:t>	but lacks credibility </a:t>
            </a:r>
          </a:p>
          <a:p>
            <a:pPr>
              <a:buFont typeface="Wingdings" charset="2"/>
              <a:buNone/>
            </a:pPr>
            <a:endParaRPr lang="en-US" altLang="en-US" kern="0" dirty="0">
              <a:ea typeface="ＭＳ Ｐゴシック" charset="-128"/>
            </a:endParaRPr>
          </a:p>
          <a:p>
            <a:pPr algn="ctr">
              <a:buFont typeface="Wingdings" charset="2"/>
              <a:buNone/>
            </a:pPr>
            <a:r>
              <a:rPr lang="ja-JP" altLang="en-US" i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n-US" altLang="ja-JP" i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cooperation possible?</a:t>
            </a:r>
            <a:r>
              <a:rPr lang="ja-JP" altLang="en-US" i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endParaRPr lang="en-US" altLang="en-US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091A6E-1F30-3F22-9251-8324A6748C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4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 bwMode="auto">
          <a:xfrm>
            <a:off x="1381250" y="3621243"/>
            <a:ext cx="6809700" cy="111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lnSpc>
                <a:spcPct val="90000"/>
              </a:lnSpc>
              <a:tabLst>
                <a:tab pos="1985963" algn="l"/>
              </a:tabLst>
            </a:pPr>
            <a:r>
              <a:rPr lang="en-US" altLang="en-US" kern="0" dirty="0">
                <a:ea typeface="ＭＳ Ｐゴシック" charset="-128"/>
              </a:rPr>
              <a:t>Cooperate:	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60</a:t>
            </a:r>
            <a:r>
              <a:rPr lang="en-US" altLang="en-US" dirty="0">
                <a:ea typeface="ＭＳ Ｐゴシック" charset="-128"/>
              </a:rPr>
              <a:t> today, 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60</a:t>
            </a:r>
            <a:r>
              <a:rPr lang="en-US" altLang="en-US" dirty="0">
                <a:ea typeface="ＭＳ Ｐゴシック" charset="-128"/>
              </a:rPr>
              <a:t> next year, 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60</a:t>
            </a:r>
            <a:r>
              <a:rPr lang="en-US" altLang="en-US" dirty="0">
                <a:ea typeface="ＭＳ Ｐゴシック" charset="-128"/>
              </a:rPr>
              <a:t> … 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60</a:t>
            </a:r>
            <a:r>
              <a:rPr lang="en-US" altLang="en-US" dirty="0">
                <a:ea typeface="ＭＳ Ｐゴシック" charset="-128"/>
              </a:rPr>
              <a:t> </a:t>
            </a:r>
          </a:p>
          <a:p>
            <a:pPr>
              <a:lnSpc>
                <a:spcPct val="90000"/>
              </a:lnSpc>
              <a:tabLst>
                <a:tab pos="1985963" algn="l"/>
              </a:tabLst>
            </a:pPr>
            <a:r>
              <a:rPr lang="en-US" altLang="en-US" kern="0" dirty="0">
                <a:ea typeface="ＭＳ Ｐゴシック" charset="-128"/>
              </a:rPr>
              <a:t>Defect: 	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72</a:t>
            </a:r>
            <a:r>
              <a:rPr lang="en-US" altLang="en-US" dirty="0">
                <a:ea typeface="ＭＳ Ｐゴシック" charset="-128"/>
              </a:rPr>
              <a:t> today, 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54</a:t>
            </a:r>
            <a:r>
              <a:rPr lang="en-US" altLang="en-US" dirty="0">
                <a:ea typeface="ＭＳ Ｐゴシック" charset="-128"/>
              </a:rPr>
              <a:t> next year, 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54</a:t>
            </a:r>
            <a:r>
              <a:rPr lang="en-US" altLang="en-US" dirty="0">
                <a:ea typeface="ＭＳ Ｐゴシック" charset="-128"/>
              </a:rPr>
              <a:t> … </a:t>
            </a:r>
            <a:r>
              <a:rPr lang="en-US" altLang="en-US" dirty="0">
                <a:solidFill>
                  <a:srgbClr val="040F76"/>
                </a:solidFill>
                <a:ea typeface="ＭＳ Ｐゴシック" charset="-128"/>
              </a:rPr>
              <a:t>54</a:t>
            </a:r>
          </a:p>
          <a:p>
            <a:pPr>
              <a:lnSpc>
                <a:spcPct val="90000"/>
              </a:lnSpc>
            </a:pPr>
            <a:endParaRPr lang="en-US" altLang="en-US" kern="0" dirty="0"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Why Cooperate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against GTS?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9" name="Text Box 155"/>
          <p:cNvSpPr txBox="1">
            <a:spLocks noChangeArrowheads="1"/>
          </p:cNvSpPr>
          <p:nvPr/>
        </p:nvSpPr>
        <p:spPr bwMode="auto">
          <a:xfrm>
            <a:off x="5574182" y="1160245"/>
            <a:ext cx="25003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Firm 2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800" dirty="0">
              <a:solidFill>
                <a:srgbClr val="FF0000"/>
              </a:solidFill>
              <a:latin typeface="Verdana" charset="0"/>
            </a:endParaRPr>
          </a:p>
        </p:txBody>
      </p:sp>
      <p:graphicFrame>
        <p:nvGraphicFramePr>
          <p:cNvPr id="10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026781"/>
              </p:ext>
            </p:extLst>
          </p:nvPr>
        </p:nvGraphicFramePr>
        <p:xfrm>
          <a:off x="2548328" y="1550151"/>
          <a:ext cx="6186279" cy="1554222"/>
        </p:xfrm>
        <a:graphic>
          <a:graphicData uri="http://schemas.openxmlformats.org/drawingml/2006/table">
            <a:tbl>
              <a:tblPr/>
              <a:tblGrid>
                <a:gridCol w="149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8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Low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54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72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High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47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CF5A2D-94E2-F9DF-E352-3DE6A97A15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5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Payoff streams (GTS)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1534197" y="1714500"/>
            <a:ext cx="0" cy="24003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534197" y="4114800"/>
            <a:ext cx="5779258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929391" y="2114550"/>
            <a:ext cx="67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72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929391" y="3486150"/>
            <a:ext cx="67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54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004602" y="4171950"/>
            <a:ext cx="5376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2878211" y="4171950"/>
            <a:ext cx="672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t+1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4020622" y="4171950"/>
            <a:ext cx="672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t+2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095833" y="4171950"/>
            <a:ext cx="8064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t+3</a:t>
            </a: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1534197" y="2286000"/>
            <a:ext cx="1142412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2661618" y="3657600"/>
            <a:ext cx="1157401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3819020" y="3657600"/>
            <a:ext cx="1142412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4961432" y="3657600"/>
            <a:ext cx="1344014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2676609" y="2286000"/>
            <a:ext cx="0" cy="13716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6306846" y="3429000"/>
            <a:ext cx="12768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  <a:latin typeface="Verdana" charset="0"/>
              </a:rPr>
              <a:t>defect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6641449" y="4171950"/>
            <a:ext cx="8064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time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929391" y="3108722"/>
            <a:ext cx="67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60</a:t>
            </a: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6306846" y="2989660"/>
            <a:ext cx="15596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000099"/>
                </a:solidFill>
                <a:latin typeface="Verdana" charset="0"/>
              </a:rPr>
              <a:t>cooperate</a:t>
            </a:r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auto">
          <a:xfrm>
            <a:off x="1534197" y="3198019"/>
            <a:ext cx="4771248" cy="0"/>
          </a:xfrm>
          <a:prstGeom prst="line">
            <a:avLst/>
          </a:prstGeom>
          <a:noFill/>
          <a:ln w="38100">
            <a:solidFill>
              <a:srgbClr val="000099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>
              <a:solidFill>
                <a:srgbClr val="000099"/>
              </a:solidFill>
            </a:endParaRPr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 flipV="1">
            <a:off x="3785420" y="3198019"/>
            <a:ext cx="0" cy="459581"/>
          </a:xfrm>
          <a:prstGeom prst="line">
            <a:avLst/>
          </a:prstGeom>
          <a:noFill/>
          <a:ln w="28575">
            <a:solidFill>
              <a:srgbClr val="5F5F5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32" name="Line 24"/>
          <p:cNvSpPr>
            <a:spLocks noChangeShapeType="1"/>
          </p:cNvSpPr>
          <p:nvPr/>
        </p:nvSpPr>
        <p:spPr bwMode="auto">
          <a:xfrm flipV="1">
            <a:off x="4894231" y="3198019"/>
            <a:ext cx="0" cy="459581"/>
          </a:xfrm>
          <a:prstGeom prst="line">
            <a:avLst/>
          </a:prstGeom>
          <a:noFill/>
          <a:ln w="28575">
            <a:solidFill>
              <a:srgbClr val="5F5F5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 flipV="1">
            <a:off x="6003042" y="3198019"/>
            <a:ext cx="0" cy="459581"/>
          </a:xfrm>
          <a:prstGeom prst="line">
            <a:avLst/>
          </a:prstGeom>
          <a:noFill/>
          <a:ln w="28575">
            <a:solidFill>
              <a:srgbClr val="5F5F5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A70AE9-EE34-A51C-04D4-EFF1688292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altLang="en-US" dirty="0"/>
                  <a:t>$1 tomorrow is worth less than $1 today</a:t>
                </a:r>
                <a:endParaRPr lang="en-US" altLang="en-US" sz="1000" dirty="0"/>
              </a:p>
              <a:p>
                <a:pPr>
                  <a:lnSpc>
                    <a:spcPct val="90000"/>
                  </a:lnSpc>
                </a:pPr>
                <a:endParaRPr lang="en-US" altLang="en-US" i="1" dirty="0">
                  <a:sym typeface="Symbol" charset="2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altLang="en-US" dirty="0">
                    <a:sym typeface="Symbol" charset="2"/>
                  </a:rPr>
                  <a:t>If the interest rate is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charset="2"/>
                      </a:rPr>
                      <m:t>𝑟</m:t>
                    </m:r>
                  </m:oMath>
                </a14:m>
                <a:endParaRPr lang="en-US" altLang="en-US" i="1" dirty="0">
                  <a:sym typeface="Symbol" charset="2"/>
                </a:endParaRPr>
              </a:p>
              <a:p>
                <a:pPr>
                  <a:lnSpc>
                    <a:spcPct val="90000"/>
                  </a:lnSpc>
                </a:pPr>
                <a:endParaRPr lang="en-US" altLang="en-US" sz="1200" dirty="0">
                  <a:latin typeface="Arial" charset="0"/>
                  <a:ea typeface="Arial" charset="0"/>
                  <a:cs typeface="Arial" charset="0"/>
                  <a:sym typeface="Symbol" charset="2"/>
                </a:endParaRPr>
              </a:p>
              <a:p>
                <a:pPr lvl="1">
                  <a:lnSpc>
                    <a:spcPct val="90000"/>
                  </a:lnSpc>
                </a:pPr>
                <a:r>
                  <a:rPr lang="en-US" altLang="en-US" dirty="0">
                    <a:latin typeface="Arial" charset="0"/>
                    <a:ea typeface="Arial" charset="0"/>
                    <a:cs typeface="Arial" charset="0"/>
                    <a:sym typeface="Symbol" charset="2"/>
                  </a:rPr>
                  <a:t>	$1 next year is worth</a:t>
                </a:r>
                <a:r>
                  <a:rPr lang="en-US" altLang="en-US" dirty="0">
                    <a:latin typeface="Arial" charset="0"/>
                    <a:ea typeface="Arial" charset="0"/>
                    <a:cs typeface="Arial" charset="0"/>
                    <a:sym typeface="Wingdings" charset="2"/>
                  </a:rPr>
                  <a:t> $</a:t>
                </a:r>
                <a14:m>
                  <m:oMath xmlns:m="http://schemas.openxmlformats.org/officeDocument/2006/math">
                    <m:r>
                      <a:rPr lang="en-US" altLang="en-US" b="0" i="0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charset="2"/>
                      </a:rPr>
                      <m:t> 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charset="2"/>
                      </a:rPr>
                      <m:t>1/(1+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charset="2"/>
                      </a:rPr>
                      <m:t>𝑟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charset="2"/>
                      </a:rPr>
                      <m:t>)</m:t>
                    </m:r>
                  </m:oMath>
                </a14:m>
                <a:r>
                  <a:rPr lang="en-US" altLang="en-US" dirty="0">
                    <a:latin typeface="Arial" charset="0"/>
                    <a:ea typeface="Arial" charset="0"/>
                    <a:cs typeface="Arial" charset="0"/>
                    <a:sym typeface="Wingdings" charset="2"/>
                  </a:rPr>
                  <a:t> today</a:t>
                </a:r>
                <a:endParaRPr lang="en-US" altLang="en-US" dirty="0">
                  <a:latin typeface="Arial" charset="0"/>
                  <a:ea typeface="Arial" charset="0"/>
                  <a:cs typeface="Arial" charset="0"/>
                  <a:sym typeface="Symbol" charset="2"/>
                </a:endParaRPr>
              </a:p>
              <a:p>
                <a:pPr lvl="1">
                  <a:lnSpc>
                    <a:spcPct val="90000"/>
                  </a:lnSpc>
                </a:pPr>
                <a:endParaRPr lang="en-US" altLang="en-US" sz="1200" dirty="0">
                  <a:latin typeface="Arial" charset="0"/>
                  <a:ea typeface="Arial" charset="0"/>
                  <a:cs typeface="Arial" charset="0"/>
                  <a:sym typeface="Symbol" charset="2"/>
                </a:endParaRPr>
              </a:p>
              <a:p>
                <a:pPr lvl="1">
                  <a:lnSpc>
                    <a:spcPct val="90000"/>
                  </a:lnSpc>
                </a:pPr>
                <a:r>
                  <a:rPr lang="en-US" altLang="en-US" dirty="0">
                    <a:latin typeface="Arial" charset="0"/>
                    <a:ea typeface="Arial" charset="0"/>
                    <a:cs typeface="Arial" charset="0"/>
                    <a:sym typeface="Symbol" charset="2"/>
                  </a:rPr>
                  <a:t>	$1 next year and every subsequent year</a:t>
                </a:r>
              </a:p>
              <a:p>
                <a:pPr lvl="1">
                  <a:lnSpc>
                    <a:spcPct val="90000"/>
                  </a:lnSpc>
                  <a:buFont typeface="Wingdings" charset="2"/>
                  <a:buNone/>
                </a:pPr>
                <a:r>
                  <a:rPr lang="en-US" altLang="en-US" dirty="0">
                    <a:latin typeface="Arial" charset="0"/>
                    <a:ea typeface="Arial" charset="0"/>
                    <a:cs typeface="Arial" charset="0"/>
                    <a:sym typeface="Symbol" charset="2"/>
                  </a:rPr>
                  <a:t>	is worth $</a:t>
                </a:r>
                <a14:m>
                  <m:oMath xmlns:m="http://schemas.openxmlformats.org/officeDocument/2006/math">
                    <m:r>
                      <a:rPr lang="en-US" altLang="en-US" b="0" i="0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Symbol" charset="2"/>
                      </a:rPr>
                      <m:t> 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Symbol" charset="2"/>
                      </a:rPr>
                      <m:t>1/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Symbol" charset="2"/>
                      </a:rPr>
                      <m:t>𝑟</m:t>
                    </m:r>
                  </m:oMath>
                </a14:m>
                <a:r>
                  <a:rPr lang="en-US" altLang="en-US" dirty="0">
                    <a:latin typeface="Arial" charset="0"/>
                    <a:ea typeface="Arial" charset="0"/>
                    <a:cs typeface="Arial" charset="0"/>
                    <a:sym typeface="Symbol" charset="2"/>
                  </a:rPr>
                  <a:t> today</a:t>
                </a:r>
              </a:p>
            </p:txBody>
          </p:sp>
        </mc:Choice>
        <mc:Fallback xmlns="">
          <p:sp>
            <p:nvSpPr>
              <p:cNvPr id="2" name="Tex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673" t="-2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Discounting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35019-0B70-8831-3F69-261C4C1132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43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Aside: </a:t>
            </a:r>
            <a:b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Infinite Discounting</a:t>
            </a:r>
            <a:endParaRPr lang="en-US" sz="2000" b="1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1">
                <a:extLst>
                  <a:ext uri="{FF2B5EF4-FFF2-40B4-BE49-F238E27FC236}">
                    <a16:creationId xmlns:a16="http://schemas.microsoft.com/office/drawing/2014/main" id="{18313B0C-708E-DCA0-9545-80EA7D270E1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7985" y="1616470"/>
                <a:ext cx="7822965" cy="3112200"/>
              </a:xfrm>
            </p:spPr>
            <p:txBody>
              <a:bodyPr/>
              <a:lstStyle/>
              <a:p>
                <a:pPr marL="0" indent="0">
                  <a:lnSpc>
                    <a:spcPct val="9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sym typeface="Symbol" charset="2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sym typeface="Symbol" charset="2"/>
                            </a:rPr>
                            <m:t>1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sym typeface="Symbol" charset="2"/>
                            </a:rPr>
                            <m:t>(1+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sym typeface="Symbol" charset="2"/>
                            </a:rPr>
                            <m:t>𝑟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sym typeface="Symbol" charset="2"/>
                            </a:rPr>
                            <m:t>)</m:t>
                          </m:r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sym typeface="Symbol" charset="2"/>
                        </a:rPr>
                        <m:t>+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</m:ctrlPr>
                        </m:fPr>
                        <m:num>
                          <m: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  <a:sym typeface="Symbol" charset="2"/>
                                </a:rPr>
                              </m:ctrlPr>
                            </m:sSup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(1+</m:t>
                              </m:r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𝑟</m:t>
                              </m:r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sym typeface="Symbol" charset="2"/>
                        </a:rPr>
                        <m:t>+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</m:ctrlPr>
                        </m:fPr>
                        <m:num>
                          <m: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</m:ctrlPr>
                            </m:sSup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(1+</m:t>
                              </m:r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𝑟</m:t>
                              </m:r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sym typeface="Symbol" charset="2"/>
                        </a:rPr>
                        <m:t>+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</m:ctrlPr>
                        </m:fPr>
                        <m:num>
                          <m: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</m:ctrlPr>
                            </m:sSup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(1+</m:t>
                              </m:r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𝑟</m:t>
                              </m:r>
                              <m:r>
                                <a:rPr lang="en-US" altLang="en-US" i="1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sym typeface="Symbol" charset="2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sym typeface="Symbol" charset="2"/>
                        </a:rPr>
                        <m:t>+…=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</m:ctrlPr>
                        </m:fPr>
                        <m:num>
                          <m:r>
                            <a:rPr lang="en-US" altLang="en-US" i="1">
                              <a:latin typeface="Cambria Math" panose="02040503050406030204" pitchFamily="18" charset="0"/>
                              <a:sym typeface="Symbol" charset="2"/>
                            </a:rPr>
                            <m:t>1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sym typeface="Symbol" charset="2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altLang="en-US" dirty="0">
                  <a:sym typeface="Symbol" charset="2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altLang="en-US" sz="1200" dirty="0">
                  <a:sym typeface="Symbol" charset="2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000" b="1" dirty="0">
                    <a:sym typeface="Symbol" charset="2"/>
                  </a:rPr>
                  <a:t>Why?</a:t>
                </a:r>
                <a:r>
                  <a:rPr lang="en-US" altLang="en-US" sz="2000" dirty="0">
                    <a:sym typeface="Symbol" charset="2"/>
                  </a:rPr>
                  <a:t>	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altLang="en-US" sz="2000" dirty="0">
                  <a:sym typeface="Symbol" charset="2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altLang="en-US" sz="2000" dirty="0">
                  <a:sym typeface="Symbol" charset="2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altLang="en-US" sz="2000" dirty="0">
                  <a:sym typeface="Symbol" charset="2"/>
                </a:endParaRPr>
              </a:p>
            </p:txBody>
          </p:sp>
        </mc:Choice>
        <mc:Fallback xmlns="">
          <p:sp>
            <p:nvSpPr>
              <p:cNvPr id="3" name="Text Placeholder 1">
                <a:extLst>
                  <a:ext uri="{FF2B5EF4-FFF2-40B4-BE49-F238E27FC236}">
                    <a16:creationId xmlns:a16="http://schemas.microsoft.com/office/drawing/2014/main" id="{18313B0C-708E-DCA0-9545-80EA7D270E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67985" y="1616470"/>
                <a:ext cx="7822965" cy="3112200"/>
              </a:xfrm>
              <a:blipFill>
                <a:blip r:embed="rId2"/>
                <a:stretch>
                  <a:fillRect l="-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Placeholder 1">
                <a:extLst>
                  <a:ext uri="{FF2B5EF4-FFF2-40B4-BE49-F238E27FC236}">
                    <a16:creationId xmlns:a16="http://schemas.microsoft.com/office/drawing/2014/main" id="{840D24BA-5C3F-64C6-6C6C-14AAE49DD03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194089" y="2608618"/>
                <a:ext cx="5870617" cy="2325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91425" tIns="91425" rIns="91425" bIns="91425" numCol="1" anchor="t" anchorCtr="0" compatLnSpc="1">
                <a:prstTxWarp prst="textNoShape">
                  <a:avLst/>
                </a:prstTxWarp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342900" lvl="0" indent="-342900" algn="l" rtl="0" eaLnBrk="1" fontAlgn="base" hangingPunct="1">
                  <a:spcBef>
                    <a:spcPts val="600"/>
                  </a:spcBef>
                  <a:spcAft>
                    <a:spcPct val="0"/>
                  </a:spcAft>
                  <a:buClr>
                    <a:srgbClr val="A28448"/>
                  </a:buClr>
                  <a:buSzPct val="100000"/>
                  <a:buFont typeface="Quattrocento Sans"/>
                  <a:buChar char="◉"/>
                  <a:defRPr sz="240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  <a:sym typeface="Quattrocento Sans"/>
                  </a:defRPr>
                </a:lvl1pPr>
                <a:lvl2pPr lvl="1" algn="l" rtl="0" eaLnBrk="1" fontAlgn="base" hangingPunct="1">
                  <a:spcBef>
                    <a:spcPts val="480"/>
                  </a:spcBef>
                  <a:spcAft>
                    <a:spcPct val="0"/>
                  </a:spcAft>
                  <a:buClr>
                    <a:srgbClr val="FFCD00"/>
                  </a:buClr>
                  <a:buSzPct val="100000"/>
                  <a:buFont typeface="Quattrocento Sans"/>
                  <a:defRPr sz="2000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2pPr>
                <a:lvl3pPr lvl="2" algn="l" rtl="0" eaLnBrk="1" fontAlgn="base" hangingPunct="1">
                  <a:spcBef>
                    <a:spcPts val="480"/>
                  </a:spcBef>
                  <a:spcAft>
                    <a:spcPct val="0"/>
                  </a:spcAft>
                  <a:buClr>
                    <a:srgbClr val="FFCD00"/>
                  </a:buClr>
                  <a:buSzPct val="100000"/>
                  <a:buFont typeface="Quattrocento Sans"/>
                  <a:defRPr sz="2000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3pPr>
                <a:lvl4pPr lvl="3" algn="l" rtl="0" eaLnBrk="1" fontAlgn="base" hangingPunct="1">
                  <a:spcBef>
                    <a:spcPts val="360"/>
                  </a:spcBef>
                  <a:spcAft>
                    <a:spcPct val="0"/>
                  </a:spcAft>
                  <a:buClr>
                    <a:srgbClr val="FFCD00"/>
                  </a:buClr>
                  <a:buSzPct val="100000"/>
                  <a:buFont typeface="Quattrocento Sans"/>
                  <a:defRPr sz="1800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4pPr>
                <a:lvl5pPr lvl="4" algn="l" rtl="0" eaLnBrk="1" fontAlgn="base" hangingPunct="1">
                  <a:spcBef>
                    <a:spcPts val="360"/>
                  </a:spcBef>
                  <a:spcAft>
                    <a:spcPct val="0"/>
                  </a:spcAft>
                  <a:buClr>
                    <a:srgbClr val="FFCD00"/>
                  </a:buClr>
                  <a:buSzPct val="100000"/>
                  <a:buFont typeface="Quattrocento Sans"/>
                  <a:defRPr sz="1800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rgbClr val="FFCD00"/>
                  </a:buClr>
                  <a:buSzPct val="100000"/>
                  <a:buFont typeface="Quattrocento Sans"/>
                  <a:buNone/>
                  <a:def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rgbClr val="FFCD00"/>
                  </a:buClr>
                  <a:buSzPct val="100000"/>
                  <a:buFont typeface="Quattrocento Sans"/>
                  <a:buNone/>
                  <a:def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rgbClr val="FFCD00"/>
                  </a:buClr>
                  <a:buSzPct val="100000"/>
                  <a:buFont typeface="Quattrocento Sans"/>
                  <a:buNone/>
                  <a:def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rgbClr val="FFCD00"/>
                  </a:buClr>
                  <a:buSzPct val="100000"/>
                  <a:buFont typeface="Quattrocento Sans"/>
                  <a:buNone/>
                  <a:def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defRPr>
                </a:lvl9pPr>
              </a:lstStyle>
              <a:p>
                <a:pPr marL="0" indent="0">
                  <a:buFont typeface="Quattrocento Sans"/>
                  <a:buNone/>
                  <a:tabLst>
                    <a:tab pos="1254125" algn="r"/>
                    <a:tab pos="1477963" algn="l"/>
                    <a:tab pos="2286000" algn="l"/>
                  </a:tabLst>
                </a:pPr>
                <a:r>
                  <a:rPr lang="en-US" altLang="en-US" sz="2000" kern="0" dirty="0"/>
                  <a:t>	</a:t>
                </a:r>
                <a14:m>
                  <m:oMath xmlns:m="http://schemas.openxmlformats.org/officeDocument/2006/math"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𝑋</m:t>
                    </m:r>
                    <m:r>
                      <m:rPr>
                        <m:aln/>
                      </m:rP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=</m:t>
                    </m:r>
                  </m:oMath>
                </a14:m>
                <a:r>
                  <a:rPr lang="en-US" altLang="en-US" sz="2000" kern="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(1+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)</m:t>
                        </m:r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+</m:t>
                    </m:r>
                  </m:oMath>
                </a14:m>
                <a:r>
                  <a:rPr lang="en-US" altLang="en-US" sz="2000" kern="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sSupPr>
                          <m:e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(1+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𝑟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+</m:t>
                    </m:r>
                    <m:f>
                      <m:fPr>
                        <m:ctrlPr>
                          <a:rPr lang="en-US" altLang="en-US" sz="2000" i="1" ker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sSupPr>
                          <m:e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(1+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𝑟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+</m:t>
                    </m:r>
                    <m:f>
                      <m:fPr>
                        <m:ctrlPr>
                          <a:rPr lang="en-US" altLang="en-US" sz="2000" i="1" ker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sSupPr>
                          <m:e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(1+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𝑟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+…</m:t>
                    </m:r>
                  </m:oMath>
                </a14:m>
                <a:endParaRPr lang="en-US" altLang="en-US" sz="2000" i="1" kern="0" dirty="0">
                  <a:latin typeface="Cambria Math" panose="02040503050406030204" pitchFamily="18" charset="0"/>
                  <a:sym typeface="Symbol" charset="2"/>
                </a:endParaRPr>
              </a:p>
              <a:p>
                <a:pPr marL="0" indent="0">
                  <a:buFont typeface="Quattrocento Sans"/>
                  <a:buNone/>
                  <a:tabLst>
                    <a:tab pos="1254125" algn="r"/>
                    <a:tab pos="1477963" algn="l"/>
                    <a:tab pos="2286000" algn="l"/>
                  </a:tabLst>
                </a:pPr>
                <a:r>
                  <a:rPr lang="en-US" altLang="en-US" sz="2000" kern="0" dirty="0">
                    <a:sym typeface="Symbol" charset="2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(1+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)</m:t>
                        </m:r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 </m:t>
                    </m:r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𝑋</m:t>
                    </m:r>
                    <m:r>
                      <m:rPr>
                        <m:aln/>
                      </m:rP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=</m:t>
                    </m:r>
                  </m:oMath>
                </a14:m>
                <a:r>
                  <a:rPr lang="en-US" altLang="en-US" sz="2000" kern="0" dirty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sSupPr>
                          <m:e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(1+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𝑟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+</m:t>
                    </m:r>
                    <m:f>
                      <m:fPr>
                        <m:ctrlPr>
                          <a:rPr lang="en-US" altLang="en-US" sz="2000" i="1" ker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sSupPr>
                          <m:e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(1+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𝑟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+</m:t>
                    </m:r>
                    <m:f>
                      <m:fPr>
                        <m:ctrlPr>
                          <a:rPr lang="en-US" altLang="en-US" sz="2000" i="1" ker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sSupPr>
                          <m:e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(1+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𝑟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+…</m:t>
                    </m:r>
                  </m:oMath>
                </a14:m>
                <a:endParaRPr lang="en-US" altLang="en-US" sz="2000" i="1" kern="0" dirty="0">
                  <a:latin typeface="Cambria Math" panose="02040503050406030204" pitchFamily="18" charset="0"/>
                  <a:sym typeface="Symbol" charset="2"/>
                </a:endParaRPr>
              </a:p>
              <a:p>
                <a:pPr marL="0" indent="0">
                  <a:buFont typeface="Quattrocento Sans"/>
                  <a:buNone/>
                  <a:tabLst>
                    <a:tab pos="1254125" algn="r"/>
                    <a:tab pos="1477963" algn="l"/>
                    <a:tab pos="2286000" algn="l"/>
                  </a:tabLst>
                </a:pPr>
                <a:r>
                  <a:rPr lang="en-US" altLang="en-US" sz="2000" kern="0" dirty="0"/>
                  <a:t>	</a:t>
                </a:r>
                <a:r>
                  <a:rPr lang="en-US" altLang="en-US" sz="2000" i="1" kern="0" dirty="0">
                    <a:latin typeface="Cambria Math" panose="02040503050406030204" pitchFamily="18" charset="0"/>
                    <a:sym typeface="Symbol" charset="2"/>
                  </a:rPr>
                  <a:t>X-</a:t>
                </a:r>
                <a:r>
                  <a:rPr lang="en-US" altLang="en-US" sz="2000" kern="0" dirty="0">
                    <a:sym typeface="Symbol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(1+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)</m:t>
                        </m:r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𝑋</m:t>
                    </m:r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= </m:t>
                    </m:r>
                  </m:oMath>
                </a14:m>
                <a:r>
                  <a:rPr lang="en-US" altLang="en-US" sz="2000" kern="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(1+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)</m:t>
                        </m:r>
                      </m:den>
                    </m:f>
                  </m:oMath>
                </a14:m>
                <a:endParaRPr lang="en-US" altLang="en-US" sz="2000" kern="0" dirty="0">
                  <a:sym typeface="Symbol" charset="2"/>
                </a:endParaRPr>
              </a:p>
              <a:p>
                <a:pPr marL="0" indent="0">
                  <a:buFont typeface="Quattrocento Sans"/>
                  <a:buNone/>
                  <a:tabLst>
                    <a:tab pos="1254125" algn="r"/>
                    <a:tab pos="1477963" algn="l"/>
                    <a:tab pos="2286000" algn="l"/>
                  </a:tabLst>
                </a:pPr>
                <a:r>
                  <a:rPr lang="en-US" altLang="en-US" sz="2000" kern="0" dirty="0"/>
                  <a:t>	</a:t>
                </a:r>
                <a14:m>
                  <m:oMath xmlns:m="http://schemas.openxmlformats.org/officeDocument/2006/math"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𝑋</m:t>
                    </m:r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=</m:t>
                    </m:r>
                  </m:oMath>
                </a14:m>
                <a:r>
                  <a:rPr lang="en-US" altLang="en-US" sz="2000" kern="0" dirty="0">
                    <a:sym typeface="Symbol" charset="2"/>
                  </a:rPr>
                  <a:t>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(1+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)</m:t>
                        </m:r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 /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dPr>
                      <m:e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1−</m:t>
                        </m:r>
                        <m:f>
                          <m:f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fPr>
                          <m:num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1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altLang="en-US" sz="2000" i="1" kern="0">
                                    <a:latin typeface="Cambria Math" panose="02040503050406030204" pitchFamily="18" charset="0"/>
                                    <a:sym typeface="Symbol" charset="2"/>
                                  </a:rPr>
                                </m:ctrlPr>
                              </m:dPr>
                              <m:e>
                                <m:r>
                                  <a:rPr lang="en-US" altLang="en-US" sz="2000" i="1" kern="0" smtClean="0">
                                    <a:latin typeface="Cambria Math" panose="02040503050406030204" pitchFamily="18" charset="0"/>
                                    <a:sym typeface="Symbol" charset="2"/>
                                  </a:rPr>
                                  <m:t>1+</m:t>
                                </m:r>
                                <m:r>
                                  <a:rPr lang="en-US" altLang="en-US" sz="2000" i="1" kern="0" smtClean="0">
                                    <a:latin typeface="Cambria Math" panose="02040503050406030204" pitchFamily="18" charset="0"/>
                                    <a:sym typeface="Symbol" charset="2"/>
                                  </a:rPr>
                                  <m:t>𝑟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r>
                  <a:rPr lang="en-US" altLang="en-US" sz="2000" i="1" kern="0" dirty="0">
                    <a:latin typeface="Cambria Math" panose="02040503050406030204" pitchFamily="18" charset="0"/>
                    <a:sym typeface="Symbol" charset="2"/>
                  </a:rPr>
                  <a:t>=</a:t>
                </a:r>
                <a:r>
                  <a:rPr lang="en-US" altLang="en-US" sz="2000" kern="0" dirty="0">
                    <a:sym typeface="Symbol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(1+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)</m:t>
                        </m:r>
                      </m:den>
                    </m:f>
                    <m:r>
                      <a:rPr lang="en-US" altLang="en-US" sz="2000" i="1" kern="0" smtClean="0">
                        <a:latin typeface="Cambria Math" panose="02040503050406030204" pitchFamily="18" charset="0"/>
                        <a:sym typeface="Symbol" charset="2"/>
                      </a:rPr>
                      <m:t> /</m:t>
                    </m:r>
                    <m:f>
                      <m:fPr>
                        <m:ctrlPr>
                          <a:rPr lang="en-US" altLang="en-US" sz="2000" i="1" ker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</m:num>
                      <m:den>
                        <m:d>
                          <m:dPr>
                            <m:ctrlPr>
                              <a:rPr lang="en-US" altLang="en-US" sz="2000" i="1" kern="0">
                                <a:latin typeface="Cambria Math" panose="02040503050406030204" pitchFamily="18" charset="0"/>
                                <a:sym typeface="Symbol" charset="2"/>
                              </a:rPr>
                            </m:ctrlPr>
                          </m:dPr>
                          <m:e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1+</m:t>
                            </m:r>
                            <m:r>
                              <a:rPr lang="en-US" altLang="en-US" sz="2000" i="1" kern="0" smtClean="0">
                                <a:latin typeface="Cambria Math" panose="02040503050406030204" pitchFamily="18" charset="0"/>
                                <a:sym typeface="Symbol" charset="2"/>
                              </a:rPr>
                              <m:t>𝑟</m:t>
                            </m:r>
                          </m:e>
                        </m:d>
                      </m:den>
                    </m:f>
                  </m:oMath>
                </a14:m>
                <a:r>
                  <a:rPr lang="en-US" altLang="en-US" sz="2000" i="1" kern="0" dirty="0">
                    <a:latin typeface="Cambria Math" panose="02040503050406030204" pitchFamily="18" charset="0"/>
                    <a:sym typeface="Symbol" charset="2"/>
                  </a:rPr>
                  <a:t>=</a:t>
                </a:r>
                <a:r>
                  <a:rPr lang="en-US" altLang="en-US" sz="2000" kern="0" dirty="0">
                    <a:sym typeface="Symbol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</m:ctrlPr>
                      </m:fPr>
                      <m:num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1</m:t>
                        </m:r>
                      </m:num>
                      <m:den>
                        <m:r>
                          <a:rPr lang="en-US" altLang="en-US" sz="2000" i="1" kern="0" smtClean="0">
                            <a:latin typeface="Cambria Math" panose="02040503050406030204" pitchFamily="18" charset="0"/>
                            <a:sym typeface="Symbol" charset="2"/>
                          </a:rPr>
                          <m:t>𝑟</m:t>
                        </m:r>
                      </m:den>
                    </m:f>
                  </m:oMath>
                </a14:m>
                <a:endParaRPr lang="en-US" altLang="en-US" sz="2000" i="1" kern="0" dirty="0">
                  <a:latin typeface="Cambria Math" panose="02040503050406030204" pitchFamily="18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10" name="Text Placeholder 1">
                <a:extLst>
                  <a:ext uri="{FF2B5EF4-FFF2-40B4-BE49-F238E27FC236}">
                    <a16:creationId xmlns:a16="http://schemas.microsoft.com/office/drawing/2014/main" id="{840D24BA-5C3F-64C6-6C6C-14AAE49DD0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4089" y="2608618"/>
                <a:ext cx="5870617" cy="2325943"/>
              </a:xfrm>
              <a:prstGeom prst="rect">
                <a:avLst/>
              </a:prstGeom>
              <a:blipFill>
                <a:blip r:embed="rId3"/>
                <a:stretch>
                  <a:fillRect l="-107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26C50-B6EF-D39C-AA79-6B7637785A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6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48B26-B0E2-1D76-6259-91C8807ED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F88858-D8A1-CFD3-9BEA-E4A6B93E3B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Why Cooperate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against GTS?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A3FC8-72F5-66B1-4AB1-EDF067508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Placeholder 1">
                <a:extLst>
                  <a:ext uri="{FF2B5EF4-FFF2-40B4-BE49-F238E27FC236}">
                    <a16:creationId xmlns:a16="http://schemas.microsoft.com/office/drawing/2014/main" id="{27D382C8-F5BC-0A4B-C823-D4634CE6512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81250" y="1514007"/>
                <a:ext cx="6809700" cy="3214663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altLang="en-US" dirty="0">
                    <a:ea typeface="ＭＳ Ｐゴシック" charset="-128"/>
                  </a:rPr>
                  <a:t>Cooperate if the present value of cooperation is higher than the present value of defection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altLang="en-US" dirty="0">
                  <a:ea typeface="ＭＳ Ｐゴシック" charset="-128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𝑐𝑜𝑜𝑝𝑒𝑟𝑎𝑡𝑖𝑜𝑛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en-US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𝑑𝑒𝑓𝑒𝑐𝑡𝑖𝑜𝑛</m:t>
                      </m:r>
                    </m:oMath>
                    <m:oMath xmlns:m="http://schemas.openxmlformats.org/officeDocument/2006/math"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𝑁𝑜𝑤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𝐿𝑎𝑡𝑒𝑟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𝑁𝑜𝑤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𝐿𝑎𝑡𝑒𝑟</m:t>
                      </m:r>
                    </m:oMath>
                    <m:oMath xmlns:m="http://schemas.openxmlformats.org/officeDocument/2006/math"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60…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 60…60…60…</m:t>
                      </m:r>
                      <m:r>
                        <m:rPr>
                          <m:aln/>
                        </m:rPr>
                        <a:rPr lang="en-US" altLang="en-US" sz="2200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72…  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54…54…54…</m:t>
                      </m:r>
                    </m:oMath>
                  </m:oMathPara>
                </a14:m>
                <a:endParaRPr lang="en-US" altLang="en-US" dirty="0">
                  <a:ea typeface="ＭＳ Ｐゴシック" charset="-128"/>
                </a:endParaRPr>
              </a:p>
            </p:txBody>
          </p:sp>
        </mc:Choice>
        <mc:Fallback xmlns="">
          <p:sp>
            <p:nvSpPr>
              <p:cNvPr id="11" name="Text Placeholder 1">
                <a:extLst>
                  <a:ext uri="{FF2B5EF4-FFF2-40B4-BE49-F238E27FC236}">
                    <a16:creationId xmlns:a16="http://schemas.microsoft.com/office/drawing/2014/main" id="{27D382C8-F5BC-0A4B-C823-D4634CE651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81250" y="1514007"/>
                <a:ext cx="6809700" cy="3214663"/>
              </a:xfrm>
              <a:blipFill>
                <a:blip r:embed="rId2"/>
                <a:stretch>
                  <a:fillRect l="-1673" t="-2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1BD8A9-3D9B-8AFE-F42F-8F6AD8BF4F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95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53272-006B-515B-038D-F6FB4633A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7A368A-B37E-3C32-C2F7-7BAF14D1F5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Why Cooperate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against GTS?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BF3D9-2C1A-2A52-6594-14315DFAB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5">
                <a:extLst>
                  <a:ext uri="{FF2B5EF4-FFF2-40B4-BE49-F238E27FC236}">
                    <a16:creationId xmlns:a16="http://schemas.microsoft.com/office/drawing/2014/main" id="{36CB3B1A-CFE9-B2AC-26DF-FBD0980F7B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23548" y="1543542"/>
                <a:ext cx="6896904" cy="3514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10000"/>
                  </a:lnSpc>
                  <a:buClr>
                    <a:schemeClr val="bg1"/>
                  </a:buClr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i="1" dirty="0" smtClean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𝑐𝑜𝑜𝑝𝑒𝑟𝑎𝑡𝑖𝑜𝑛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𝑑𝑒𝑓𝑒𝑐𝑡𝑖𝑜𝑛</m:t>
                      </m:r>
                    </m:oMath>
                    <m:oMath xmlns:m="http://schemas.openxmlformats.org/officeDocument/2006/math">
                      <m:r>
                        <a:rPr lang="en-US" alt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60…  </m:t>
                      </m:r>
                      <m:limLow>
                        <m:limLowPr>
                          <m:ctrlP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altLang="en-US" sz="2200" i="1" dirty="0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altLang="en-US" sz="2200" i="1" dirty="0">
                                  <a:latin typeface="Cambria Math" panose="02040503050406030204" pitchFamily="18" charset="0"/>
                                </a:rPr>
                                <m:t>60…60…60…</m:t>
                              </m:r>
                            </m:e>
                          </m:groupChr>
                        </m:e>
                        <m:lim/>
                      </m:limLow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…  </m:t>
                      </m:r>
                      <m:limLow>
                        <m:limLowPr>
                          <m:ctrlP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altLang="en-US" sz="2200" i="1" dirty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altLang="en-US" sz="2200" b="0" i="1" dirty="0" smtClean="0">
                                  <a:latin typeface="Cambria Math" panose="02040503050406030204" pitchFamily="18" charset="0"/>
                                </a:rPr>
                                <m:t>54</m:t>
                              </m:r>
                              <m:r>
                                <a:rPr lang="en-US" altLang="en-US" sz="2200" i="1" dirty="0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a:rPr lang="en-US" altLang="en-US" sz="2200" b="0" i="1" dirty="0" smtClean="0">
                                  <a:latin typeface="Cambria Math" panose="02040503050406030204" pitchFamily="18" charset="0"/>
                                </a:rPr>
                                <m:t>54…54…</m:t>
                              </m:r>
                            </m:e>
                          </m:groupChr>
                        </m:e>
                        <m:lim/>
                      </m:limLow>
                    </m:oMath>
                    <m:oMath xmlns:m="http://schemas.openxmlformats.org/officeDocument/2006/math">
                      <m:r>
                        <a:rPr lang="en-US" altLang="en-US" sz="5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60 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m:rPr>
                          <m:aln/>
                        </m:rP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72      +       </m:t>
                      </m:r>
                      <m:f>
                        <m:fPr>
                          <m:ctrlP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b="0" i="1" dirty="0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num>
                        <m:den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m:rPr>
                          <m:aln/>
                        </m:rPr>
                        <a:rPr lang="en-US" altLang="en-US" sz="2200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    12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altLang="en-US" sz="2200" b="0" i="1" dirty="0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=50%         </m:t>
                      </m:r>
                      <m:r>
                        <m:rPr>
                          <m:aln/>
                        </m:rP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altLang="en-US" sz="2200" dirty="0"/>
              </a:p>
            </p:txBody>
          </p:sp>
        </mc:Choice>
        <mc:Fallback xmlns="">
          <p:sp>
            <p:nvSpPr>
              <p:cNvPr id="14" name="Text Box 5">
                <a:extLst>
                  <a:ext uri="{FF2B5EF4-FFF2-40B4-BE49-F238E27FC236}">
                    <a16:creationId xmlns:a16="http://schemas.microsoft.com/office/drawing/2014/main" id="{36CB3B1A-CFE9-B2AC-26DF-FBD0980F7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23548" y="1543542"/>
                <a:ext cx="6896904" cy="3514104"/>
              </a:xfrm>
              <a:prstGeom prst="rect">
                <a:avLst/>
              </a:prstGeom>
              <a:blipFill>
                <a:blip r:embed="rId2"/>
                <a:stretch>
                  <a:fillRect b="-36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E67BE7-B489-BB29-29C3-1C05EE0CF4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51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Why Cooperate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against GTS?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idx="1"/>
          </p:nvPr>
        </p:nvSpPr>
        <p:spPr>
          <a:xfrm>
            <a:off x="1381250" y="1514007"/>
            <a:ext cx="6809700" cy="32146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Cooperate if the present value of cooperation is higher than the present value of defection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In this case, cooperation is sustainable using grim trigger strategies as long as </a:t>
            </a:r>
            <a:r>
              <a:rPr lang="en-US" altLang="en-US" sz="2800" dirty="0">
                <a:ea typeface="ＭＳ Ｐゴシック" charset="-128"/>
                <a:sym typeface="Symbol" charset="2"/>
              </a:rPr>
              <a:t>r</a:t>
            </a:r>
            <a:r>
              <a:rPr lang="en-US" altLang="en-US" dirty="0">
                <a:ea typeface="ＭＳ Ｐゴシック" charset="-128"/>
              </a:rPr>
              <a:t> &lt; 50%</a:t>
            </a:r>
          </a:p>
          <a:p>
            <a:pPr marL="0" indent="0">
              <a:lnSpc>
                <a:spcPct val="90000"/>
              </a:lnSpc>
              <a:buNone/>
              <a:tabLst>
                <a:tab pos="339725" algn="l"/>
              </a:tabLst>
            </a:pPr>
            <a:r>
              <a:rPr lang="en-US" altLang="en-US" dirty="0">
                <a:ea typeface="ＭＳ Ｐゴシック" charset="-128"/>
              </a:rPr>
              <a:t>	(As long as $1 invested today does not return 	more than $1.50 next period)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16E386-78C9-453C-F62E-FAD88ACF8D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45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“</a:t>
            </a:r>
            <a:r>
              <a:rPr lang="en-US" altLang="ja-JP" dirty="0" err="1">
                <a:ea typeface="ＭＳ Ｐゴシック" charset="-128"/>
              </a:rPr>
              <a:t>Доверяй</a:t>
            </a:r>
            <a:r>
              <a:rPr lang="en-US" altLang="ja-JP" dirty="0">
                <a:ea typeface="ＭＳ Ｐゴシック" charset="-128"/>
              </a:rPr>
              <a:t>, </a:t>
            </a:r>
            <a:r>
              <a:rPr lang="en-US" altLang="ja-JP" dirty="0" err="1">
                <a:ea typeface="ＭＳ Ｐゴシック" charset="-128"/>
              </a:rPr>
              <a:t>Но</a:t>
            </a:r>
            <a:r>
              <a:rPr lang="en-US" altLang="ja-JP" dirty="0">
                <a:ea typeface="ＭＳ Ｐゴシック" charset="-128"/>
              </a:rPr>
              <a:t> </a:t>
            </a:r>
            <a:r>
              <a:rPr lang="en-US" altLang="ja-JP" dirty="0" err="1">
                <a:ea typeface="ＭＳ Ｐゴシック" charset="-128"/>
              </a:rPr>
              <a:t>Проверяй</a:t>
            </a:r>
            <a:r>
              <a:rPr lang="en-US" altLang="ja-JP" dirty="0">
                <a:ea typeface="ＭＳ Ｐゴシック" charset="-128"/>
              </a:rPr>
              <a:t>.</a:t>
            </a:r>
            <a:r>
              <a:rPr lang="en-US" dirty="0"/>
              <a:t>”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(Trust But Verify)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mr-IN" dirty="0"/>
              <a:t>–</a:t>
            </a:r>
            <a:r>
              <a:rPr lang="en-US" dirty="0"/>
              <a:t> Old Russian Proverb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8A1604-33FE-85A9-45A3-176D63BF37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Payoff streams (TFT)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1534197" y="1729490"/>
            <a:ext cx="0" cy="264014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534197" y="4354640"/>
            <a:ext cx="5779258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929391" y="2114550"/>
            <a:ext cx="67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72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929391" y="3486150"/>
            <a:ext cx="67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54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004602" y="4411790"/>
            <a:ext cx="5376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2878211" y="4411790"/>
            <a:ext cx="672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t+1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4020622" y="4411790"/>
            <a:ext cx="672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t+2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095833" y="4411790"/>
            <a:ext cx="8064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t+3</a:t>
            </a: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1534197" y="2286000"/>
            <a:ext cx="1142412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2661618" y="3657600"/>
            <a:ext cx="1157401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3819020" y="3657600"/>
            <a:ext cx="1142412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4961432" y="3657600"/>
            <a:ext cx="1344014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2676609" y="2286000"/>
            <a:ext cx="0" cy="13716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6306846" y="3503950"/>
            <a:ext cx="12768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  <a:latin typeface="Verdana" charset="0"/>
              </a:rPr>
              <a:t>defect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6641449" y="4411790"/>
            <a:ext cx="8064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time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929391" y="3108722"/>
            <a:ext cx="67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Verdana" charset="0"/>
              </a:rPr>
              <a:t>60</a:t>
            </a: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6306846" y="2929700"/>
            <a:ext cx="15596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000099"/>
                </a:solidFill>
                <a:latin typeface="Verdana" charset="0"/>
              </a:rPr>
              <a:t>cooperate</a:t>
            </a:r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auto">
          <a:xfrm>
            <a:off x="1534197" y="3198019"/>
            <a:ext cx="4771248" cy="0"/>
          </a:xfrm>
          <a:prstGeom prst="line">
            <a:avLst/>
          </a:prstGeom>
          <a:noFill/>
          <a:ln w="38100">
            <a:solidFill>
              <a:srgbClr val="000099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>
              <a:solidFill>
                <a:srgbClr val="000099"/>
              </a:solidFill>
            </a:endParaRPr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 flipV="1">
            <a:off x="3785420" y="3198019"/>
            <a:ext cx="0" cy="459581"/>
          </a:xfrm>
          <a:prstGeom prst="line">
            <a:avLst/>
          </a:prstGeom>
          <a:noFill/>
          <a:ln w="28575">
            <a:solidFill>
              <a:srgbClr val="5F5F5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32" name="Line 24"/>
          <p:cNvSpPr>
            <a:spLocks noChangeShapeType="1"/>
          </p:cNvSpPr>
          <p:nvPr/>
        </p:nvSpPr>
        <p:spPr bwMode="auto">
          <a:xfrm flipV="1">
            <a:off x="4894231" y="3198019"/>
            <a:ext cx="0" cy="459581"/>
          </a:xfrm>
          <a:prstGeom prst="line">
            <a:avLst/>
          </a:prstGeom>
          <a:noFill/>
          <a:ln w="28575">
            <a:solidFill>
              <a:srgbClr val="5F5F5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 flipV="1">
            <a:off x="6003042" y="3198019"/>
            <a:ext cx="0" cy="459581"/>
          </a:xfrm>
          <a:prstGeom prst="line">
            <a:avLst/>
          </a:prstGeom>
          <a:noFill/>
          <a:ln w="28575">
            <a:solidFill>
              <a:srgbClr val="5F5F5F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grpSp>
        <p:nvGrpSpPr>
          <p:cNvPr id="6" name="Group 5"/>
          <p:cNvGrpSpPr/>
          <p:nvPr/>
        </p:nvGrpSpPr>
        <p:grpSpPr>
          <a:xfrm>
            <a:off x="2672988" y="3657600"/>
            <a:ext cx="3643828" cy="0"/>
            <a:chOff x="2628018" y="3657600"/>
            <a:chExt cx="3643828" cy="0"/>
          </a:xfrm>
        </p:grpSpPr>
        <p:sp>
          <p:nvSpPr>
            <p:cNvPr id="50" name="Line 15"/>
            <p:cNvSpPr>
              <a:spLocks noChangeShapeType="1"/>
            </p:cNvSpPr>
            <p:nvPr/>
          </p:nvSpPr>
          <p:spPr bwMode="auto">
            <a:xfrm>
              <a:off x="2628018" y="3657600"/>
              <a:ext cx="1157401" cy="0"/>
            </a:xfrm>
            <a:prstGeom prst="line">
              <a:avLst/>
            </a:prstGeom>
            <a:noFill/>
            <a:ln w="38100">
              <a:solidFill>
                <a:srgbClr val="F0B8BF"/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1050"/>
            </a:p>
          </p:txBody>
        </p:sp>
        <p:sp>
          <p:nvSpPr>
            <p:cNvPr id="51" name="Line 16"/>
            <p:cNvSpPr>
              <a:spLocks noChangeShapeType="1"/>
            </p:cNvSpPr>
            <p:nvPr/>
          </p:nvSpPr>
          <p:spPr bwMode="auto">
            <a:xfrm>
              <a:off x="3785420" y="3657600"/>
              <a:ext cx="1142412" cy="0"/>
            </a:xfrm>
            <a:prstGeom prst="line">
              <a:avLst/>
            </a:prstGeom>
            <a:noFill/>
            <a:ln w="38100">
              <a:solidFill>
                <a:srgbClr val="F0B8BF"/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1050"/>
            </a:p>
          </p:txBody>
        </p:sp>
        <p:sp>
          <p:nvSpPr>
            <p:cNvPr id="52" name="Line 17"/>
            <p:cNvSpPr>
              <a:spLocks noChangeShapeType="1"/>
            </p:cNvSpPr>
            <p:nvPr/>
          </p:nvSpPr>
          <p:spPr bwMode="auto">
            <a:xfrm>
              <a:off x="4927832" y="3657600"/>
              <a:ext cx="1344014" cy="0"/>
            </a:xfrm>
            <a:prstGeom prst="line">
              <a:avLst/>
            </a:prstGeom>
            <a:noFill/>
            <a:ln w="38100">
              <a:solidFill>
                <a:srgbClr val="F0B8BF"/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105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534197" y="2255691"/>
            <a:ext cx="6636067" cy="1844118"/>
            <a:chOff x="1534197" y="2255691"/>
            <a:chExt cx="6636067" cy="1844118"/>
          </a:xfrm>
        </p:grpSpPr>
        <p:grpSp>
          <p:nvGrpSpPr>
            <p:cNvPr id="2" name="Group 1"/>
            <p:cNvGrpSpPr/>
            <p:nvPr/>
          </p:nvGrpSpPr>
          <p:grpSpPr>
            <a:xfrm>
              <a:off x="1534197" y="2255691"/>
              <a:ext cx="4789667" cy="1844118"/>
              <a:chOff x="1534197" y="2255691"/>
              <a:chExt cx="4789667" cy="1844118"/>
            </a:xfrm>
          </p:grpSpPr>
          <p:sp>
            <p:nvSpPr>
              <p:cNvPr id="37" name="Line 11"/>
              <p:cNvSpPr>
                <a:spLocks noChangeShapeType="1"/>
              </p:cNvSpPr>
              <p:nvPr/>
            </p:nvSpPr>
            <p:spPr bwMode="auto">
              <a:xfrm>
                <a:off x="1534197" y="2271628"/>
                <a:ext cx="114682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8" name="AutoShape 26"/>
              <p:cNvSpPr>
                <a:spLocks noChangeArrowheads="1"/>
              </p:cNvSpPr>
              <p:nvPr/>
            </p:nvSpPr>
            <p:spPr bwMode="auto">
              <a:xfrm flipV="1">
                <a:off x="2688046" y="2855599"/>
                <a:ext cx="647898" cy="28344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17694720 60000 65536"/>
                  <a:gd name="T13" fmla="*/ 11796480 60000 65536"/>
                  <a:gd name="T14" fmla="*/ 11796480 60000 65536"/>
                  <a:gd name="T15" fmla="*/ 5898240 60000 65536"/>
                  <a:gd name="T16" fmla="*/ 0 60000 65536"/>
                  <a:gd name="T17" fmla="*/ 0 60000 65536"/>
                  <a:gd name="T18" fmla="*/ 0 w 21600"/>
                  <a:gd name="T19" fmla="*/ 21600 h 21600"/>
                  <a:gd name="T20" fmla="*/ 18508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8514" y="0"/>
                    </a:moveTo>
                    <a:lnTo>
                      <a:pt x="15428" y="7650"/>
                    </a:lnTo>
                    <a:lnTo>
                      <a:pt x="18514" y="7650"/>
                    </a:lnTo>
                    <a:lnTo>
                      <a:pt x="18514" y="21600"/>
                    </a:lnTo>
                    <a:lnTo>
                      <a:pt x="0" y="21600"/>
                    </a:lnTo>
                    <a:lnTo>
                      <a:pt x="18514" y="21600"/>
                    </a:lnTo>
                    <a:lnTo>
                      <a:pt x="18514" y="7650"/>
                    </a:lnTo>
                    <a:lnTo>
                      <a:pt x="21600" y="7650"/>
                    </a:lnTo>
                    <a:lnTo>
                      <a:pt x="18514" y="0"/>
                    </a:lnTo>
                    <a:close/>
                  </a:path>
                </a:pathLst>
              </a:custGeom>
              <a:noFill/>
              <a:ln w="28575">
                <a:solidFill>
                  <a:srgbClr val="A615B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12"/>
              <p:cNvSpPr>
                <a:spLocks noChangeShapeType="1"/>
              </p:cNvSpPr>
              <p:nvPr/>
            </p:nvSpPr>
            <p:spPr bwMode="auto">
              <a:xfrm>
                <a:off x="2666964" y="4090702"/>
                <a:ext cx="113276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5" name="Line 13"/>
              <p:cNvSpPr>
                <a:spLocks noChangeShapeType="1"/>
              </p:cNvSpPr>
              <p:nvPr/>
            </p:nvSpPr>
            <p:spPr bwMode="auto">
              <a:xfrm>
                <a:off x="3787083" y="3181165"/>
                <a:ext cx="120163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6" name="Line 14"/>
              <p:cNvSpPr>
                <a:spLocks noChangeShapeType="1"/>
              </p:cNvSpPr>
              <p:nvPr/>
            </p:nvSpPr>
            <p:spPr bwMode="auto">
              <a:xfrm>
                <a:off x="4988716" y="3181165"/>
                <a:ext cx="133514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" name="Line 15"/>
              <p:cNvSpPr>
                <a:spLocks noChangeShapeType="1"/>
              </p:cNvSpPr>
              <p:nvPr/>
            </p:nvSpPr>
            <p:spPr bwMode="auto">
              <a:xfrm>
                <a:off x="2681019" y="2255691"/>
                <a:ext cx="0" cy="184298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8" name="Line 30"/>
              <p:cNvSpPr>
                <a:spLocks noChangeShapeType="1"/>
              </p:cNvSpPr>
              <p:nvPr/>
            </p:nvSpPr>
            <p:spPr bwMode="auto">
              <a:xfrm>
                <a:off x="3785678" y="3165228"/>
                <a:ext cx="0" cy="9345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49" name="Text Box 20"/>
            <p:cNvSpPr txBox="1">
              <a:spLocks noChangeArrowheads="1"/>
            </p:cNvSpPr>
            <p:nvPr/>
          </p:nvSpPr>
          <p:spPr bwMode="auto">
            <a:xfrm>
              <a:off x="6316306" y="3168193"/>
              <a:ext cx="18539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rgbClr val="FF0000"/>
                  </a:solidFill>
                  <a:latin typeface="Verdana" charset="0"/>
                </a:rPr>
                <a:t>defect once</a:t>
              </a:r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E5B4C8-02BE-C526-16EB-AB0EE0D2FE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69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FBAD0-1BC0-E8E4-E791-783A66FD6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390D48-361D-D021-95B6-7045686770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Why Cooperate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against Tit-for-Tat?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95091-D512-FBFA-7417-37F76F56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Placeholder 1">
                <a:extLst>
                  <a:ext uri="{FF2B5EF4-FFF2-40B4-BE49-F238E27FC236}">
                    <a16:creationId xmlns:a16="http://schemas.microsoft.com/office/drawing/2014/main" id="{7122D6CB-7CAD-2D6D-A74B-3F16B30C320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81250" y="1514007"/>
                <a:ext cx="6809700" cy="3214663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altLang="en-US" dirty="0">
                    <a:ea typeface="ＭＳ Ｐゴシック" charset="-128"/>
                  </a:rPr>
                  <a:t>Cooperate if present value of cooperation is higher than the NPV of both types of defection</a:t>
                </a:r>
              </a:p>
              <a:p>
                <a:pPr marL="0" indent="0">
                  <a:buNone/>
                </a:pPr>
                <a:endParaRPr lang="en-US" altLang="en-US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𝑐𝑜𝑜𝑝𝑒𝑟𝑎𝑡𝑖𝑜𝑛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en-US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𝑑𝑒𝑓𝑒𝑐𝑡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𝑎𝑙𝑤𝑎𝑦𝑠</m:t>
                      </m:r>
                    </m:oMath>
                    <m:oMath xmlns:m="http://schemas.openxmlformats.org/officeDocument/2006/math"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</m:t>
                      </m:r>
                      <m:r>
                        <a:rPr lang="en-US" altLang="en-US" b="1" i="1" smtClean="0">
                          <a:latin typeface="Cambria Math" panose="02040503050406030204" pitchFamily="18" charset="0"/>
                        </a:rPr>
                        <m:t>𝒂𝒏𝒅</m:t>
                      </m:r>
                    </m:oMath>
                    <m:oMath xmlns:m="http://schemas.openxmlformats.org/officeDocument/2006/math"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𝑐𝑜𝑜𝑝𝑒𝑟𝑎𝑡𝑖𝑜𝑛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en-US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𝑑𝑒𝑓𝑒𝑐𝑡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𝑜𝑛𝑐𝑒</m:t>
                      </m:r>
                    </m:oMath>
                    <m:oMath xmlns:m="http://schemas.openxmlformats.org/officeDocument/2006/math"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𝑁𝑜𝑤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𝐿𝑎𝑡𝑒𝑟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𝑁𝑜𝑤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n-US" altLang="en-US" b="0" i="1" dirty="0" smtClean="0">
                          <a:latin typeface="Cambria Math" panose="02040503050406030204" pitchFamily="18" charset="0"/>
                        </a:rPr>
                        <m:t>𝐿𝑎𝑡𝑒𝑟</m:t>
                      </m:r>
                    </m:oMath>
                    <m:oMath xmlns:m="http://schemas.openxmlformats.org/officeDocument/2006/math"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60…       60…  </m:t>
                      </m:r>
                      <m:r>
                        <a:rPr lang="en-US" altLang="en-US" sz="2200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???</m:t>
                      </m:r>
                      <m:r>
                        <a:rPr lang="en-US" altLang="en-US" sz="2200" b="0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aln/>
                        </m:rPr>
                        <a:rPr lang="en-US" altLang="en-US" sz="2200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72…       47… </m:t>
                      </m:r>
                      <m:r>
                        <a:rPr lang="en-US" altLang="en-US" sz="2200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???</m:t>
                      </m:r>
                    </m:oMath>
                  </m:oMathPara>
                </a14:m>
                <a:endParaRPr lang="en-US" altLang="en-US" dirty="0">
                  <a:ea typeface="ＭＳ Ｐゴシック" charset="-128"/>
                </a:endParaRPr>
              </a:p>
              <a:p>
                <a:pPr marL="0" indent="0">
                  <a:buNone/>
                </a:pPr>
                <a:br>
                  <a:rPr lang="en-US" altLang="en-US" sz="2400" b="0" i="1" dirty="0">
                    <a:latin typeface="Cambria Math" panose="02040503050406030204" pitchFamily="18" charset="0"/>
                  </a:rPr>
                </a:br>
                <a:endParaRPr lang="en-US" altLang="en-US" dirty="0">
                  <a:ea typeface="ＭＳ Ｐゴシック" charset="-128"/>
                </a:endParaRPr>
              </a:p>
            </p:txBody>
          </p:sp>
        </mc:Choice>
        <mc:Fallback xmlns="">
          <p:sp>
            <p:nvSpPr>
              <p:cNvPr id="11" name="Text Placeholder 1">
                <a:extLst>
                  <a:ext uri="{FF2B5EF4-FFF2-40B4-BE49-F238E27FC236}">
                    <a16:creationId xmlns:a16="http://schemas.microsoft.com/office/drawing/2014/main" id="{7122D6CB-7CAD-2D6D-A74B-3F16B30C32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81250" y="1514007"/>
                <a:ext cx="6809700" cy="3214663"/>
              </a:xfrm>
              <a:blipFill>
                <a:blip r:embed="rId2"/>
                <a:stretch>
                  <a:fillRect l="-1673" t="-2756" r="-558" b="-5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668789-4F86-506B-F2B9-7E1227EBFE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38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24B40-4262-F844-1C95-EC470A65D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863784-7EED-B2B8-B53B-0582BD4AB0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Why Cooperate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against Tit-for-Tat?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99DFA-C249-CC00-BCC5-936D1C574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5">
                <a:extLst>
                  <a:ext uri="{FF2B5EF4-FFF2-40B4-BE49-F238E27FC236}">
                    <a16:creationId xmlns:a16="http://schemas.microsoft.com/office/drawing/2014/main" id="{885B9DA5-5FDE-E62A-B01E-2F8269CDCA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23548" y="1543542"/>
                <a:ext cx="6896904" cy="4563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8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q"/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40F76"/>
                  </a:buClr>
                  <a:buSzPct val="70000"/>
                  <a:buFont typeface="Wingdings" charset="2"/>
                  <a:buChar char="q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40F76"/>
                  </a:buClr>
                  <a:buSzPct val="75000"/>
                  <a:buFont typeface="Wingdings" charset="2"/>
                  <a:buChar char="n"/>
                  <a:defRPr sz="20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14000"/>
                  </a:lnSpc>
                  <a:buClr>
                    <a:schemeClr val="bg1"/>
                  </a:buClr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i="1" dirty="0" smtClean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sz="24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𝑐𝑜𝑜𝑝𝑒𝑟𝑎𝑡𝑖𝑜𝑛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𝑑𝑒𝑓𝑒𝑐𝑡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400" b="0" i="1" dirty="0" smtClean="0">
                          <a:latin typeface="Cambria Math" panose="02040503050406030204" pitchFamily="18" charset="0"/>
                        </a:rPr>
                        <m:t>𝑜𝑛𝑐𝑒</m:t>
                      </m:r>
                    </m:oMath>
                    <m:oMath xmlns:m="http://schemas.openxmlformats.org/officeDocument/2006/math">
                      <m:r>
                        <a:rPr lang="en-US" altLang="en-US" sz="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60…  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60…    </m:t>
                      </m:r>
                      <m:r>
                        <a:rPr lang="en-US" altLang="en-US" sz="2200" b="0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???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72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…  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47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…    </m:t>
                      </m:r>
                      <m:r>
                        <a:rPr lang="en-US" altLang="en-US" sz="2200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???</m:t>
                      </m:r>
                    </m:oMath>
                    <m:oMath xmlns:m="http://schemas.openxmlformats.org/officeDocument/2006/math"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60 +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en-US" altLang="en-US" sz="22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en-US" sz="220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aln/>
                        </m:rP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72 + </m:t>
                      </m:r>
                      <m:f>
                        <m:fPr>
                          <m:ctrlP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b="0" i="1" dirty="0" smtClean="0">
                              <a:latin typeface="Cambria Math" panose="02040503050406030204" pitchFamily="18" charset="0"/>
                            </a:rPr>
                            <m:t>47</m:t>
                          </m:r>
                        </m:num>
                        <m:den>
                          <m:r>
                            <a:rPr lang="en-US" altLang="en-US" sz="2200" b="0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m:rPr>
                          <m:aln/>
                        </m:rPr>
                        <a:rPr lang="en-US" altLang="en-US" sz="2200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          12</m:t>
                      </m:r>
                    </m:oMath>
                    <m:oMath xmlns:m="http://schemas.openxmlformats.org/officeDocument/2006/math">
                      <m:r>
                        <a:rPr lang="en-US" altLang="en-US" sz="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en-US" sz="22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3             </m:t>
                      </m:r>
                      <m:r>
                        <m:rPr>
                          <m:aln/>
                        </m:rP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12+12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en-US" sz="22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en-US" sz="22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8.3%    </m:t>
                      </m:r>
                      <m:r>
                        <m:rPr>
                          <m:aln/>
                        </m:rPr>
                        <a:rPr lang="en-US" altLang="en-US" sz="2200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en-US" sz="2200" b="0" i="1" dirty="0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en-US" altLang="en-US" sz="2200" i="1" dirty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altLang="en-US" sz="2200" i="1" dirty="0">
                  <a:latin typeface="Cambria Math" panose="02040503050406030204" pitchFamily="18" charset="0"/>
                </a:endParaRPr>
              </a:p>
              <a:p>
                <a:pPr algn="ctr" eaLnBrk="1" hangingPunct="1">
                  <a:lnSpc>
                    <a:spcPct val="110000"/>
                  </a:lnSpc>
                  <a:buClr>
                    <a:schemeClr val="bg1"/>
                  </a:buClr>
                  <a:buSzTx/>
                  <a:buNone/>
                </a:pPr>
                <a:endParaRPr lang="en-US" altLang="en-US" sz="2200" b="0" i="1" dirty="0">
                  <a:latin typeface="Cambria Math" panose="02040503050406030204" pitchFamily="18" charset="0"/>
                </a:endParaRPr>
              </a:p>
              <a:p>
                <a:pPr algn="ctr" eaLnBrk="1" hangingPunct="1">
                  <a:lnSpc>
                    <a:spcPct val="110000"/>
                  </a:lnSpc>
                  <a:buClr>
                    <a:schemeClr val="bg1"/>
                  </a:buClr>
                  <a:buSzTx/>
                  <a:buNone/>
                </a:pPr>
                <a:endParaRPr lang="en-US" altLang="en-US" sz="2200" dirty="0"/>
              </a:p>
            </p:txBody>
          </p:sp>
        </mc:Choice>
        <mc:Fallback xmlns="">
          <p:sp>
            <p:nvSpPr>
              <p:cNvPr id="14" name="Text Box 5">
                <a:extLst>
                  <a:ext uri="{FF2B5EF4-FFF2-40B4-BE49-F238E27FC236}">
                    <a16:creationId xmlns:a16="http://schemas.microsoft.com/office/drawing/2014/main" id="{885B9DA5-5FDE-E62A-B01E-2F8269CDC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23548" y="1543542"/>
                <a:ext cx="6896904" cy="45633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9E0669-C619-9D43-07A6-1C250F140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69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Why Cooperate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against Tit-for-Tat?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idx="1"/>
          </p:nvPr>
        </p:nvSpPr>
        <p:spPr>
          <a:xfrm>
            <a:off x="1381250" y="1514007"/>
            <a:ext cx="6809700" cy="32146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Cooperate if present value of cooperation is higher than the NPV of both types of defection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In this case, cooperation is sustainable using tit-for-tat as long as r &lt; 8.3%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Much harder to sustain than grim trigger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In this case, cooperation may not be likely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0B97B7-5F69-7A88-6694-F289EA0AD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0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E2A6C-3E6A-6FCF-07F7-64F25869F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4A6D92-551F-A289-EC26-57D093D4DA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Trigger Strategy Calculation Summary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A6847-9AAE-0BC6-2CEC-A744628B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243F6BD7-F601-3744-8EA2-2BE08CE6A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1250" y="1514007"/>
            <a:ext cx="6809700" cy="3214663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en-US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Cooperate Now + Cooperate Later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&gt;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Defect Now + Punishment Later</a:t>
            </a:r>
          </a:p>
          <a:p>
            <a:pPr>
              <a:lnSpc>
                <a:spcPct val="90000"/>
              </a:lnSpc>
            </a:pPr>
            <a:endParaRPr lang="en-US" altLang="en-US" dirty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Grim Trigger and Tit-for-Tat differ on punishment and on length of “later”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1C7D6F-06A7-C839-9427-7800487E21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67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Trigger Strategies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idx="1"/>
          </p:nvPr>
        </p:nvSpPr>
        <p:spPr>
          <a:xfrm>
            <a:off x="1381250" y="1514007"/>
            <a:ext cx="6809700" cy="32146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Grim Trigger and Tit-for-Tat are extremes</a:t>
            </a:r>
          </a:p>
          <a:p>
            <a:pPr>
              <a:lnSpc>
                <a:spcPct val="90000"/>
              </a:lnSpc>
            </a:pPr>
            <a:endParaRPr lang="en-US" altLang="en-US" sz="20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Balance two goals: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altLang="en-US" b="1" i="1" dirty="0">
                <a:solidFill>
                  <a:srgbClr val="040F76"/>
                </a:solidFill>
                <a:ea typeface="ＭＳ Ｐゴシック" charset="-128"/>
              </a:rPr>
              <a:t>	</a:t>
            </a:r>
            <a:r>
              <a:rPr lang="en-US" dirty="0">
                <a:highlight>
                  <a:srgbClr val="FFCD00"/>
                </a:highlight>
              </a:rPr>
              <a:t> Deterrence</a:t>
            </a:r>
            <a:endParaRPr lang="en-US" altLang="en-US" b="1" i="1" dirty="0">
              <a:solidFill>
                <a:srgbClr val="040F76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GTS is adequate punishment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Tit-for-tat might be too little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altLang="en-US" b="1" i="1" dirty="0">
                <a:solidFill>
                  <a:srgbClr val="040F76"/>
                </a:solidFill>
                <a:ea typeface="ＭＳ Ｐゴシック" charset="-128"/>
              </a:rPr>
              <a:t>	</a:t>
            </a:r>
            <a:r>
              <a:rPr lang="en-US" dirty="0">
                <a:highlight>
                  <a:srgbClr val="FFCD00"/>
                </a:highlight>
              </a:rPr>
              <a:t> Credibility</a:t>
            </a:r>
            <a:endParaRPr lang="en-US" altLang="en-US" b="1" i="1" dirty="0">
              <a:solidFill>
                <a:srgbClr val="040F76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GTS hurts the punisher too much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Tit-for-tat is credible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D70481-B6C1-B8C3-3FCC-BB02EDDF5C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1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Axelrod’s Simulation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idx="1"/>
          </p:nvPr>
        </p:nvSpPr>
        <p:spPr>
          <a:xfrm>
            <a:off x="1381250" y="1514007"/>
            <a:ext cx="7134100" cy="3214663"/>
          </a:xfrm>
        </p:spPr>
        <p:txBody>
          <a:bodyPr/>
          <a:lstStyle/>
          <a:p>
            <a:r>
              <a:rPr lang="en-US" altLang="en-US" dirty="0">
                <a:ea typeface="ＭＳ Ｐゴシック" charset="-128"/>
              </a:rPr>
              <a:t>Prisoner’s Dilemma repeated 200 times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Economists submitted strategies</a:t>
            </a:r>
          </a:p>
          <a:p>
            <a:r>
              <a:rPr lang="en-US" altLang="en-US" dirty="0">
                <a:ea typeface="ＭＳ Ｐゴシック" charset="-128"/>
              </a:rPr>
              <a:t>Pairs of strategies competed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Winner: Tit-for-Tat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	Reasons: Forgiving, Nice, </a:t>
            </a:r>
            <a:r>
              <a:rPr lang="en-US" altLang="en-US" dirty="0" err="1">
                <a:ea typeface="ＭＳ Ｐゴシック" charset="-128"/>
              </a:rPr>
              <a:t>Provocable</a:t>
            </a:r>
            <a:r>
              <a:rPr lang="en-US" altLang="en-US" dirty="0">
                <a:ea typeface="ＭＳ Ｐゴシック" charset="-128"/>
              </a:rPr>
              <a:t>, Clear</a:t>
            </a:r>
          </a:p>
          <a:p>
            <a:endParaRPr lang="en-US" altLang="en-US" dirty="0">
              <a:ea typeface="ＭＳ Ｐゴシック" charset="-128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02AC97D-8BDB-3149-B2E6-4DA00B5F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8838" y="70167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3981CE-6EEE-832D-1799-3FD356AB54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79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Main Ideas from Axelrod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idx="1"/>
          </p:nvPr>
        </p:nvSpPr>
        <p:spPr>
          <a:xfrm>
            <a:off x="1381250" y="1514007"/>
            <a:ext cx="7134100" cy="3214663"/>
          </a:xfrm>
        </p:spPr>
        <p:txBody>
          <a:bodyPr/>
          <a:lstStyle/>
          <a:p>
            <a:r>
              <a:rPr lang="en-US" altLang="en-US" dirty="0">
                <a:ea typeface="ＭＳ Ｐゴシック" charset="-128"/>
              </a:rPr>
              <a:t>Not necessarily tit-for-tat</a:t>
            </a:r>
          </a:p>
          <a:p>
            <a:pPr lvl="1"/>
            <a:r>
              <a:rPr lang="en-US" altLang="en-US" dirty="0">
                <a:latin typeface="Arial" charset="0"/>
                <a:ea typeface="ＭＳ Ｐゴシック" charset="-128"/>
                <a:cs typeface="Arial" charset="0"/>
              </a:rPr>
              <a:t>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Doesn</a:t>
            </a: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’t always work</a:t>
            </a:r>
          </a:p>
          <a:p>
            <a:endParaRPr lang="en-US" altLang="en-US" sz="1200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Don</a:t>
            </a:r>
            <a:r>
              <a:rPr lang="en-US" altLang="ja-JP" dirty="0">
                <a:ea typeface="ＭＳ Ｐゴシック" charset="-128"/>
              </a:rPr>
              <a:t>’t be envious</a:t>
            </a:r>
          </a:p>
          <a:p>
            <a:r>
              <a:rPr lang="en-US" altLang="en-US" dirty="0">
                <a:ea typeface="ＭＳ Ｐゴシック" charset="-128"/>
              </a:rPr>
              <a:t>Don</a:t>
            </a:r>
            <a:r>
              <a:rPr lang="en-US" altLang="ja-JP" dirty="0">
                <a:ea typeface="ＭＳ Ｐゴシック" charset="-128"/>
              </a:rPr>
              <a:t>’t be the first to cheat</a:t>
            </a:r>
          </a:p>
          <a:p>
            <a:r>
              <a:rPr lang="en-US" altLang="en-US" dirty="0">
                <a:ea typeface="ＭＳ Ｐゴシック" charset="-128"/>
              </a:rPr>
              <a:t>Reciprocate opponent</a:t>
            </a:r>
            <a:r>
              <a:rPr lang="en-US" altLang="ja-JP" dirty="0">
                <a:ea typeface="ＭＳ Ｐゴシック" charset="-128"/>
              </a:rPr>
              <a:t>’s behavior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Both cooperation and defection</a:t>
            </a:r>
          </a:p>
          <a:p>
            <a:r>
              <a:rPr lang="en-US" altLang="en-US" dirty="0">
                <a:ea typeface="ＭＳ Ｐゴシック" charset="-128"/>
              </a:rPr>
              <a:t>Don</a:t>
            </a:r>
            <a:r>
              <a:rPr lang="en-US" altLang="ja-JP" dirty="0">
                <a:ea typeface="ＭＳ Ｐゴシック" charset="-128"/>
              </a:rPr>
              <a:t>’t be too clever</a:t>
            </a:r>
            <a:endParaRPr lang="en-US" altLang="en-US" dirty="0">
              <a:ea typeface="ＭＳ Ｐゴシック" charset="-12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5401E6-B4AA-1AD1-1107-9C6A8F707B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47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Finite interaction versus infinite interaction</a:t>
            </a:r>
          </a:p>
          <a:p>
            <a:r>
              <a:rPr lang="en-US" altLang="en-US" dirty="0">
                <a:ea typeface="ＭＳ Ｐゴシック" charset="-128"/>
              </a:rPr>
              <a:t>Folk theorem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Theoretical Asides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A2E4E-A0A5-46DB-D76A-6861771E0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4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Challenge of Cooperation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Higher payoffs today versus future relationship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Requires deterrence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A clear, </a:t>
            </a:r>
            <a:r>
              <a:rPr lang="en-US" altLang="en-US" dirty="0" err="1">
                <a:latin typeface="Arial" charset="0"/>
                <a:ea typeface="Arial" charset="0"/>
                <a:cs typeface="Arial" charset="0"/>
              </a:rPr>
              <a:t>provocable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policy of sufficient punishment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Requires credibility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Must incorporate forgiveness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Looking ahead: 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How to be credible?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Summary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60F98-2B6C-B689-E443-B50F378482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625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sz="2800" dirty="0"/>
              <a:t>Predicting likely outcome of a game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	Sequential (Look forward and reason back) 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	Simultaneous (Look for simultaneous best replies)</a:t>
            </a:r>
          </a:p>
          <a:p>
            <a:endParaRPr lang="en-US" altLang="en-US" sz="2800" dirty="0">
              <a:ea typeface="ＭＳ Ｐゴシック" charset="-128"/>
            </a:endParaRPr>
          </a:p>
          <a:p>
            <a:r>
              <a:rPr lang="en-US" altLang="en-US" sz="2800" dirty="0">
                <a:ea typeface="ＭＳ Ｐゴシック" charset="-128"/>
              </a:rPr>
              <a:t>What if interaction is repeated?</a:t>
            </a:r>
          </a:p>
          <a:p>
            <a:r>
              <a:rPr lang="en-US" altLang="en-US" sz="2800" dirty="0">
                <a:ea typeface="ＭＳ Ｐゴシック" charset="-128"/>
              </a:rPr>
              <a:t>When is cooperation possible?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Review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64A8FC-85DB-936B-5E14-EFB4F5503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5"/>
          <p:cNvSpPr txBox="1">
            <a:spLocks noChangeArrowheads="1"/>
          </p:cNvSpPr>
          <p:nvPr/>
        </p:nvSpPr>
        <p:spPr bwMode="auto">
          <a:xfrm>
            <a:off x="3715402" y="875432"/>
            <a:ext cx="25003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Firm 2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800" dirty="0">
              <a:solidFill>
                <a:srgbClr val="FF0000"/>
              </a:solidFill>
              <a:latin typeface="Verdana" charset="0"/>
            </a:endParaRPr>
          </a:p>
        </p:txBody>
      </p:sp>
      <p:graphicFrame>
        <p:nvGraphicFramePr>
          <p:cNvPr id="7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348821"/>
              </p:ext>
            </p:extLst>
          </p:nvPr>
        </p:nvGraphicFramePr>
        <p:xfrm>
          <a:off x="689548" y="1265338"/>
          <a:ext cx="6186279" cy="1554222"/>
        </p:xfrm>
        <a:graphic>
          <a:graphicData uri="http://schemas.openxmlformats.org/drawingml/2006/table">
            <a:tbl>
              <a:tblPr/>
              <a:tblGrid>
                <a:gridCol w="149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8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Low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54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72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High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47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Line 69"/>
          <p:cNvSpPr>
            <a:spLocks noChangeShapeType="1"/>
          </p:cNvSpPr>
          <p:nvPr/>
        </p:nvSpPr>
        <p:spPr bwMode="auto">
          <a:xfrm>
            <a:off x="1963712" y="802289"/>
            <a:ext cx="1280175" cy="916556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" name="Text Box 70"/>
          <p:cNvSpPr txBox="1">
            <a:spLocks noChangeArrowheads="1"/>
          </p:cNvSpPr>
          <p:nvPr/>
        </p:nvSpPr>
        <p:spPr bwMode="auto">
          <a:xfrm>
            <a:off x="355782" y="239388"/>
            <a:ext cx="19608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Equilibrium </a:t>
            </a:r>
          </a:p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Verdana" charset="0"/>
              </a:rPr>
              <a:t>$54K</a:t>
            </a:r>
          </a:p>
        </p:txBody>
      </p:sp>
      <p:sp>
        <p:nvSpPr>
          <p:cNvPr id="12" name="Line 72"/>
          <p:cNvSpPr>
            <a:spLocks noChangeShapeType="1"/>
          </p:cNvSpPr>
          <p:nvPr/>
        </p:nvSpPr>
        <p:spPr bwMode="auto">
          <a:xfrm flipH="1" flipV="1">
            <a:off x="6950777" y="2888426"/>
            <a:ext cx="762000" cy="7620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" name="Text Box 70"/>
          <p:cNvSpPr txBox="1">
            <a:spLocks noChangeArrowheads="1"/>
          </p:cNvSpPr>
          <p:nvPr/>
        </p:nvSpPr>
        <p:spPr bwMode="auto">
          <a:xfrm>
            <a:off x="6821488" y="3580858"/>
            <a:ext cx="212326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Verdana" charset="0"/>
              </a:rPr>
              <a:t>Cooperation</a:t>
            </a:r>
          </a:p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Verdana" charset="0"/>
              </a:rPr>
              <a:t>$60K</a:t>
            </a:r>
          </a:p>
        </p:txBody>
      </p:sp>
      <p:sp>
        <p:nvSpPr>
          <p:cNvPr id="14" name="Shape 110"/>
          <p:cNvSpPr txBox="1">
            <a:spLocks/>
          </p:cNvSpPr>
          <p:nvPr/>
        </p:nvSpPr>
        <p:spPr>
          <a:xfrm>
            <a:off x="5668437" y="124556"/>
            <a:ext cx="3276316" cy="4356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b="1" kern="0">
                <a:latin typeface="Verdana" charset="0"/>
                <a:ea typeface="Verdana" charset="0"/>
                <a:cs typeface="Verdana" charset="0"/>
              </a:rPr>
              <a:t>Prisoner’s Dilemma</a:t>
            </a:r>
            <a:endParaRPr lang="en" sz="2000" b="1" kern="0" dirty="0">
              <a:highlight>
                <a:srgbClr val="FFCD00"/>
              </a:highlight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5E7898F9-231A-0C49-B9C7-56195924E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11C844-32EF-2DE2-2623-DE0D567FF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99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“Sometimes rational decisions                 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   aren't sensible!”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>
              <a:buClr>
                <a:schemeClr val="bg1"/>
              </a:buClr>
              <a:buSzTx/>
              <a:buNone/>
            </a:pPr>
            <a:r>
              <a:rPr lang="mr-IN" dirty="0"/>
              <a:t>–</a:t>
            </a:r>
            <a:r>
              <a:rPr lang="en-US" dirty="0"/>
              <a:t> </a:t>
            </a:r>
            <a:r>
              <a:rPr lang="en-US" altLang="en-US" dirty="0"/>
              <a:t>Ian Stewart</a:t>
            </a:r>
          </a:p>
          <a:p>
            <a:pPr>
              <a:buClr>
                <a:schemeClr val="bg1"/>
              </a:buClr>
              <a:buSzTx/>
              <a:buNone/>
            </a:pPr>
            <a:r>
              <a:rPr lang="en-US" altLang="en-US" dirty="0"/>
              <a:t> 	mathematician </a:t>
            </a:r>
          </a:p>
          <a:p>
            <a:pPr>
              <a:buClr>
                <a:schemeClr val="bg1"/>
              </a:buClr>
              <a:buSzTx/>
              <a:buNone/>
            </a:pPr>
            <a:r>
              <a:rPr lang="en-US" altLang="en-US" dirty="0"/>
              <a:t>&amp; science fiction author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0BE215-CE2A-4BBD-8E4D-202FE53941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5910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Private</a:t>
            </a:r>
            <a:r>
              <a:rPr lang="en-US" dirty="0"/>
              <a:t> </a:t>
            </a:r>
            <a:r>
              <a:rPr lang="en-US" i="1" dirty="0">
                <a:highlight>
                  <a:srgbClr val="FFCD00"/>
                </a:highlight>
              </a:rPr>
              <a:t>rationality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 </a:t>
            </a:r>
            <a:r>
              <a:rPr lang="en-US" u="sng" dirty="0"/>
              <a:t>Collective</a:t>
            </a:r>
            <a:r>
              <a:rPr lang="en-US" dirty="0"/>
              <a:t> </a:t>
            </a:r>
            <a:r>
              <a:rPr lang="en-US" i="1" dirty="0">
                <a:highlight>
                  <a:srgbClr val="FFCD00"/>
                </a:highlight>
              </a:rPr>
              <a:t>irrationality</a:t>
            </a:r>
            <a:endParaRPr lang="en-US" dirty="0"/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Dominant strategies makes everyone worse off</a:t>
            </a:r>
          </a:p>
          <a:p>
            <a:endParaRPr lang="en-US" altLang="en-US" sz="1400" dirty="0"/>
          </a:p>
          <a:p>
            <a:r>
              <a:rPr lang="en-US" altLang="en-US" dirty="0"/>
              <a:t>Goal</a:t>
            </a:r>
            <a:r>
              <a:rPr lang="en-US" altLang="en-US" sz="2800" dirty="0"/>
              <a:t>: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Mutually beneficial cooperative outcome 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Overcome incentives to cheat</a:t>
            </a:r>
          </a:p>
          <a:p>
            <a:pPr lvl="2">
              <a:buFont typeface="Wingdings" charset="2"/>
              <a:buNone/>
            </a:pPr>
            <a:r>
              <a:rPr lang="en-US" alt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     (A note about tacit collusion)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Prisoner’s Dilemma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11806-10EC-0552-E194-F7C0521324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2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Repeated Games</a:t>
            </a:r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113" indent="-11113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dirty="0">
                <a:sym typeface="Quattrocento Sans"/>
              </a:rPr>
              <a:t>Interaction between the same players playing the same (or similar) game multiple times</a:t>
            </a:r>
            <a:endParaRPr lang="en-US" sz="2400" i="1" kern="0" dirty="0">
              <a:solidFill>
                <a:schemeClr val="dk1"/>
              </a:solidFill>
              <a:sym typeface="Lor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98992D-12A0-524D-A3C6-1E2BCB49F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EE380-80F9-9ECA-22A5-31CB60D287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6251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Cooperation is impossible if the relationship between players is for a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fixed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known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length of time.</a:t>
            </a:r>
          </a:p>
          <a:p>
            <a:pPr lvl="2"/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en-US" dirty="0"/>
              <a:t>People think forward if</a:t>
            </a:r>
            <a:r>
              <a:rPr lang="en-US" altLang="en-US" sz="2800" dirty="0"/>
              <a:t>: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Game length is uncertain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Game length unknown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    Game length too long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Finite Interaction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A8F27-90D4-BA67-ED97-7672E0ACFA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16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No last period, so no rollback</a:t>
            </a:r>
          </a:p>
          <a:p>
            <a:r>
              <a:rPr lang="en-US" altLang="en-US" dirty="0">
                <a:ea typeface="ＭＳ Ｐゴシック" charset="-128"/>
              </a:rPr>
              <a:t>Use history-dependent strategies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Long-Term Interaction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F17DB-2489-110D-E79E-290D68F960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59109"/>
      </p:ext>
    </p:extLst>
  </p:cSld>
  <p:clrMapOvr>
    <a:masterClrMapping/>
  </p:clrMapOvr>
</p:sld>
</file>

<file path=ppt/theme/theme1.xml><?xml version="1.0" encoding="utf-8"?>
<a:theme xmlns:a="http://schemas.openxmlformats.org/drawingml/2006/main" name="Viola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ola" id="{623AD44C-EE65-FE4C-87B1-13997D5D3EBA}" vid="{95DEBDB7-D69F-0244-98C4-0DBCB1AE07D2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LEctures</Template>
  <TotalTime>8372</TotalTime>
  <Words>1241</Words>
  <Application>Microsoft Macintosh PowerPoint</Application>
  <PresentationFormat>On-screen Show (16:9)</PresentationFormat>
  <Paragraphs>264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ＭＳ Ｐゴシック</vt:lpstr>
      <vt:lpstr>Arial</vt:lpstr>
      <vt:lpstr>Cambria Math</vt:lpstr>
      <vt:lpstr>Courier New</vt:lpstr>
      <vt:lpstr>Lora</vt:lpstr>
      <vt:lpstr>Quattrocento Sans</vt:lpstr>
      <vt:lpstr>Symbol</vt:lpstr>
      <vt:lpstr>Verdana</vt:lpstr>
      <vt:lpstr>Wingdings</vt:lpstr>
      <vt:lpstr>Viola template</vt:lpstr>
      <vt:lpstr>Game Theory</vt:lpstr>
      <vt:lpstr>PowerPoint Presentation</vt:lpstr>
      <vt:lpstr>Review</vt:lpstr>
      <vt:lpstr>PowerPoint Presentation</vt:lpstr>
      <vt:lpstr>PowerPoint Presentation</vt:lpstr>
      <vt:lpstr>Prisoner’s Dilemma</vt:lpstr>
      <vt:lpstr>Repeated Games</vt:lpstr>
      <vt:lpstr>Finite Interaction</vt:lpstr>
      <vt:lpstr>Long-Term Interaction</vt:lpstr>
      <vt:lpstr>Trigger Strategies</vt:lpstr>
      <vt:lpstr>Trigger Strategies</vt:lpstr>
      <vt:lpstr>Trigger Strategies</vt:lpstr>
      <vt:lpstr>Why Cooperate  against GTS?</vt:lpstr>
      <vt:lpstr>Payoff streams (GTS)</vt:lpstr>
      <vt:lpstr>Discounting</vt:lpstr>
      <vt:lpstr>Aside:  Infinite Discounting</vt:lpstr>
      <vt:lpstr>Why Cooperate  against GTS?</vt:lpstr>
      <vt:lpstr>Why Cooperate  against GTS?</vt:lpstr>
      <vt:lpstr>Why Cooperate  against GTS?</vt:lpstr>
      <vt:lpstr>Payoff streams (TFT)</vt:lpstr>
      <vt:lpstr>Why Cooperate  against Tit-for-Tat?</vt:lpstr>
      <vt:lpstr>Why Cooperate  against Tit-for-Tat?</vt:lpstr>
      <vt:lpstr>Why Cooperate  against Tit-for-Tat?</vt:lpstr>
      <vt:lpstr>Trigger Strategy Calculation Summary</vt:lpstr>
      <vt:lpstr>Trigger Strategies</vt:lpstr>
      <vt:lpstr>Axelrod’s Simulation</vt:lpstr>
      <vt:lpstr>Main Ideas from Axelrod</vt:lpstr>
      <vt:lpstr>Theoretical Asides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</dc:title>
  <dc:creator>Mike S</dc:creator>
  <cp:lastModifiedBy>Shor, Mike</cp:lastModifiedBy>
  <cp:revision>204</cp:revision>
  <dcterms:created xsi:type="dcterms:W3CDTF">2017-10-16T01:28:23Z</dcterms:created>
  <dcterms:modified xsi:type="dcterms:W3CDTF">2026-03-23T18:09:23Z</dcterms:modified>
</cp:coreProperties>
</file>