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60" r:id="rId3"/>
    <p:sldId id="306" r:id="rId4"/>
    <p:sldId id="509" r:id="rId5"/>
    <p:sldId id="510" r:id="rId6"/>
    <p:sldId id="480" r:id="rId7"/>
    <p:sldId id="479" r:id="rId8"/>
    <p:sldId id="511" r:id="rId9"/>
    <p:sldId id="512" r:id="rId10"/>
    <p:sldId id="483" r:id="rId11"/>
    <p:sldId id="513" r:id="rId12"/>
    <p:sldId id="514" r:id="rId13"/>
    <p:sldId id="486" r:id="rId14"/>
    <p:sldId id="517" r:id="rId15"/>
    <p:sldId id="530" r:id="rId16"/>
    <p:sldId id="531" r:id="rId17"/>
    <p:sldId id="532" r:id="rId18"/>
    <p:sldId id="533" r:id="rId19"/>
    <p:sldId id="520" r:id="rId20"/>
    <p:sldId id="521" r:id="rId21"/>
    <p:sldId id="535" r:id="rId22"/>
    <p:sldId id="534" r:id="rId23"/>
    <p:sldId id="523" r:id="rId24"/>
    <p:sldId id="528" r:id="rId25"/>
    <p:sldId id="525" r:id="rId26"/>
    <p:sldId id="527" r:id="rId27"/>
    <p:sldId id="526" r:id="rId28"/>
    <p:sldId id="505" r:id="rId29"/>
    <p:sldId id="506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8BF"/>
    <a:srgbClr val="FF0000"/>
    <a:srgbClr val="A615B1"/>
    <a:srgbClr val="000099"/>
    <a:srgbClr val="911630"/>
    <a:srgbClr val="DCA6E1"/>
    <a:srgbClr val="89A5E6"/>
    <a:srgbClr val="65132A"/>
    <a:srgbClr val="16B728"/>
    <a:srgbClr val="A2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5"/>
    <p:restoredTop sz="94908"/>
  </p:normalViewPr>
  <p:slideViewPr>
    <p:cSldViewPr snapToGrid="0" snapToObjects="1">
      <p:cViewPr>
        <p:scale>
          <a:sx n="145" d="100"/>
          <a:sy n="145" d="100"/>
        </p:scale>
        <p:origin x="14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5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D2113D6-16A3-8747-B614-EBB0033D4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56247B-1602-7C49-8997-82C74004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3C50BFD-2452-7C44-A3F9-55BC767F0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D5BAC8D-D24B-D849-BA9F-C566D6FA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4" r:id="rId4"/>
    <p:sldLayoutId id="2147483675" r:id="rId5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2025 - Mike Shor </a:t>
            </a:r>
            <a:r>
              <a:rPr lang="en-US" sz="2000" b="1" kern="0" dirty="0">
                <a:sym typeface="Lora"/>
              </a:rPr>
              <a:t>		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by cooperating</a:t>
            </a:r>
          </a:p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Cooperate as long as other players do</a:t>
            </a:r>
          </a:p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Upon observing a defection: </a:t>
            </a:r>
          </a:p>
          <a:p>
            <a:pPr marL="641350" indent="0"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Immediately initiate a period of “punishment” 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play non-cooperatively for a specified period of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0396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7134100" cy="3112200"/>
          </a:xfrm>
        </p:spPr>
        <p:txBody>
          <a:bodyPr/>
          <a:lstStyle/>
          <a:p>
            <a:r>
              <a:rPr lang="en-US" altLang="en-US" dirty="0"/>
              <a:t>Grim trigger strategy (GTS)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Cooperate until a rival deviates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Once a deviation occurs, play non-cooperatively forever</a:t>
            </a:r>
          </a:p>
          <a:p>
            <a:endParaRPr lang="en-US" altLang="en-US" dirty="0"/>
          </a:p>
          <a:p>
            <a:r>
              <a:rPr lang="en-US" altLang="en-US" dirty="0"/>
              <a:t>Tit-for-tat (TFT)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Cooperate if rival cooperated in the most recent period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Don’t cooperate if rival didn’t in the most recent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0557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4459" y="1600201"/>
            <a:ext cx="3899941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ea typeface="ＭＳ Ｐゴシック" charset="-128"/>
              </a:rPr>
              <a:t>Tit-for-Tat is</a:t>
            </a:r>
          </a:p>
          <a:p>
            <a:r>
              <a:rPr lang="en-US" altLang="en-US" sz="2000" dirty="0"/>
              <a:t>Most forgiving</a:t>
            </a:r>
          </a:p>
          <a:p>
            <a:r>
              <a:rPr lang="en-US" altLang="en-US" sz="2000" dirty="0"/>
              <a:t>Shortest memory</a:t>
            </a:r>
          </a:p>
          <a:p>
            <a:r>
              <a:rPr lang="en-US" altLang="en-US" sz="2000" dirty="0"/>
              <a:t>Proportional</a:t>
            </a:r>
          </a:p>
          <a:p>
            <a:r>
              <a:rPr lang="en-US" altLang="en-US" sz="2000" dirty="0"/>
              <a:t>Credible, </a:t>
            </a:r>
          </a:p>
          <a:p>
            <a:pPr marL="0" indent="0">
              <a:spcBef>
                <a:spcPts val="0"/>
              </a:spcBef>
              <a:buNone/>
              <a:tabLst>
                <a:tab pos="328613" algn="l"/>
              </a:tabLst>
            </a:pPr>
            <a:r>
              <a:rPr lang="en-US" altLang="en-US" sz="2000" dirty="0"/>
              <a:t>	but lacks deterrence </a:t>
            </a:r>
          </a:p>
          <a:p>
            <a:pPr>
              <a:buFont typeface="Wingdings" charset="2"/>
              <a:buNone/>
            </a:pPr>
            <a:endParaRPr lang="en-US" altLang="ja-JP" kern="0" dirty="0">
              <a:ea typeface="ＭＳ Ｐゴシック" charset="-128"/>
            </a:endParaRPr>
          </a:p>
          <a:p>
            <a:pPr algn="ctr">
              <a:buFont typeface="Wingdings" charset="2"/>
              <a:buNone/>
            </a:pP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altLang="ja-JP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cooperation easy?</a:t>
            </a: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alt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24399" y="1600201"/>
            <a:ext cx="393991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ea typeface="ＭＳ Ｐゴシック" charset="-128"/>
              </a:rPr>
              <a:t>Grim Trigger is</a:t>
            </a:r>
          </a:p>
          <a:p>
            <a:r>
              <a:rPr lang="en-US" altLang="en-US" sz="2000" dirty="0"/>
              <a:t>Least forgiving</a:t>
            </a:r>
          </a:p>
          <a:p>
            <a:r>
              <a:rPr lang="en-US" altLang="en-US" sz="2000" dirty="0"/>
              <a:t>Longest memory</a:t>
            </a:r>
          </a:p>
          <a:p>
            <a:r>
              <a:rPr lang="en-US" altLang="en-US" sz="2000" dirty="0"/>
              <a:t>MAD</a:t>
            </a:r>
          </a:p>
          <a:p>
            <a:r>
              <a:rPr lang="en-US" altLang="en-US" sz="2000" dirty="0"/>
              <a:t>Adequate deterrence, </a:t>
            </a:r>
          </a:p>
          <a:p>
            <a:pPr marL="0" indent="0">
              <a:spcBef>
                <a:spcPts val="0"/>
              </a:spcBef>
              <a:buNone/>
              <a:tabLst>
                <a:tab pos="328613" algn="l"/>
              </a:tabLst>
            </a:pPr>
            <a:r>
              <a:rPr lang="en-US" altLang="en-US" sz="2000" dirty="0"/>
              <a:t>	but lacks credibility </a:t>
            </a:r>
          </a:p>
          <a:p>
            <a:pPr>
              <a:buFont typeface="Wingdings" charset="2"/>
              <a:buNone/>
            </a:pPr>
            <a:endParaRPr lang="en-US" altLang="en-US" kern="0" dirty="0">
              <a:ea typeface="ＭＳ Ｐゴシック" charset="-128"/>
            </a:endParaRPr>
          </a:p>
          <a:p>
            <a:pPr algn="ctr">
              <a:buFont typeface="Wingdings" charset="2"/>
              <a:buNone/>
            </a:pP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altLang="ja-JP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cooperation possible?</a:t>
            </a: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alt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81250" y="3621243"/>
            <a:ext cx="6809700" cy="11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  <a:tabLst>
                <a:tab pos="1985963" algn="l"/>
              </a:tabLst>
            </a:pPr>
            <a:r>
              <a:rPr lang="en-US" altLang="en-US" kern="0" dirty="0">
                <a:ea typeface="ＭＳ Ｐゴシック" charset="-128"/>
              </a:rPr>
              <a:t>Cooperate:	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today,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next year,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…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  <a:tabLst>
                <a:tab pos="1985963" algn="l"/>
              </a:tabLst>
            </a:pPr>
            <a:r>
              <a:rPr lang="en-US" altLang="en-US" kern="0" dirty="0">
                <a:ea typeface="ＭＳ Ｐゴシック" charset="-128"/>
              </a:rPr>
              <a:t>Defect: 	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72</a:t>
            </a:r>
            <a:r>
              <a:rPr lang="en-US" altLang="en-US" dirty="0">
                <a:ea typeface="ＭＳ Ｐゴシック" charset="-128"/>
              </a:rPr>
              <a:t> today,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54</a:t>
            </a:r>
            <a:r>
              <a:rPr lang="en-US" altLang="en-US" dirty="0">
                <a:ea typeface="ＭＳ Ｐゴシック" charset="-128"/>
              </a:rPr>
              <a:t> next year,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54</a:t>
            </a:r>
            <a:r>
              <a:rPr lang="en-US" altLang="en-US" dirty="0">
                <a:ea typeface="ＭＳ Ｐゴシック" charset="-128"/>
              </a:rPr>
              <a:t> …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54</a:t>
            </a:r>
          </a:p>
          <a:p>
            <a:pPr>
              <a:lnSpc>
                <a:spcPct val="90000"/>
              </a:lnSpc>
            </a:pPr>
            <a:endParaRPr lang="en-US" altLang="en-US" kern="0" dirty="0">
              <a:ea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5574182" y="1160245"/>
            <a:ext cx="2500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Firm 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Verdana" charset="0"/>
            </a:endParaRPr>
          </a:p>
        </p:txBody>
      </p:sp>
      <p:graphicFrame>
        <p:nvGraphicFramePr>
          <p:cNvPr id="10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6781"/>
              </p:ext>
            </p:extLst>
          </p:nvPr>
        </p:nvGraphicFramePr>
        <p:xfrm>
          <a:off x="2548328" y="1550151"/>
          <a:ext cx="6186279" cy="1554222"/>
        </p:xfrm>
        <a:graphic>
          <a:graphicData uri="http://schemas.openxmlformats.org/drawingml/2006/table">
            <a:tbl>
              <a:tblPr/>
              <a:tblGrid>
                <a:gridCol w="149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Low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High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Payoff streams (GTS)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34197" y="1714500"/>
            <a:ext cx="0" cy="2400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534197" y="4114800"/>
            <a:ext cx="57792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29391" y="21145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72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391" y="34861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54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04602" y="4171950"/>
            <a:ext cx="537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78211" y="417195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20622" y="417195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95833" y="4171950"/>
            <a:ext cx="806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t+3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534197" y="22860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661618" y="3657600"/>
            <a:ext cx="1157401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3819020" y="36576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961432" y="3657600"/>
            <a:ext cx="1344014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676609" y="2286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306846" y="3429000"/>
            <a:ext cx="127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charset="0"/>
              </a:rPr>
              <a:t>defect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641449" y="4171950"/>
            <a:ext cx="806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time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29391" y="3108722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60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06846" y="2989660"/>
            <a:ext cx="1559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Verdana" charset="0"/>
              </a:rPr>
              <a:t>cooperate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534197" y="3198019"/>
            <a:ext cx="4771248" cy="0"/>
          </a:xfrm>
          <a:prstGeom prst="line">
            <a:avLst/>
          </a:prstGeom>
          <a:noFill/>
          <a:ln w="38100">
            <a:solidFill>
              <a:srgbClr val="000099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>
              <a:solidFill>
                <a:srgbClr val="000099"/>
              </a:solidFill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3785420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4894231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6003042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7D63C-5372-BA4E-9E6B-D9C2BB156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$1 tomorrow is worth less than $1 today</a:t>
                </a:r>
                <a:endParaRPr lang="en-US" altLang="en-US" sz="1000" dirty="0"/>
              </a:p>
              <a:p>
                <a:pPr>
                  <a:lnSpc>
                    <a:spcPct val="90000"/>
                  </a:lnSpc>
                </a:pPr>
                <a:endParaRPr lang="en-US" altLang="en-US" i="1" dirty="0"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If the interest rate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Wingdings" charset="2"/>
                      </a:rPr>
                      <m:t>𝑟</m:t>
                    </m:r>
                  </m:oMath>
                </a14:m>
                <a:endParaRPr lang="en-US" altLang="en-US" i="1" dirty="0"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200" dirty="0">
                  <a:latin typeface="Arial" charset="0"/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latin typeface="Arial" charset="0"/>
                    <a:ea typeface="Arial" charset="0"/>
                    <a:cs typeface="Arial" charset="0"/>
                    <a:sym typeface="Symbol" charset="2"/>
                  </a:rPr>
                  <a:t>	$1 next year is worth</a:t>
                </a:r>
                <a:r>
                  <a:rPr lang="en-US" altLang="en-US" dirty="0">
                    <a:latin typeface="Arial" charset="0"/>
                    <a:ea typeface="Arial" charset="0"/>
                    <a:cs typeface="Arial" charset="0"/>
                    <a:sym typeface="Wingdings" charset="2"/>
                  </a:rPr>
                  <a:t> $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Wingdings" charset="2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Wingdings" charset="2"/>
                      </a:rPr>
                      <m:t>1/(1+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Wingdings" charset="2"/>
                      </a:rPr>
                      <m:t>𝑟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Wingdings" charset="2"/>
                      </a:rPr>
                      <m:t>)</m:t>
                    </m:r>
                  </m:oMath>
                </a14:m>
                <a:r>
                  <a:rPr lang="en-US" altLang="en-US" dirty="0">
                    <a:latin typeface="Arial" charset="0"/>
                    <a:ea typeface="Arial" charset="0"/>
                    <a:cs typeface="Arial" charset="0"/>
                    <a:sym typeface="Wingdings" charset="2"/>
                  </a:rPr>
                  <a:t> today</a:t>
                </a:r>
                <a:endParaRPr lang="en-US" altLang="en-US" dirty="0">
                  <a:latin typeface="Arial" charset="0"/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sz="1200" dirty="0">
                  <a:latin typeface="Arial" charset="0"/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latin typeface="Arial" charset="0"/>
                    <a:ea typeface="Arial" charset="0"/>
                    <a:cs typeface="Arial" charset="0"/>
                    <a:sym typeface="Symbol" charset="2"/>
                  </a:rPr>
                  <a:t>	$1 next year and every subsequent year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dirty="0">
                    <a:latin typeface="Arial" charset="0"/>
                    <a:ea typeface="Arial" charset="0"/>
                    <a:cs typeface="Arial" charset="0"/>
                    <a:sym typeface="Symbol" charset="2"/>
                  </a:rPr>
                  <a:t>	is worth $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Symbol" charset="2"/>
                      </a:rPr>
                      <m:t>1/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  <a:sym typeface="Symbol" charset="2"/>
                      </a:rPr>
                      <m:t>𝑟</m:t>
                    </m:r>
                  </m:oMath>
                </a14:m>
                <a:r>
                  <a:rPr lang="en-US" altLang="en-US" dirty="0">
                    <a:latin typeface="Arial" charset="0"/>
                    <a:ea typeface="Arial" charset="0"/>
                    <a:cs typeface="Arial" charset="0"/>
                    <a:sym typeface="Symbol" charset="2"/>
                  </a:rPr>
                  <a:t> today</a:t>
                </a:r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73" t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Discounting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D3C557-4837-C5C7-06B0-FD731F9FC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Aside: </a:t>
            </a:r>
            <a:b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Infinite Discounting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Game Theory © Mike Shor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AB213-F711-A7A1-2266-9E9982746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1">
                <a:extLst>
                  <a:ext uri="{FF2B5EF4-FFF2-40B4-BE49-F238E27FC236}">
                    <a16:creationId xmlns:a16="http://schemas.microsoft.com/office/drawing/2014/main" id="{18313B0C-708E-DCA0-9545-80EA7D270E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7985" y="1616470"/>
                <a:ext cx="7822965" cy="31122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  <m:t>(1+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  <m:t>𝑟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  <m:t>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(1+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𝑟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(1+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𝑟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(1+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𝑟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charset="2"/>
                        </a:rPr>
                        <m:t>+…=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ym typeface="Symbol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1200" dirty="0">
                  <a:sym typeface="Symbol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000" b="1" dirty="0">
                    <a:sym typeface="Symbol" charset="2"/>
                  </a:rPr>
                  <a:t>Why?</a:t>
                </a:r>
                <a:r>
                  <a:rPr lang="en-US" altLang="en-US" sz="2000" dirty="0">
                    <a:sym typeface="Symbol" charset="2"/>
                  </a:rPr>
                  <a:t>	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>
                  <a:sym typeface="Symbol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>
                  <a:sym typeface="Symbol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>
                  <a:sym typeface="Symbol" charset="2"/>
                </a:endParaRPr>
              </a:p>
            </p:txBody>
          </p:sp>
        </mc:Choice>
        <mc:Fallback>
          <p:sp>
            <p:nvSpPr>
              <p:cNvPr id="3" name="Text Placeholder 1">
                <a:extLst>
                  <a:ext uri="{FF2B5EF4-FFF2-40B4-BE49-F238E27FC236}">
                    <a16:creationId xmlns:a16="http://schemas.microsoft.com/office/drawing/2014/main" id="{18313B0C-708E-DCA0-9545-80EA7D270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7985" y="1616470"/>
                <a:ext cx="7822965" cy="3112200"/>
              </a:xfr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840D24BA-5C3F-64C6-6C6C-14AAE49DD0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94089" y="2608618"/>
                <a:ext cx="5870617" cy="2325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25" tIns="91425" rIns="91425" bIns="91425" numCol="1" anchor="t" anchorCtr="0" compatLnSpc="1">
                <a:prstTxWarp prst="textNoShape">
                  <a:avLst/>
                </a:prstTxWarp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lvl="0" indent="-34290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A28448"/>
                  </a:buClr>
                  <a:buSzPct val="100000"/>
                  <a:buFont typeface="Quattrocento Sans"/>
                  <a:buChar char="◉"/>
                  <a:defRPr sz="2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Quattrocento Sans"/>
                  </a:defRPr>
                </a:lvl1pPr>
                <a:lvl2pPr lvl="1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FFCD00"/>
                  </a:buClr>
                  <a:buSzPct val="100000"/>
                  <a:buFont typeface="Quattrocento Sans"/>
                  <a:defRPr sz="2000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lvl="2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FFCD00"/>
                  </a:buClr>
                  <a:buSzPct val="100000"/>
                  <a:buFont typeface="Quattrocento Sans"/>
                  <a:defRPr sz="2000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lvl="3" algn="l" rtl="0" eaLnBrk="1" fontAlgn="base" hangingPunct="1">
                  <a:spcBef>
                    <a:spcPts val="360"/>
                  </a:spcBef>
                  <a:spcAft>
                    <a:spcPct val="0"/>
                  </a:spcAft>
                  <a:buClr>
                    <a:srgbClr val="FFCD00"/>
                  </a:buClr>
                  <a:buSzPct val="100000"/>
                  <a:buFont typeface="Quattrocento Sans"/>
                  <a:defRPr sz="1800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lvl="4" algn="l" rtl="0" eaLnBrk="1" fontAlgn="base" hangingPunct="1">
                  <a:spcBef>
                    <a:spcPts val="360"/>
                  </a:spcBef>
                  <a:spcAft>
                    <a:spcPct val="0"/>
                  </a:spcAft>
                  <a:buClr>
                    <a:srgbClr val="FFCD00"/>
                  </a:buClr>
                  <a:buSzPct val="100000"/>
                  <a:buFont typeface="Quattrocento Sans"/>
                  <a:defRPr sz="1800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FFCD00"/>
                  </a:buClr>
                  <a:buSzPct val="100000"/>
                  <a:buFont typeface="Quattrocento Sans"/>
                  <a:buNone/>
                  <a:defRPr sz="18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FFCD00"/>
                  </a:buClr>
                  <a:buSzPct val="100000"/>
                  <a:buFont typeface="Quattrocento Sans"/>
                  <a:buNone/>
                  <a:defRPr sz="18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FFCD00"/>
                  </a:buClr>
                  <a:buSzPct val="100000"/>
                  <a:buFont typeface="Quattrocento Sans"/>
                  <a:buNone/>
                  <a:defRPr sz="18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FFCD00"/>
                  </a:buClr>
                  <a:buSzPct val="100000"/>
                  <a:buFont typeface="Quattrocento Sans"/>
                  <a:buNone/>
                  <a:defRPr sz="18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marL="0" indent="0">
                  <a:buFont typeface="Quattrocento Sans"/>
                  <a:buNone/>
                  <a:tabLst>
                    <a:tab pos="1254125" algn="r"/>
                    <a:tab pos="1477963" algn="l"/>
                    <a:tab pos="2286000" algn="l"/>
                  </a:tabLst>
                </a:pPr>
                <a:r>
                  <a:rPr lang="en-US" altLang="en-US" sz="2000" kern="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𝑋</m:t>
                    </m:r>
                    <m:r>
                      <m:rPr>
                        <m:aln/>
                      </m:rP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</m:oMath>
                </a14:m>
                <a:r>
                  <a:rPr lang="en-US" altLang="en-US" sz="2000" kern="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(1+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</m:oMath>
                </a14:m>
                <a:r>
                  <a:rPr lang="en-US" altLang="en-US" sz="2000" kern="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(1+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(1+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(1+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+…</m:t>
                    </m:r>
                  </m:oMath>
                </a14:m>
                <a:endParaRPr lang="en-US" altLang="en-US" sz="2000" i="1" kern="0" dirty="0">
                  <a:latin typeface="Cambria Math" panose="02040503050406030204" pitchFamily="18" charset="0"/>
                  <a:sym typeface="Symbol" charset="2"/>
                </a:endParaRPr>
              </a:p>
              <a:p>
                <a:pPr marL="0" indent="0">
                  <a:buFont typeface="Quattrocento Sans"/>
                  <a:buNone/>
                  <a:tabLst>
                    <a:tab pos="1254125" algn="r"/>
                    <a:tab pos="1477963" algn="l"/>
                    <a:tab pos="2286000" algn="l"/>
                  </a:tabLst>
                </a:pPr>
                <a:r>
                  <a:rPr lang="en-US" altLang="en-US" sz="2000" kern="0" dirty="0">
                    <a:sym typeface="Symbol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(1+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 </m:t>
                    </m:r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𝑋</m:t>
                    </m:r>
                    <m:r>
                      <m:rPr>
                        <m:aln/>
                      </m:rP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</m:oMath>
                </a14:m>
                <a:r>
                  <a:rPr lang="en-US" altLang="en-US" sz="2000" kern="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(1+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(1+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(1+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+…</m:t>
                    </m:r>
                  </m:oMath>
                </a14:m>
                <a:endParaRPr lang="en-US" altLang="en-US" sz="2000" i="1" kern="0" dirty="0">
                  <a:latin typeface="Cambria Math" panose="02040503050406030204" pitchFamily="18" charset="0"/>
                  <a:sym typeface="Symbol" charset="2"/>
                </a:endParaRPr>
              </a:p>
              <a:p>
                <a:pPr marL="0" indent="0">
                  <a:buFont typeface="Quattrocento Sans"/>
                  <a:buNone/>
                  <a:tabLst>
                    <a:tab pos="1254125" algn="r"/>
                    <a:tab pos="1477963" algn="l"/>
                    <a:tab pos="2286000" algn="l"/>
                  </a:tabLst>
                </a:pPr>
                <a:r>
                  <a:rPr lang="en-US" altLang="en-US" sz="2000" kern="0" dirty="0"/>
                  <a:t>	</a:t>
                </a:r>
                <a:r>
                  <a:rPr lang="en-US" altLang="en-US" sz="2000" i="1" kern="0" dirty="0">
                    <a:latin typeface="Cambria Math" panose="02040503050406030204" pitchFamily="18" charset="0"/>
                    <a:sym typeface="Symbol" charset="2"/>
                  </a:rPr>
                  <a:t>X-</a:t>
                </a:r>
                <a:r>
                  <a:rPr lang="en-US" altLang="en-US" sz="2000" kern="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(1+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𝑋</m:t>
                    </m:r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= </m:t>
                    </m:r>
                  </m:oMath>
                </a14:m>
                <a:r>
                  <a:rPr lang="en-US" altLang="en-US" sz="2000" kern="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(1+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endParaRPr lang="en-US" altLang="en-US" sz="2000" kern="0" dirty="0">
                  <a:sym typeface="Symbol" charset="2"/>
                </a:endParaRPr>
              </a:p>
              <a:p>
                <a:pPr marL="0" indent="0">
                  <a:buFont typeface="Quattrocento Sans"/>
                  <a:buNone/>
                  <a:tabLst>
                    <a:tab pos="1254125" algn="r"/>
                    <a:tab pos="1477963" algn="l"/>
                    <a:tab pos="2286000" algn="l"/>
                  </a:tabLst>
                </a:pPr>
                <a:r>
                  <a:rPr lang="en-US" altLang="en-US" sz="2000" kern="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𝑋</m:t>
                    </m:r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</m:oMath>
                </a14:m>
                <a:r>
                  <a:rPr lang="en-US" altLang="en-US" sz="2000" kern="0" dirty="0">
                    <a:sym typeface="Symbol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(1+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 /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1−</m:t>
                        </m:r>
                        <m:f>
                          <m:f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en-US" sz="2000" i="1" ker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 kern="0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1+</m:t>
                                </m:r>
                                <m:r>
                                  <a:rPr lang="en-US" altLang="en-US" sz="2000" i="1" kern="0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𝑟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en-US" sz="2000" i="1" kern="0" dirty="0">
                    <a:latin typeface="Cambria Math" panose="02040503050406030204" pitchFamily="18" charset="0"/>
                    <a:sym typeface="Symbol" charset="2"/>
                  </a:rPr>
                  <a:t>=</a:t>
                </a:r>
                <a:r>
                  <a:rPr lang="en-US" altLang="en-US" sz="2000" kern="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(1+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  <m:r>
                      <a:rPr lang="en-US" altLang="en-US" sz="2000" i="1" kern="0" smtClean="0">
                        <a:latin typeface="Cambria Math" panose="02040503050406030204" pitchFamily="18" charset="0"/>
                        <a:sym typeface="Symbol" charset="2"/>
                      </a:rPr>
                      <m:t> /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</m:num>
                      <m:den>
                        <m:d>
                          <m:d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1+</m:t>
                            </m:r>
                            <m:r>
                              <a:rPr lang="en-US" altLang="en-US" sz="2000" i="1" kern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2000" i="1" kern="0" dirty="0">
                    <a:latin typeface="Cambria Math" panose="02040503050406030204" pitchFamily="18" charset="0"/>
                    <a:sym typeface="Symbol" charset="2"/>
                  </a:rPr>
                  <a:t>=</a:t>
                </a:r>
                <a:r>
                  <a:rPr lang="en-US" altLang="en-US" sz="2000" kern="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i="1" kern="0" smtClean="0">
                            <a:latin typeface="Cambria Math" panose="02040503050406030204" pitchFamily="18" charset="0"/>
                            <a:sym typeface="Symbol" charset="2"/>
                          </a:rPr>
                          <m:t>𝑟</m:t>
                        </m:r>
                      </m:den>
                    </m:f>
                  </m:oMath>
                </a14:m>
                <a:endParaRPr lang="en-US" altLang="en-US" sz="2000" i="1" kern="0" dirty="0">
                  <a:latin typeface="Cambria Math" panose="02040503050406030204" pitchFamily="18" charset="0"/>
                  <a:sym typeface="Symbol" charset="2"/>
                </a:endParaRPr>
              </a:p>
            </p:txBody>
          </p:sp>
        </mc:Choice>
        <mc:Fallback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840D24BA-5C3F-64C6-6C6C-14AAE49D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4089" y="2608618"/>
                <a:ext cx="5870617" cy="2325943"/>
              </a:xfrm>
              <a:prstGeom prst="rect">
                <a:avLst/>
              </a:prstGeom>
              <a:blipFill>
                <a:blip r:embed="rId3"/>
                <a:stretch>
                  <a:fillRect l="-10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83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8B26-B0E2-1D76-6259-91C8807ED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74AE6-0590-90F4-D08F-1D6638C61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F88858-D8A1-CFD3-9BEA-E4A6B93E3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A3FC8-72F5-66B1-4AB1-EDF06750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27D382C8-F5BC-0A4B-C823-D4634CE6512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81250" y="1514007"/>
                <a:ext cx="6809700" cy="32146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Cooperate if the present value of cooperation is higher than the present value of defection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dirty="0">
                  <a:ea typeface="ＭＳ Ｐゴシック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𝑐𝑜𝑜𝑝𝑒𝑟𝑎𝑡𝑖𝑜𝑛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𝑑𝑒𝑓𝑒𝑐𝑡𝑖𝑜𝑛</m:t>
                      </m:r>
                    </m:oMath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𝑁𝑜𝑤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𝐿𝑎𝑡𝑒𝑟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𝑁𝑜𝑤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𝐿𝑎𝑡𝑒𝑟</m:t>
                      </m:r>
                    </m:oMath>
                    <m:oMath xmlns:m="http://schemas.openxmlformats.org/officeDocument/2006/math"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60…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60…60…60…</m:t>
                      </m:r>
                      <m:r>
                        <m:rPr>
                          <m:aln/>
                        </m:rPr>
                        <a:rPr lang="en-US" altLang="en-US" sz="22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… 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54…54…54…</m:t>
                      </m:r>
                    </m:oMath>
                  </m:oMathPara>
                </a14:m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27D382C8-F5BC-0A4B-C823-D4634CE65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250" y="1514007"/>
                <a:ext cx="6809700" cy="3214663"/>
              </a:xfrm>
              <a:blipFill>
                <a:blip r:embed="rId2"/>
                <a:stretch>
                  <a:fillRect l="-1673" t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79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3272-006B-515B-038D-F6FB4633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38318-67A0-7D83-FD22-E25A6244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7A368A-B37E-3C32-C2F7-7BAF14D1F5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F3D9-2C1A-2A52-6594-14315DFA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36CB3B1A-CFE9-B2AC-26DF-FBD0980F7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548" y="1543542"/>
                <a:ext cx="6896904" cy="3514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buClr>
                    <a:schemeClr val="bg1"/>
                  </a:buClr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𝑐𝑜𝑜𝑝𝑒𝑟𝑎𝑡𝑖𝑜𝑛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𝑑𝑒𝑓𝑒𝑐𝑡𝑖𝑜𝑛</m:t>
                      </m:r>
                    </m:oMath>
                    <m:oMath xmlns:m="http://schemas.openxmlformats.org/officeDocument/2006/math"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60…  </m:t>
                      </m:r>
                      <m:limLow>
                        <m:limLowPr>
                          <m:ctrlP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en-US" sz="2200" i="1" dirty="0">
                                  <a:latin typeface="Cambria Math" panose="02040503050406030204" pitchFamily="18" charset="0"/>
                                </a:rPr>
                                <m:t>60…60…60</m:t>
                              </m:r>
                              <m:r>
                                <a:rPr lang="en-US" altLang="en-US" sz="2200" i="1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groupChr>
                        </m:e>
                        <m:lim/>
                      </m:limLow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…  </m:t>
                      </m:r>
                      <m:limLow>
                        <m:limLow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en-US" sz="2200" b="0" i="1" dirty="0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  <m:r>
                                <a:rPr lang="en-US" altLang="en-US" sz="220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en-US" sz="2200" b="0" i="1" dirty="0" smtClean="0">
                                  <a:latin typeface="Cambria Math" panose="02040503050406030204" pitchFamily="18" charset="0"/>
                                </a:rPr>
                                <m:t>54…54…</m:t>
                              </m:r>
                            </m:e>
                          </m:groupChr>
                        </m:e>
                        <m:lim/>
                      </m:limLow>
                    </m:oMath>
                    <m:oMath xmlns:m="http://schemas.openxmlformats.org/officeDocument/2006/math">
                      <m:r>
                        <a:rPr lang="en-US" altLang="en-US" sz="5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aln/>
                        </m:rP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72      +       </m:t>
                      </m:r>
                      <m:f>
                        <m:f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en-US" altLang="en-US" sz="22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   12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=50%         </m:t>
                      </m:r>
                      <m:r>
                        <m:rPr>
                          <m:aln/>
                        </m:rP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36CB3B1A-CFE9-B2AC-26DF-FBD0980F7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548" y="1543542"/>
                <a:ext cx="6896904" cy="3514104"/>
              </a:xfrm>
              <a:prstGeom prst="rect">
                <a:avLst/>
              </a:prstGeom>
              <a:blipFill>
                <a:blip r:embed="rId2"/>
                <a:stretch>
                  <a:fillRect b="-3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55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Cooperate if the present value of cooperation is higher than the present value of defection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this case, cooperation is sustainable using grim trigger strategies as long as </a:t>
            </a:r>
            <a:r>
              <a:rPr lang="en-US" altLang="en-US" sz="2800" dirty="0">
                <a:ea typeface="ＭＳ Ｐゴシック" charset="-128"/>
                <a:sym typeface="Symbol" charset="2"/>
              </a:rPr>
              <a:t>r</a:t>
            </a:r>
            <a:r>
              <a:rPr lang="en-US" altLang="en-US" dirty="0">
                <a:ea typeface="ＭＳ Ｐゴシック" charset="-128"/>
              </a:rPr>
              <a:t> &lt; 50%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</a:tabLst>
            </a:pPr>
            <a:r>
              <a:rPr lang="en-US" altLang="en-US" dirty="0">
                <a:ea typeface="ＭＳ Ｐゴシック" charset="-128"/>
              </a:rPr>
              <a:t>	(As long as $1 invested today does not return 	more than $1.50 next period)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45166-324B-BED5-E379-57B2FDBBF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</a:t>
            </a:r>
            <a:r>
              <a:rPr lang="en-US" altLang="ja-JP" dirty="0" err="1">
                <a:ea typeface="ＭＳ Ｐゴシック" charset="-128"/>
              </a:rPr>
              <a:t>Доверяй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err="1">
                <a:ea typeface="ＭＳ Ｐゴシック" charset="-128"/>
              </a:rPr>
              <a:t>Но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Проверяй</a:t>
            </a:r>
            <a:r>
              <a:rPr lang="en-US" altLang="ja-JP" dirty="0">
                <a:ea typeface="ＭＳ Ｐゴシック" charset="-128"/>
              </a:rPr>
              <a:t>.</a:t>
            </a:r>
            <a:r>
              <a:rPr lang="en-US" dirty="0"/>
              <a:t>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(Trust But Verify)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Old Russian Proverb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Payoff streams (TFT)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34197" y="1729490"/>
            <a:ext cx="0" cy="26401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534197" y="4354640"/>
            <a:ext cx="57792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29391" y="21145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72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391" y="34861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54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04602" y="4411790"/>
            <a:ext cx="537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78211" y="441179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20622" y="441179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95833" y="4411790"/>
            <a:ext cx="806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t+3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534197" y="22860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661618" y="3657600"/>
            <a:ext cx="1157401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3819020" y="36576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961432" y="3657600"/>
            <a:ext cx="1344014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676609" y="2286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306846" y="3503950"/>
            <a:ext cx="127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charset="0"/>
              </a:rPr>
              <a:t>defect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641449" y="4411790"/>
            <a:ext cx="806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time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29391" y="3108722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60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06846" y="2929700"/>
            <a:ext cx="1559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Verdana" charset="0"/>
              </a:rPr>
              <a:t>cooperate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534197" y="3198019"/>
            <a:ext cx="4771248" cy="0"/>
          </a:xfrm>
          <a:prstGeom prst="line">
            <a:avLst/>
          </a:prstGeom>
          <a:noFill/>
          <a:ln w="38100">
            <a:solidFill>
              <a:srgbClr val="000099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>
              <a:solidFill>
                <a:srgbClr val="000099"/>
              </a:solidFill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3785420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4894231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6003042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grpSp>
        <p:nvGrpSpPr>
          <p:cNvPr id="6" name="Group 5"/>
          <p:cNvGrpSpPr/>
          <p:nvPr/>
        </p:nvGrpSpPr>
        <p:grpSpPr>
          <a:xfrm>
            <a:off x="2672988" y="3657600"/>
            <a:ext cx="3643828" cy="0"/>
            <a:chOff x="2628018" y="3657600"/>
            <a:chExt cx="3643828" cy="0"/>
          </a:xfrm>
        </p:grpSpPr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2628018" y="3657600"/>
              <a:ext cx="1157401" cy="0"/>
            </a:xfrm>
            <a:prstGeom prst="line">
              <a:avLst/>
            </a:prstGeom>
            <a:noFill/>
            <a:ln w="38100">
              <a:solidFill>
                <a:srgbClr val="F0B8BF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50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3785420" y="3657600"/>
              <a:ext cx="1142412" cy="0"/>
            </a:xfrm>
            <a:prstGeom prst="line">
              <a:avLst/>
            </a:prstGeom>
            <a:noFill/>
            <a:ln w="38100">
              <a:solidFill>
                <a:srgbClr val="F0B8BF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50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927832" y="3657600"/>
              <a:ext cx="1344014" cy="0"/>
            </a:xfrm>
            <a:prstGeom prst="line">
              <a:avLst/>
            </a:prstGeom>
            <a:noFill/>
            <a:ln w="38100">
              <a:solidFill>
                <a:srgbClr val="F0B8BF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34197" y="2255691"/>
            <a:ext cx="6636067" cy="1844118"/>
            <a:chOff x="1534197" y="2255691"/>
            <a:chExt cx="6636067" cy="1844118"/>
          </a:xfrm>
        </p:grpSpPr>
        <p:grpSp>
          <p:nvGrpSpPr>
            <p:cNvPr id="2" name="Group 1"/>
            <p:cNvGrpSpPr/>
            <p:nvPr/>
          </p:nvGrpSpPr>
          <p:grpSpPr>
            <a:xfrm>
              <a:off x="1534197" y="2255691"/>
              <a:ext cx="4789667" cy="1844118"/>
              <a:chOff x="1534197" y="2255691"/>
              <a:chExt cx="4789667" cy="1844118"/>
            </a:xfrm>
          </p:grpSpPr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1534197" y="2271628"/>
                <a:ext cx="114682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 flipV="1">
                <a:off x="2688046" y="2855599"/>
                <a:ext cx="647898" cy="283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1600 h 21600"/>
                  <a:gd name="T20" fmla="*/ 1850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14" y="0"/>
                    </a:moveTo>
                    <a:lnTo>
                      <a:pt x="15428" y="7650"/>
                    </a:lnTo>
                    <a:lnTo>
                      <a:pt x="18514" y="7650"/>
                    </a:lnTo>
                    <a:lnTo>
                      <a:pt x="18514" y="216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650"/>
                    </a:lnTo>
                    <a:lnTo>
                      <a:pt x="21600" y="7650"/>
                    </a:lnTo>
                    <a:lnTo>
                      <a:pt x="18514" y="0"/>
                    </a:lnTo>
                    <a:close/>
                  </a:path>
                </a:pathLst>
              </a:custGeom>
              <a:noFill/>
              <a:ln w="28575">
                <a:solidFill>
                  <a:srgbClr val="A615B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2666964" y="4090702"/>
                <a:ext cx="113276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3787083" y="3181165"/>
                <a:ext cx="120163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4988716" y="3181165"/>
                <a:ext cx="13351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2681019" y="2255691"/>
                <a:ext cx="0" cy="18429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30"/>
              <p:cNvSpPr>
                <a:spLocks noChangeShapeType="1"/>
              </p:cNvSpPr>
              <p:nvPr/>
            </p:nvSpPr>
            <p:spPr bwMode="auto">
              <a:xfrm>
                <a:off x="3785678" y="3165228"/>
                <a:ext cx="0" cy="9345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6316306" y="3168193"/>
              <a:ext cx="1853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Verdana" charset="0"/>
                </a:rPr>
                <a:t>defect once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7F8E-CBA1-C643-AEA3-BF96B81D1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BAD0-1BC0-E8E4-E791-783A66FD6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12DDA-2BE1-83DB-34B5-661ECA81A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390D48-361D-D021-95B6-7045686770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Tit-for-Tat?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95091-D512-FBFA-7417-37F76F56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7122D6CB-7CAD-2D6D-A74B-3F16B30C320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81250" y="1514007"/>
                <a:ext cx="6809700" cy="32146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Cooperate if present value of cooperation is higher than the NPV of both types of defection</a:t>
                </a:r>
              </a:p>
              <a:p>
                <a:pPr marL="0" indent="0">
                  <a:buNone/>
                </a:pPr>
                <a:endParaRPr lang="en-US" alt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𝑐𝑜𝑜𝑝𝑒𝑟𝑎𝑡𝑖𝑜𝑛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𝑑𝑒𝑓𝑒𝑐𝑡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𝑎𝑙𝑤𝑎𝑦𝑠</m:t>
                      </m:r>
                    </m:oMath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𝒂𝒏𝒅</m:t>
                      </m:r>
                    </m:oMath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𝑐𝑜𝑜𝑝𝑒𝑟𝑎𝑡𝑖𝑜𝑛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𝑑𝑒𝑓𝑒𝑐𝑡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𝑜𝑛𝑐𝑒</m:t>
                      </m:r>
                    </m:oMath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𝑁𝑜𝑤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𝐿𝑎𝑡𝑒𝑟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𝑁𝑜𝑤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𝐿𝑎𝑡𝑒𝑟</m:t>
                      </m:r>
                    </m:oMath>
                    <m:oMath xmlns:m="http://schemas.openxmlformats.org/officeDocument/2006/math"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60…       60…  </m:t>
                      </m:r>
                      <m:r>
                        <a:rPr lang="en-US" altLang="en-US" sz="2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  <m:r>
                        <a:rPr lang="en-US" altLang="en-US" sz="2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aln/>
                        </m:rPr>
                        <a:rPr lang="en-US" altLang="en-US" sz="22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72…       47… </m:t>
                      </m:r>
                      <m:r>
                        <a:rPr lang="en-US" altLang="en-US" sz="2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US" altLang="en-US" dirty="0">
                  <a:ea typeface="ＭＳ Ｐゴシック" charset="-128"/>
                </a:endParaRPr>
              </a:p>
              <a:p>
                <a:pPr marL="0" indent="0">
                  <a:buNone/>
                </a:pPr>
                <a:br>
                  <a:rPr lang="en-US" altLang="en-US" sz="2400" b="0" i="1" dirty="0">
                    <a:latin typeface="Cambria Math" panose="02040503050406030204" pitchFamily="18" charset="0"/>
                  </a:rPr>
                </a:br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7122D6CB-7CAD-2D6D-A74B-3F16B30C3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250" y="1514007"/>
                <a:ext cx="6809700" cy="3214663"/>
              </a:xfrm>
              <a:blipFill>
                <a:blip r:embed="rId2"/>
                <a:stretch>
                  <a:fillRect l="-1673" t="-2756" r="-558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83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24B40-4262-F844-1C95-EC470A65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6A4A9-C99C-7B5A-0B7B-FF1CB5E00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63784-7EED-B2B8-B53B-0582BD4AB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Tit-for-Tat?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9DFA-C249-CC00-BCC5-936D1C57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885B9DA5-5FDE-E62A-B01E-2F8269CDC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548" y="1543542"/>
                <a:ext cx="6896904" cy="456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14000"/>
                  </a:lnSpc>
                  <a:buClr>
                    <a:schemeClr val="bg1"/>
                  </a:buClr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𝑐𝑜𝑜𝑝𝑒𝑟𝑎𝑡𝑖𝑜𝑛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𝑑𝑒𝑓𝑒𝑐𝑡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𝑜𝑛𝑐𝑒</m:t>
                      </m:r>
                    </m:oMath>
                    <m:oMath xmlns:m="http://schemas.openxmlformats.org/officeDocument/2006/math">
                      <m:r>
                        <a:rPr lang="en-US" altLang="en-US" sz="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60… 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60…    </m:t>
                      </m:r>
                      <m:r>
                        <a:rPr lang="en-US" altLang="en-US" sz="2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… 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…    </m:t>
                      </m:r>
                      <m:r>
                        <a:rPr lang="en-US" altLang="en-US" sz="2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</m:oMath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60 +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aln/>
                        </m:rP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72 + </m:t>
                      </m:r>
                      <m:f>
                        <m:f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aln/>
                        </m:rPr>
                        <a:rPr lang="en-US" altLang="en-US" sz="22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          12</m:t>
                      </m:r>
                    </m:oMath>
                    <m:oMath xmlns:m="http://schemas.openxmlformats.org/officeDocument/2006/math">
                      <m:r>
                        <a:rPr lang="en-US" altLang="en-US" sz="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3             </m:t>
                      </m:r>
                      <m:r>
                        <m:rPr>
                          <m:aln/>
                        </m:rP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12+12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8.3%    </m:t>
                      </m:r>
                      <m:r>
                        <m:rPr>
                          <m:aln/>
                        </m:rPr>
                        <a:rPr lang="en-US" altLang="en-US" sz="22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200" i="1" dirty="0">
                  <a:latin typeface="Cambria Math" panose="02040503050406030204" pitchFamily="18" charset="0"/>
                </a:endParaRPr>
              </a:p>
              <a:p>
                <a:pPr algn="ctr" eaLnBrk="1" hangingPunct="1">
                  <a:lnSpc>
                    <a:spcPct val="110000"/>
                  </a:lnSpc>
                  <a:buClr>
                    <a:schemeClr val="bg1"/>
                  </a:buClr>
                  <a:buSzTx/>
                  <a:buNone/>
                </a:pPr>
                <a:endParaRPr lang="en-US" altLang="en-US" sz="2200" b="0" i="1" dirty="0">
                  <a:latin typeface="Cambria Math" panose="02040503050406030204" pitchFamily="18" charset="0"/>
                </a:endParaRPr>
              </a:p>
              <a:p>
                <a:pPr algn="ctr" eaLnBrk="1" hangingPunct="1">
                  <a:lnSpc>
                    <a:spcPct val="110000"/>
                  </a:lnSpc>
                  <a:buClr>
                    <a:schemeClr val="bg1"/>
                  </a:buClr>
                  <a:buSzTx/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885B9DA5-5FDE-E62A-B01E-2F8269CDC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548" y="1543542"/>
                <a:ext cx="6896904" cy="4563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96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Tit-for-Tat?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Cooperate if present value of cooperation is higher than the NPV of both types of defection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this case, cooperation is sustainable using tit-for-tat as long as r &lt; 8.3%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Much harder to sustain than grim trigger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this case, cooperation may not be likely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E2A6C-3E6A-6FCF-07F7-64F25869F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4EB3E-941E-38A2-6FC4-4E46B7985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4A6D92-551F-A289-EC26-57D093D4DA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Strategy Calculation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A6847-9AAE-0BC6-2CEC-A744628B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43F6BD7-F601-3744-8EA2-2BE08CE6A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Cooperate Now + Cooperate Later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&gt;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Defect Now + Punishment Later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Grim Trigger and Tit-for-Tat differ on punishment and on length of “later”</a:t>
            </a:r>
          </a:p>
        </p:txBody>
      </p:sp>
    </p:spTree>
    <p:extLst>
      <p:ext uri="{BB962C8B-B14F-4D97-AF65-F5344CB8AC3E}">
        <p14:creationId xmlns:p14="http://schemas.microsoft.com/office/powerpoint/2010/main" val="12356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Grim Trigger and Tit-for-Tat are extremes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Balance two goals: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 i="1" dirty="0">
                <a:solidFill>
                  <a:srgbClr val="040F76"/>
                </a:solidFill>
                <a:ea typeface="ＭＳ Ｐゴシック" charset="-128"/>
              </a:rPr>
              <a:t>	</a:t>
            </a:r>
            <a:r>
              <a:rPr lang="en-US" dirty="0">
                <a:highlight>
                  <a:srgbClr val="FFCD00"/>
                </a:highlight>
              </a:rPr>
              <a:t> Deterrence</a:t>
            </a:r>
            <a:endParaRPr lang="en-US" altLang="en-US" b="1" i="1" dirty="0">
              <a:solidFill>
                <a:srgbClr val="040F76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GTS is adequate punishment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Tit-for-tat might be too little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 i="1" dirty="0">
                <a:solidFill>
                  <a:srgbClr val="040F76"/>
                </a:solidFill>
                <a:ea typeface="ＭＳ Ｐゴシック" charset="-128"/>
              </a:rPr>
              <a:t>	</a:t>
            </a:r>
            <a:r>
              <a:rPr lang="en-US" dirty="0">
                <a:highlight>
                  <a:srgbClr val="FFCD00"/>
                </a:highlight>
              </a:rPr>
              <a:t> Credibility</a:t>
            </a:r>
            <a:endParaRPr lang="en-US" altLang="en-US" b="1" i="1" dirty="0">
              <a:solidFill>
                <a:srgbClr val="040F76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GTS hurts the punisher too much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Tit-for-tat is credible</a:t>
            </a:r>
          </a:p>
        </p:txBody>
      </p:sp>
    </p:spTree>
    <p:extLst>
      <p:ext uri="{BB962C8B-B14F-4D97-AF65-F5344CB8AC3E}">
        <p14:creationId xmlns:p14="http://schemas.microsoft.com/office/powerpoint/2010/main" val="269061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Axelrod’s Simulation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7134100" cy="32146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Prisoner’s Dilemma repeated 200 times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Economists submitted strategies</a:t>
            </a:r>
          </a:p>
          <a:p>
            <a:r>
              <a:rPr lang="en-US" altLang="en-US" dirty="0">
                <a:ea typeface="ＭＳ Ｐゴシック" charset="-128"/>
              </a:rPr>
              <a:t>Pairs of strategies competed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Winner: Tit-for-Tat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	Reasons: Forgiving, Nice, </a:t>
            </a:r>
            <a:r>
              <a:rPr lang="en-US" altLang="en-US" dirty="0" err="1">
                <a:ea typeface="ＭＳ Ｐゴシック" charset="-128"/>
              </a:rPr>
              <a:t>Provocable</a:t>
            </a:r>
            <a:r>
              <a:rPr lang="en-US" altLang="en-US" dirty="0">
                <a:ea typeface="ＭＳ Ｐゴシック" charset="-128"/>
              </a:rPr>
              <a:t>, Clear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2AC97D-8BDB-3149-B2E6-4DA00B5F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7016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7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Main Ideas from Axelrod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7134100" cy="32146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Not necessarily tit-for-tat</a:t>
            </a:r>
          </a:p>
          <a:p>
            <a:pPr lvl="1"/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Doesn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’t always work</a:t>
            </a:r>
          </a:p>
          <a:p>
            <a:endParaRPr lang="en-US" altLang="en-US" sz="12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Don</a:t>
            </a:r>
            <a:r>
              <a:rPr lang="en-US" altLang="ja-JP" dirty="0">
                <a:ea typeface="ＭＳ Ｐゴシック" charset="-128"/>
              </a:rPr>
              <a:t>’t be envious</a:t>
            </a:r>
          </a:p>
          <a:p>
            <a:r>
              <a:rPr lang="en-US" altLang="en-US" dirty="0">
                <a:ea typeface="ＭＳ Ｐゴシック" charset="-128"/>
              </a:rPr>
              <a:t>Don</a:t>
            </a:r>
            <a:r>
              <a:rPr lang="en-US" altLang="ja-JP" dirty="0">
                <a:ea typeface="ＭＳ Ｐゴシック" charset="-128"/>
              </a:rPr>
              <a:t>’t be the first to cheat</a:t>
            </a:r>
          </a:p>
          <a:p>
            <a:r>
              <a:rPr lang="en-US" altLang="en-US" dirty="0">
                <a:ea typeface="ＭＳ Ｐゴシック" charset="-128"/>
              </a:rPr>
              <a:t>Reciprocate opponent</a:t>
            </a:r>
            <a:r>
              <a:rPr lang="en-US" altLang="ja-JP" dirty="0">
                <a:ea typeface="ＭＳ Ｐゴシック" charset="-128"/>
              </a:rPr>
              <a:t>’s behavior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Both cooperation and defection</a:t>
            </a:r>
          </a:p>
          <a:p>
            <a:r>
              <a:rPr lang="en-US" altLang="en-US" dirty="0">
                <a:ea typeface="ＭＳ Ｐゴシック" charset="-128"/>
              </a:rPr>
              <a:t>Don</a:t>
            </a:r>
            <a:r>
              <a:rPr lang="en-US" altLang="ja-JP" dirty="0">
                <a:ea typeface="ＭＳ Ｐゴシック" charset="-128"/>
              </a:rPr>
              <a:t>’t be too clever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547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Finite interaction versus infinite interaction</a:t>
            </a:r>
          </a:p>
          <a:p>
            <a:r>
              <a:rPr lang="en-US" altLang="en-US" dirty="0">
                <a:ea typeface="ＭＳ Ｐゴシック" charset="-128"/>
              </a:rPr>
              <a:t>Folk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Theoretical Asides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30250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Challenge of Cooperation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Higher payoffs today versus future relationship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Requires deterrence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A clear,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provocable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policy of sufficient punishment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Requires credibility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Must incorporate forgiveness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Looking ahead: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How to be credible?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94562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sz="2800" dirty="0"/>
              <a:t>Predicting likely outcome of a game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Sequential (Look forward and reason back)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Simultaneous (Look for simultaneous best replies)</a:t>
            </a:r>
          </a:p>
          <a:p>
            <a:endParaRPr lang="en-US" altLang="en-US" sz="2800" dirty="0">
              <a:ea typeface="ＭＳ Ｐゴシック" charset="-128"/>
            </a:endParaRPr>
          </a:p>
          <a:p>
            <a:r>
              <a:rPr lang="en-US" altLang="en-US" sz="2800" dirty="0">
                <a:ea typeface="ＭＳ Ｐゴシック" charset="-128"/>
              </a:rPr>
              <a:t>What if interaction is repeated?</a:t>
            </a:r>
          </a:p>
          <a:p>
            <a:r>
              <a:rPr lang="en-US" altLang="en-US" sz="2800" dirty="0">
                <a:ea typeface="ＭＳ Ｐゴシック" charset="-128"/>
              </a:rPr>
              <a:t>When is cooperation possible?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8013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3715402" y="875432"/>
            <a:ext cx="2500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Firm 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Verdana" charset="0"/>
            </a:endParaRPr>
          </a:p>
        </p:txBody>
      </p:sp>
      <p:graphicFrame>
        <p:nvGraphicFramePr>
          <p:cNvPr id="7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48821"/>
              </p:ext>
            </p:extLst>
          </p:nvPr>
        </p:nvGraphicFramePr>
        <p:xfrm>
          <a:off x="689548" y="1265338"/>
          <a:ext cx="6186279" cy="1554222"/>
        </p:xfrm>
        <a:graphic>
          <a:graphicData uri="http://schemas.openxmlformats.org/drawingml/2006/table">
            <a:tbl>
              <a:tblPr/>
              <a:tblGrid>
                <a:gridCol w="149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Low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High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Line 69"/>
          <p:cNvSpPr>
            <a:spLocks noChangeShapeType="1"/>
          </p:cNvSpPr>
          <p:nvPr/>
        </p:nvSpPr>
        <p:spPr bwMode="auto">
          <a:xfrm>
            <a:off x="1963712" y="802289"/>
            <a:ext cx="1280175" cy="9165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355782" y="239388"/>
            <a:ext cx="1960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Equilibrium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charset="0"/>
              </a:rPr>
              <a:t>$54K</a:t>
            </a:r>
          </a:p>
        </p:txBody>
      </p:sp>
      <p:sp>
        <p:nvSpPr>
          <p:cNvPr id="12" name="Line 72"/>
          <p:cNvSpPr>
            <a:spLocks noChangeShapeType="1"/>
          </p:cNvSpPr>
          <p:nvPr/>
        </p:nvSpPr>
        <p:spPr bwMode="auto">
          <a:xfrm flipH="1" flipV="1">
            <a:off x="6950777" y="2888426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6821488" y="3580858"/>
            <a:ext cx="2123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Cooperation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charset="0"/>
              </a:rPr>
              <a:t>$60K</a:t>
            </a:r>
          </a:p>
        </p:txBody>
      </p:sp>
      <p:sp>
        <p:nvSpPr>
          <p:cNvPr id="14" name="Shape 110"/>
          <p:cNvSpPr txBox="1">
            <a:spLocks/>
          </p:cNvSpPr>
          <p:nvPr/>
        </p:nvSpPr>
        <p:spPr>
          <a:xfrm>
            <a:off x="5668437" y="124556"/>
            <a:ext cx="3276316" cy="4356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b="1" kern="0">
                <a:latin typeface="Verdana" charset="0"/>
                <a:ea typeface="Verdana" charset="0"/>
                <a:cs typeface="Verdana" charset="0"/>
              </a:rPr>
              <a:t>Prisoner’s Dilemma</a:t>
            </a:r>
            <a:endParaRPr lang="en" sz="2000" b="1" kern="0" dirty="0">
              <a:highlight>
                <a:srgbClr val="FFCD00"/>
              </a:highligh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DBEED48-62FA-A44E-B11D-9FCA9E72A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E7898F9-231A-0C49-B9C7-561959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“Sometimes rational decisions                 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   aren't sensible!”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>
              <a:buClr>
                <a:schemeClr val="bg1"/>
              </a:buClr>
              <a:buSzTx/>
              <a:buNone/>
            </a:pPr>
            <a:r>
              <a:rPr lang="mr-IN" dirty="0"/>
              <a:t>–</a:t>
            </a:r>
            <a:r>
              <a:rPr lang="en-US" dirty="0"/>
              <a:t> </a:t>
            </a:r>
            <a:r>
              <a:rPr lang="en-US" altLang="en-US" dirty="0"/>
              <a:t>Ian Stewart</a:t>
            </a:r>
          </a:p>
          <a:p>
            <a:pPr>
              <a:buClr>
                <a:schemeClr val="bg1"/>
              </a:buClr>
              <a:buSzTx/>
              <a:buNone/>
            </a:pPr>
            <a:r>
              <a:rPr lang="en-US" altLang="en-US" dirty="0"/>
              <a:t> 	mathematician </a:t>
            </a:r>
          </a:p>
          <a:p>
            <a:pPr>
              <a:buClr>
                <a:schemeClr val="bg1"/>
              </a:buClr>
              <a:buSzTx/>
              <a:buNone/>
            </a:pPr>
            <a:r>
              <a:rPr lang="en-US" altLang="en-US" dirty="0"/>
              <a:t>&amp; science fiction author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591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Private</a:t>
            </a:r>
            <a:r>
              <a:rPr lang="en-US" dirty="0"/>
              <a:t> </a:t>
            </a:r>
            <a:r>
              <a:rPr lang="en-US" i="1" dirty="0">
                <a:highlight>
                  <a:srgbClr val="FFCD00"/>
                </a:highlight>
              </a:rPr>
              <a:t>rationality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u="sng" dirty="0"/>
              <a:t>Collective</a:t>
            </a:r>
            <a:r>
              <a:rPr lang="en-US" dirty="0"/>
              <a:t> </a:t>
            </a:r>
            <a:r>
              <a:rPr lang="en-US" i="1" dirty="0">
                <a:highlight>
                  <a:srgbClr val="FFCD00"/>
                </a:highlight>
              </a:rPr>
              <a:t>irrationality</a:t>
            </a:r>
            <a:endParaRPr lang="en-US" dirty="0"/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Dominant strategies makes everyone worse off</a:t>
            </a:r>
          </a:p>
          <a:p>
            <a:endParaRPr lang="en-US" altLang="en-US" sz="1400" dirty="0"/>
          </a:p>
          <a:p>
            <a:r>
              <a:rPr lang="en-US" altLang="en-US" dirty="0"/>
              <a:t>Goal</a:t>
            </a:r>
            <a:r>
              <a:rPr lang="en-US" altLang="en-US" sz="2800" dirty="0"/>
              <a:t>: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Mutually beneficial cooperative outcome 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Overcome incentives to cheat</a:t>
            </a:r>
          </a:p>
          <a:p>
            <a:pPr lvl="2">
              <a:buFont typeface="Wingdings" charset="2"/>
              <a:buNone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(A note about tacit collusion)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Prisoner’s Dilemma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7612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Repeated Games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113" indent="-11113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dirty="0">
                <a:sym typeface="Quattrocento Sans"/>
              </a:rPr>
              <a:t>Interaction between the same players playing the same (or similar) game multiple times</a:t>
            </a:r>
            <a:endParaRPr lang="en-US" sz="2400" i="1" kern="0" dirty="0">
              <a:solidFill>
                <a:schemeClr val="dk1"/>
              </a:solidFill>
              <a:sym typeface="Lor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8992D-12A0-524D-A3C6-1E2BCB49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25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Cooperation is impossible if the relationship between players is for a </a:t>
            </a:r>
            <a:r>
              <a:rPr lang="en-US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fixed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known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length of time.</a:t>
            </a:r>
          </a:p>
          <a:p>
            <a:pPr lvl="2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dirty="0"/>
              <a:t>People think forward if</a:t>
            </a:r>
            <a:r>
              <a:rPr lang="en-US" altLang="en-US" sz="2800" dirty="0"/>
              <a:t>: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Game length is uncertain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Game length unknown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Game length too long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Finite Interaction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87521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No last period, so no rollback</a:t>
            </a:r>
          </a:p>
          <a:p>
            <a:r>
              <a:rPr lang="en-US" altLang="en-US" dirty="0">
                <a:ea typeface="ＭＳ Ｐゴシック" charset="-128"/>
              </a:rPr>
              <a:t>Use history-dependent strategies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Long-Term Interaction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0095910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8367</TotalTime>
  <Words>1240</Words>
  <Application>Microsoft Macintosh PowerPoint</Application>
  <PresentationFormat>On-screen Show (16:9)</PresentationFormat>
  <Paragraphs>264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Cambria Math</vt:lpstr>
      <vt:lpstr>Courier New</vt:lpstr>
      <vt:lpstr>Lora</vt:lpstr>
      <vt:lpstr>Quattrocento Sans</vt:lpstr>
      <vt:lpstr>Symbol</vt:lpstr>
      <vt:lpstr>Verdana</vt:lpstr>
      <vt:lpstr>Wingdings</vt:lpstr>
      <vt:lpstr>Viola template</vt:lpstr>
      <vt:lpstr>Game Theory</vt:lpstr>
      <vt:lpstr>PowerPoint Presentation</vt:lpstr>
      <vt:lpstr>Review</vt:lpstr>
      <vt:lpstr>PowerPoint Presentation</vt:lpstr>
      <vt:lpstr>PowerPoint Presentation</vt:lpstr>
      <vt:lpstr>Prisoner’s Dilemma</vt:lpstr>
      <vt:lpstr>Repeated Games</vt:lpstr>
      <vt:lpstr>Finite Interaction</vt:lpstr>
      <vt:lpstr>Long-Term Interaction</vt:lpstr>
      <vt:lpstr>Trigger Strategies</vt:lpstr>
      <vt:lpstr>Trigger Strategies</vt:lpstr>
      <vt:lpstr>Trigger Strategies</vt:lpstr>
      <vt:lpstr>Why Cooperate  against GTS?</vt:lpstr>
      <vt:lpstr>Payoff streams (GTS)</vt:lpstr>
      <vt:lpstr>Discounting</vt:lpstr>
      <vt:lpstr>Aside:  Infinite Discounting</vt:lpstr>
      <vt:lpstr>Why Cooperate  against GTS?</vt:lpstr>
      <vt:lpstr>Why Cooperate  against GTS?</vt:lpstr>
      <vt:lpstr>Why Cooperate  against GTS?</vt:lpstr>
      <vt:lpstr>Payoff streams (TFT)</vt:lpstr>
      <vt:lpstr>Why Cooperate  against Tit-for-Tat?</vt:lpstr>
      <vt:lpstr>Why Cooperate  against Tit-for-Tat?</vt:lpstr>
      <vt:lpstr>Why Cooperate  against Tit-for-Tat?</vt:lpstr>
      <vt:lpstr>Trigger Strategy Calculation Summary</vt:lpstr>
      <vt:lpstr>Trigger Strategies</vt:lpstr>
      <vt:lpstr>Axelrod’s Simulation</vt:lpstr>
      <vt:lpstr>Main Ideas from Axelrod</vt:lpstr>
      <vt:lpstr>Theoretical Asides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202</cp:revision>
  <dcterms:created xsi:type="dcterms:W3CDTF">2017-10-16T01:28:23Z</dcterms:created>
  <dcterms:modified xsi:type="dcterms:W3CDTF">2025-03-21T00:41:54Z</dcterms:modified>
</cp:coreProperties>
</file>