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47"/>
  </p:notesMasterIdLst>
  <p:sldIdLst>
    <p:sldId id="256" r:id="rId2"/>
    <p:sldId id="306" r:id="rId3"/>
    <p:sldId id="527" r:id="rId4"/>
    <p:sldId id="528" r:id="rId5"/>
    <p:sldId id="260" r:id="rId6"/>
    <p:sldId id="567" r:id="rId7"/>
    <p:sldId id="529" r:id="rId8"/>
    <p:sldId id="530" r:id="rId9"/>
    <p:sldId id="486" r:id="rId10"/>
    <p:sldId id="531" r:id="rId11"/>
    <p:sldId id="532" r:id="rId12"/>
    <p:sldId id="480" r:id="rId13"/>
    <p:sldId id="558" r:id="rId14"/>
    <p:sldId id="559" r:id="rId15"/>
    <p:sldId id="560" r:id="rId16"/>
    <p:sldId id="562" r:id="rId17"/>
    <p:sldId id="564" r:id="rId18"/>
    <p:sldId id="566" r:id="rId19"/>
    <p:sldId id="533" r:id="rId20"/>
    <p:sldId id="534" r:id="rId21"/>
    <p:sldId id="535" r:id="rId22"/>
    <p:sldId id="536" r:id="rId23"/>
    <p:sldId id="541" r:id="rId24"/>
    <p:sldId id="542" r:id="rId25"/>
    <p:sldId id="543" r:id="rId26"/>
    <p:sldId id="544" r:id="rId27"/>
    <p:sldId id="545" r:id="rId28"/>
    <p:sldId id="546" r:id="rId29"/>
    <p:sldId id="549" r:id="rId30"/>
    <p:sldId id="550" r:id="rId31"/>
    <p:sldId id="551" r:id="rId32"/>
    <p:sldId id="552" r:id="rId33"/>
    <p:sldId id="555" r:id="rId34"/>
    <p:sldId id="556" r:id="rId35"/>
    <p:sldId id="572" r:id="rId36"/>
    <p:sldId id="568" r:id="rId37"/>
    <p:sldId id="569" r:id="rId38"/>
    <p:sldId id="570" r:id="rId39"/>
    <p:sldId id="571" r:id="rId40"/>
    <p:sldId id="574" r:id="rId41"/>
    <p:sldId id="575" r:id="rId42"/>
    <p:sldId id="576" r:id="rId43"/>
    <p:sldId id="579" r:id="rId44"/>
    <p:sldId id="580" r:id="rId45"/>
    <p:sldId id="581" r:id="rId4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0B8BF"/>
    <a:srgbClr val="A615B1"/>
    <a:srgbClr val="911630"/>
    <a:srgbClr val="DCA6E1"/>
    <a:srgbClr val="89A5E6"/>
    <a:srgbClr val="65132A"/>
    <a:srgbClr val="16B728"/>
    <a:srgbClr val="A2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908"/>
  </p:normalViewPr>
  <p:slideViewPr>
    <p:cSldViewPr snapToGrid="0" snapToObjects="1">
      <p:cViewPr varScale="1">
        <p:scale>
          <a:sx n="130" d="100"/>
          <a:sy n="130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76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44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24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96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734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4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80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0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46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88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07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12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647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22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87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7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98574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5" r:id="rId4"/>
    <p:sldLayoutId id="2147483676" r:id="rId5"/>
  </p:sldLayoutIdLst>
  <p:transition>
    <p:fade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tif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Theory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Spring 2025 - Mike Shor	 	</a:t>
            </a:r>
            <a:r>
              <a:rPr lang="en-US" sz="2000" b="1" kern="0" dirty="0">
                <a:sym typeface="Lora"/>
              </a:rPr>
              <a:t>	     </a:t>
            </a:r>
            <a:r>
              <a:rPr lang="en-US" sz="2000" b="1" dirty="0">
                <a:highlight>
                  <a:srgbClr val="FFCD00"/>
                </a:highlight>
                <a:sym typeface="Lora"/>
              </a:rPr>
              <a:t>Topic 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1381250" y="1405007"/>
            <a:ext cx="6809700" cy="11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We make an initial investment</a:t>
            </a:r>
            <a:r>
              <a:rPr lang="en-US" altLang="en-US" kern="0" dirty="0">
                <a:ea typeface="ＭＳ Ｐゴシック" charset="-128"/>
              </a:rPr>
              <a:t>:</a:t>
            </a:r>
          </a:p>
          <a:p>
            <a:pPr marL="0" lvl="1">
              <a:lnSpc>
                <a:spcPct val="90000"/>
              </a:lnSpc>
            </a:pPr>
            <a:r>
              <a:rPr lang="en-US" altLang="en-US" kern="0" dirty="0">
                <a:latin typeface="Arial" charset="0"/>
                <a:ea typeface="Arial" charset="0"/>
                <a:cs typeface="Arial" charset="0"/>
              </a:rPr>
              <a:t>          Invest first 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$1 million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to deter entry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790482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Involvement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4422608" y="2318556"/>
            <a:ext cx="2500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Them</a:t>
            </a:r>
          </a:p>
        </p:txBody>
      </p:sp>
      <p:graphicFrame>
        <p:nvGraphicFramePr>
          <p:cNvPr id="10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43757"/>
              </p:ext>
            </p:extLst>
          </p:nvPr>
        </p:nvGraphicFramePr>
        <p:xfrm>
          <a:off x="2111429" y="2479542"/>
          <a:ext cx="5453949" cy="1554222"/>
        </p:xfrm>
        <a:graphic>
          <a:graphicData uri="http://schemas.openxmlformats.org/drawingml/2006/table">
            <a:tbl>
              <a:tblPr/>
              <a:tblGrid>
                <a:gridCol w="8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Out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-2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Out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1342411" y="4104810"/>
            <a:ext cx="6809700" cy="84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Quattrocento Sans"/>
              <a:buChar char="◉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It is </a:t>
            </a:r>
            <a:r>
              <a:rPr lang="en-US" sz="2400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still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in our best interest to stay out if we think that the other firm will enter</a:t>
            </a:r>
          </a:p>
        </p:txBody>
      </p:sp>
    </p:spTree>
    <p:extLst>
      <p:ext uri="{BB962C8B-B14F-4D97-AF65-F5344CB8AC3E}">
        <p14:creationId xmlns:p14="http://schemas.microsoft.com/office/powerpoint/2010/main" val="108104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1381250" y="1405007"/>
            <a:ext cx="6809700" cy="11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We make an initial investment</a:t>
            </a:r>
            <a:r>
              <a:rPr lang="en-US" altLang="en-US" kern="0" dirty="0">
                <a:ea typeface="ＭＳ Ｐゴシック" charset="-128"/>
              </a:rPr>
              <a:t>:</a:t>
            </a:r>
          </a:p>
          <a:p>
            <a:pPr marL="0" lvl="1">
              <a:lnSpc>
                <a:spcPct val="90000"/>
              </a:lnSpc>
            </a:pPr>
            <a:r>
              <a:rPr lang="en-US" altLang="en-US" kern="0" dirty="0">
                <a:latin typeface="Arial" charset="0"/>
                <a:ea typeface="Arial" charset="0"/>
                <a:cs typeface="Arial" charset="0"/>
              </a:rPr>
              <a:t>          Invest first </a:t>
            </a:r>
            <a:r>
              <a:rPr lang="en-US" altLang="en-US" b="1" dirty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$3 million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to deter entry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790482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Commitment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4422608" y="2318556"/>
            <a:ext cx="2500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Them</a:t>
            </a:r>
          </a:p>
        </p:txBody>
      </p:sp>
      <p:graphicFrame>
        <p:nvGraphicFramePr>
          <p:cNvPr id="10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12808"/>
              </p:ext>
            </p:extLst>
          </p:nvPr>
        </p:nvGraphicFramePr>
        <p:xfrm>
          <a:off x="2111429" y="2479542"/>
          <a:ext cx="5453949" cy="1554222"/>
        </p:xfrm>
        <a:graphic>
          <a:graphicData uri="http://schemas.openxmlformats.org/drawingml/2006/table">
            <a:tbl>
              <a:tblPr/>
              <a:tblGrid>
                <a:gridCol w="8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Out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-2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Out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-3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-3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1342411" y="4104810"/>
            <a:ext cx="6809700" cy="84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Quattrocento Sans"/>
              <a:buChar char="◉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It is </a:t>
            </a:r>
            <a:r>
              <a:rPr lang="en-US" sz="2400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our dominant strategy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to go in.</a:t>
            </a:r>
          </a:p>
        </p:txBody>
      </p:sp>
    </p:spTree>
    <p:extLst>
      <p:ext uri="{BB962C8B-B14F-4D97-AF65-F5344CB8AC3E}">
        <p14:creationId xmlns:p14="http://schemas.microsoft.com/office/powerpoint/2010/main" val="3095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By reducing our own payoffs from staying out, we have committed to entry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It is </a:t>
            </a:r>
            <a:r>
              <a:rPr lang="en-US" altLang="en-US" i="1" dirty="0">
                <a:ea typeface="ＭＳ Ｐゴシック" charset="-128"/>
              </a:rPr>
              <a:t>credible </a:t>
            </a:r>
            <a:r>
              <a:rPr lang="en-US" altLang="en-US" dirty="0">
                <a:ea typeface="ＭＳ Ｐゴシック" charset="-128"/>
              </a:rPr>
              <a:t>because it is now in our own best interest!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Credible Commitment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97612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Strategic Moves</a:t>
            </a:r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ea typeface="ＭＳ Ｐゴシック" charset="-128"/>
              </a:rPr>
              <a:t>Actions taken prior to the play of the game</a:t>
            </a:r>
          </a:p>
          <a:p>
            <a:pPr marL="0" indent="0">
              <a:buNone/>
            </a:pPr>
            <a:r>
              <a:rPr lang="en-US" altLang="en-US" sz="2000" dirty="0">
                <a:ea typeface="ＭＳ Ｐゴシック" charset="-128"/>
              </a:rPr>
              <a:t>Transform the original game into a two-stage game:</a:t>
            </a:r>
          </a:p>
          <a:p>
            <a:pPr lvl="1"/>
            <a:r>
              <a:rPr lang="en-US" altLang="en-US" sz="2000" dirty="0"/>
              <a:t>Setting the Rules</a:t>
            </a:r>
          </a:p>
          <a:p>
            <a:pPr lvl="1"/>
            <a:r>
              <a:rPr lang="en-US" altLang="en-US" sz="2000" dirty="0"/>
              <a:t>Playing the Game</a:t>
            </a:r>
          </a:p>
        </p:txBody>
      </p:sp>
    </p:spTree>
    <p:extLst>
      <p:ext uri="{BB962C8B-B14F-4D97-AF65-F5344CB8AC3E}">
        <p14:creationId xmlns:p14="http://schemas.microsoft.com/office/powerpoint/2010/main" val="5690217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</a:t>
            </a:r>
            <a:r>
              <a:rPr lang="en-US" altLang="ja-JP" dirty="0">
                <a:ea typeface="ＭＳ Ｐゴシック" charset="-128"/>
              </a:rPr>
              <a:t>Victorious warriors win first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ja-JP" dirty="0">
                <a:ea typeface="ＭＳ Ｐゴシック" charset="-128"/>
              </a:rPr>
              <a:t>and then go to war.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ja-JP" dirty="0">
                <a:ea typeface="ＭＳ Ｐゴシック" charset="-128"/>
              </a:rPr>
              <a:t>Defeated warriors go to war first                              and then try to win.”</a:t>
            </a: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mr-IN" dirty="0"/>
              <a:t>–</a:t>
            </a:r>
            <a:r>
              <a:rPr lang="en-US" dirty="0"/>
              <a:t> Sun Tzu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3929634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i="1" dirty="0"/>
              <a:t>strategic move </a:t>
            </a:r>
            <a:r>
              <a:rPr lang="en-US" altLang="en-US" dirty="0"/>
              <a:t>must be</a:t>
            </a:r>
          </a:p>
          <a:p>
            <a:pPr marL="0" indent="0">
              <a:buNone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dirty="0"/>
              <a:t>Credible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   Must change incentives 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   Change strategies, payoffs, or players</a:t>
            </a:r>
          </a:p>
          <a:p>
            <a:pPr lvl="1"/>
            <a:r>
              <a:rPr lang="en-US" altLang="en-US" sz="12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Observable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sz="12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Irreversible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Strategic Moves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47704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Prisoner’s Dilemma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aphicFrame>
        <p:nvGraphicFramePr>
          <p:cNvPr id="7" name="Group 110"/>
          <p:cNvGraphicFramePr>
            <a:graphicFrameLocks noGrp="1"/>
          </p:cNvGraphicFramePr>
          <p:nvPr/>
        </p:nvGraphicFramePr>
        <p:xfrm>
          <a:off x="2105025" y="2047875"/>
          <a:ext cx="4847663" cy="1577768"/>
        </p:xfrm>
        <a:graphic>
          <a:graphicData uri="http://schemas.openxmlformats.org/drawingml/2006/table">
            <a:tbl>
              <a:tblPr/>
              <a:tblGrid>
                <a:gridCol w="16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04">
                <a:tc gridSpan="3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2</a:t>
                      </a:r>
                    </a:p>
                  </a:txBody>
                  <a:tcPr marL="68577" marR="68577" marT="34282" marB="3428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56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4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7" marR="68577" marT="34282" marB="3428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7" marR="68577" marT="34282" marB="342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7" marR="68577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7" marR="68577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7" marR="68577" marT="34282" marB="342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68577" marR="68577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7" marR="68577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Line 69"/>
          <p:cNvSpPr>
            <a:spLocks noChangeShapeType="1"/>
          </p:cNvSpPr>
          <p:nvPr/>
        </p:nvSpPr>
        <p:spPr bwMode="auto">
          <a:xfrm>
            <a:off x="2405063" y="2014537"/>
            <a:ext cx="1428750" cy="8251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1618938" y="1626668"/>
            <a:ext cx="2773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latin typeface="Verdana" charset="0"/>
              </a:rPr>
              <a:t>Equilibrium:  $40 K</a:t>
            </a:r>
          </a:p>
        </p:txBody>
      </p:sp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5330857" y="4219575"/>
            <a:ext cx="2773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Verdana" charset="0"/>
              </a:rPr>
              <a:t>Cooperation:  $60 K</a:t>
            </a:r>
          </a:p>
        </p:txBody>
      </p:sp>
      <p:sp>
        <p:nvSpPr>
          <p:cNvPr id="11" name="Line 72"/>
          <p:cNvSpPr>
            <a:spLocks noChangeShapeType="1"/>
          </p:cNvSpPr>
          <p:nvPr/>
        </p:nvSpPr>
        <p:spPr bwMode="auto">
          <a:xfrm flipH="1" flipV="1">
            <a:off x="6941344" y="3637360"/>
            <a:ext cx="571500" cy="571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4317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Joint Ventures &amp;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Cross-Shareholding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1618938" y="1626668"/>
            <a:ext cx="5893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latin typeface="Verdana" charset="0"/>
              </a:rPr>
              <a:t>If each firm acquires 20% of the other:</a:t>
            </a:r>
          </a:p>
        </p:txBody>
      </p:sp>
      <p:graphicFrame>
        <p:nvGraphicFramePr>
          <p:cNvPr id="12" name="Group 154"/>
          <p:cNvGraphicFramePr>
            <a:graphicFrameLocks noGrp="1"/>
          </p:cNvGraphicFramePr>
          <p:nvPr/>
        </p:nvGraphicFramePr>
        <p:xfrm>
          <a:off x="1833563" y="2023611"/>
          <a:ext cx="2350915" cy="778670"/>
        </p:xfrm>
        <a:graphic>
          <a:graphicData uri="http://schemas.openxmlformats.org/drawingml/2006/table">
            <a:tbl>
              <a:tblPr/>
              <a:tblGrid>
                <a:gridCol w="1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5"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3" marR="68573" marT="34301" marB="3430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68573" marR="68573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149"/>
          <p:cNvGraphicFramePr>
            <a:graphicFrameLocks noGrp="1"/>
          </p:cNvGraphicFramePr>
          <p:nvPr/>
        </p:nvGraphicFramePr>
        <p:xfrm>
          <a:off x="4945856" y="3895392"/>
          <a:ext cx="2353296" cy="778670"/>
        </p:xfrm>
        <a:graphic>
          <a:graphicData uri="http://schemas.openxmlformats.org/drawingml/2006/table">
            <a:tbl>
              <a:tblPr/>
              <a:tblGrid>
                <a:gridCol w="1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5"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3" marR="68573" marT="34301" marB="3430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41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59</a:t>
                      </a:r>
                    </a:p>
                  </a:txBody>
                  <a:tcPr marL="68573" marR="68573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55"/>
          <p:cNvGrpSpPr>
            <a:grpSpLocks/>
          </p:cNvGrpSpPr>
          <p:nvPr/>
        </p:nvGrpSpPr>
        <p:grpSpPr bwMode="auto">
          <a:xfrm>
            <a:off x="2103835" y="2802398"/>
            <a:ext cx="1988344" cy="1827609"/>
            <a:chOff x="807" y="2253"/>
            <a:chExt cx="1670" cy="1535"/>
          </a:xfrm>
        </p:grpSpPr>
        <p:sp>
          <p:nvSpPr>
            <p:cNvPr id="15" name="Rectangle 120"/>
            <p:cNvSpPr>
              <a:spLocks noChangeArrowheads="1"/>
            </p:cNvSpPr>
            <p:nvPr/>
          </p:nvSpPr>
          <p:spPr bwMode="auto">
            <a:xfrm>
              <a:off x="807" y="2924"/>
              <a:ext cx="1670" cy="864"/>
            </a:xfrm>
            <a:prstGeom prst="rect">
              <a:avLst/>
            </a:prstGeom>
            <a:noFill/>
            <a:ln w="9525">
              <a:solidFill>
                <a:srgbClr val="040F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68580" rIns="0" bIns="0"/>
            <a:lstStyle>
              <a:lvl1pPr marL="342900" indent="-3429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40F76"/>
                </a:buClr>
                <a:buSzPct val="75000"/>
                <a:buFont typeface="Wingdings" charset="2"/>
                <a:buNone/>
              </a:pPr>
              <a:r>
                <a:rPr lang="en-US" altLang="en-US" sz="1800" dirty="0">
                  <a:solidFill>
                    <a:srgbClr val="040F76"/>
                  </a:solidFill>
                </a:rPr>
                <a:t>Firm 1</a:t>
              </a:r>
              <a:r>
                <a:rPr lang="en-US" altLang="en-US" sz="1800" dirty="0"/>
                <a:t>:</a:t>
              </a:r>
            </a:p>
            <a:p>
              <a:pPr algn="ctr" eaLnBrk="1" hangingPunct="1">
                <a:buClr>
                  <a:srgbClr val="040F76"/>
                </a:buClr>
                <a:buSzPct val="75000"/>
                <a:buFont typeface="Wingdings" charset="2"/>
                <a:buNone/>
              </a:pPr>
              <a:r>
                <a:rPr lang="en-US" altLang="en-US" sz="1800" dirty="0"/>
                <a:t>(4/5) </a:t>
              </a:r>
              <a:r>
                <a:rPr lang="en-US" altLang="en-US" sz="1800" dirty="0">
                  <a:solidFill>
                    <a:srgbClr val="040F76"/>
                  </a:solidFill>
                </a:rPr>
                <a:t>35</a:t>
              </a:r>
              <a:r>
                <a:rPr lang="en-US" altLang="en-US" sz="1800" dirty="0"/>
                <a:t> + (1/5) </a:t>
              </a:r>
              <a:r>
                <a:rPr lang="en-US" altLang="en-US" sz="1800" dirty="0">
                  <a:solidFill>
                    <a:srgbClr val="FF0000"/>
                  </a:solidFill>
                </a:rPr>
                <a:t>65</a:t>
              </a:r>
              <a:r>
                <a:rPr lang="en-US" altLang="en-US" sz="1800" dirty="0">
                  <a:solidFill>
                    <a:schemeClr val="tx2"/>
                  </a:solidFill>
                </a:rPr>
                <a:t> </a:t>
              </a:r>
            </a:p>
            <a:p>
              <a:pPr algn="ctr" eaLnBrk="1" hangingPunct="1">
                <a:buClr>
                  <a:srgbClr val="040F76"/>
                </a:buClr>
                <a:buSzPct val="75000"/>
                <a:buFont typeface="Wingdings" charset="2"/>
                <a:buNone/>
              </a:pPr>
              <a:r>
                <a:rPr lang="en-US" altLang="en-US" sz="1800" dirty="0"/>
                <a:t>= </a:t>
              </a:r>
              <a:r>
                <a:rPr lang="en-US" altLang="en-US" sz="1800" dirty="0">
                  <a:solidFill>
                    <a:srgbClr val="040F76"/>
                  </a:solidFill>
                </a:rPr>
                <a:t>41</a:t>
              </a:r>
            </a:p>
          </p:txBody>
        </p:sp>
        <p:sp>
          <p:nvSpPr>
            <p:cNvPr id="16" name="Line 145"/>
            <p:cNvSpPr>
              <a:spLocks noChangeShapeType="1"/>
            </p:cNvSpPr>
            <p:nvPr/>
          </p:nvSpPr>
          <p:spPr bwMode="auto">
            <a:xfrm>
              <a:off x="1646" y="2253"/>
              <a:ext cx="10" cy="669"/>
            </a:xfrm>
            <a:prstGeom prst="line">
              <a:avLst/>
            </a:prstGeom>
            <a:noFill/>
            <a:ln w="76200">
              <a:solidFill>
                <a:srgbClr val="040F7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7" name="Group 156"/>
          <p:cNvGrpSpPr>
            <a:grpSpLocks/>
          </p:cNvGrpSpPr>
          <p:nvPr/>
        </p:nvGrpSpPr>
        <p:grpSpPr bwMode="auto">
          <a:xfrm>
            <a:off x="4164807" y="2084333"/>
            <a:ext cx="3245644" cy="1028700"/>
            <a:chOff x="2548" y="1524"/>
            <a:chExt cx="2726" cy="864"/>
          </a:xfrm>
        </p:grpSpPr>
        <p:sp>
          <p:nvSpPr>
            <p:cNvPr id="18" name="Rectangle 121"/>
            <p:cNvSpPr>
              <a:spLocks noChangeArrowheads="1"/>
            </p:cNvSpPr>
            <p:nvPr/>
          </p:nvSpPr>
          <p:spPr bwMode="auto">
            <a:xfrm>
              <a:off x="3604" y="1524"/>
              <a:ext cx="1670" cy="86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68580" rIns="0" bIns="0"/>
            <a:lstStyle>
              <a:lvl1pPr marL="342900" indent="-3429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40F76"/>
                </a:buClr>
                <a:buSzPct val="75000"/>
                <a:buFont typeface="Wingdings" charset="2"/>
                <a:buNone/>
              </a:pPr>
              <a:r>
                <a:rPr lang="en-US" altLang="en-US" sz="1800" dirty="0">
                  <a:solidFill>
                    <a:srgbClr val="FF0000"/>
                  </a:solidFill>
                </a:rPr>
                <a:t>Firm 2:</a:t>
              </a:r>
            </a:p>
            <a:p>
              <a:pPr algn="ctr" eaLnBrk="1" hangingPunct="1">
                <a:buClr>
                  <a:srgbClr val="040F76"/>
                </a:buClr>
                <a:buSzPct val="75000"/>
                <a:buFont typeface="Wingdings" charset="2"/>
                <a:buNone/>
              </a:pPr>
              <a:r>
                <a:rPr lang="en-US" altLang="en-US" sz="1800" dirty="0"/>
                <a:t>(4/5) </a:t>
              </a:r>
              <a:r>
                <a:rPr lang="en-US" altLang="en-US" sz="1800" dirty="0">
                  <a:solidFill>
                    <a:srgbClr val="FF0000"/>
                  </a:solidFill>
                </a:rPr>
                <a:t>65</a:t>
              </a:r>
              <a:r>
                <a:rPr lang="en-US" altLang="en-US" sz="1800" dirty="0"/>
                <a:t> + (1/5) </a:t>
              </a:r>
              <a:r>
                <a:rPr lang="en-US" altLang="en-US" sz="1800" dirty="0">
                  <a:solidFill>
                    <a:srgbClr val="040F76"/>
                  </a:solidFill>
                </a:rPr>
                <a:t>35</a:t>
              </a:r>
              <a:r>
                <a:rPr lang="en-US" altLang="en-US" sz="1800" dirty="0">
                  <a:solidFill>
                    <a:schemeClr val="tx2"/>
                  </a:solidFill>
                </a:rPr>
                <a:t> </a:t>
              </a:r>
            </a:p>
            <a:p>
              <a:pPr algn="ctr" eaLnBrk="1" hangingPunct="1">
                <a:buClr>
                  <a:srgbClr val="040F76"/>
                </a:buClr>
                <a:buSzPct val="75000"/>
                <a:buFont typeface="Wingdings" charset="2"/>
                <a:buNone/>
              </a:pPr>
              <a:r>
                <a:rPr lang="en-US" altLang="en-US" sz="1800" dirty="0"/>
                <a:t>= </a:t>
              </a:r>
              <a:r>
                <a:rPr lang="en-US" altLang="en-US" sz="1800" dirty="0">
                  <a:solidFill>
                    <a:srgbClr val="FF0000"/>
                  </a:solidFill>
                </a:rPr>
                <a:t>59</a:t>
              </a:r>
            </a:p>
          </p:txBody>
        </p:sp>
        <p:sp>
          <p:nvSpPr>
            <p:cNvPr id="19" name="Line 147"/>
            <p:cNvSpPr>
              <a:spLocks noChangeShapeType="1"/>
            </p:cNvSpPr>
            <p:nvPr/>
          </p:nvSpPr>
          <p:spPr bwMode="auto">
            <a:xfrm>
              <a:off x="2548" y="1956"/>
              <a:ext cx="105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20" name="Line 151"/>
          <p:cNvSpPr>
            <a:spLocks noChangeShapeType="1"/>
          </p:cNvSpPr>
          <p:nvPr/>
        </p:nvSpPr>
        <p:spPr bwMode="auto">
          <a:xfrm>
            <a:off x="6457950" y="3113033"/>
            <a:ext cx="0" cy="80781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1" name="Line 152"/>
          <p:cNvSpPr>
            <a:spLocks noChangeShapeType="1"/>
          </p:cNvSpPr>
          <p:nvPr/>
        </p:nvSpPr>
        <p:spPr bwMode="auto">
          <a:xfrm>
            <a:off x="4092179" y="4488324"/>
            <a:ext cx="1044178" cy="0"/>
          </a:xfrm>
          <a:prstGeom prst="line">
            <a:avLst/>
          </a:prstGeom>
          <a:noFill/>
          <a:ln w="76200">
            <a:solidFill>
              <a:srgbClr val="040F7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41277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Joint Ventures &amp;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Cross-Shareholding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/>
        </p:nvGraphicFramePr>
        <p:xfrm>
          <a:off x="3192066" y="3359063"/>
          <a:ext cx="4547624" cy="1165785"/>
        </p:xfrm>
        <a:graphic>
          <a:graphicData uri="http://schemas.openxmlformats.org/drawingml/2006/table">
            <a:tbl>
              <a:tblPr/>
              <a:tblGrid>
                <a:gridCol w="16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59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59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41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41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59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501879" y="3086410"/>
            <a:ext cx="14978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100" dirty="0">
                <a:solidFill>
                  <a:srgbClr val="FF0000"/>
                </a:solidFill>
              </a:rPr>
              <a:t>Firm 2</a:t>
            </a:r>
          </a:p>
        </p:txBody>
      </p:sp>
      <p:graphicFrame>
        <p:nvGraphicFramePr>
          <p:cNvPr id="15" name="Group 30"/>
          <p:cNvGraphicFramePr>
            <a:graphicFrameLocks noGrp="1"/>
          </p:cNvGraphicFramePr>
          <p:nvPr/>
        </p:nvGraphicFramePr>
        <p:xfrm>
          <a:off x="3175398" y="1583841"/>
          <a:ext cx="4547624" cy="1165785"/>
        </p:xfrm>
        <a:graphic>
          <a:graphicData uri="http://schemas.openxmlformats.org/drawingml/2006/table">
            <a:tbl>
              <a:tblPr/>
              <a:tblGrid>
                <a:gridCol w="16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59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5485210" y="1311188"/>
            <a:ext cx="14978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100" dirty="0">
                <a:solidFill>
                  <a:srgbClr val="FF0000"/>
                </a:solidFill>
              </a:rPr>
              <a:t>Firm 2</a:t>
            </a:r>
          </a:p>
        </p:txBody>
      </p:sp>
      <p:sp>
        <p:nvSpPr>
          <p:cNvPr id="17" name="AutoShape 57"/>
          <p:cNvSpPr>
            <a:spLocks noChangeArrowheads="1"/>
          </p:cNvSpPr>
          <p:nvPr/>
        </p:nvSpPr>
        <p:spPr bwMode="auto">
          <a:xfrm>
            <a:off x="1953816" y="2175582"/>
            <a:ext cx="1085850" cy="2457450"/>
          </a:xfrm>
          <a:prstGeom prst="curvedRightArrow">
            <a:avLst>
              <a:gd name="adj1" fmla="val 45263"/>
              <a:gd name="adj2" fmla="val 90526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234056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Commitment &amp; the Prisoner’s Dilemma</a:t>
            </a:r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dirty="0">
                <a:sym typeface="Quattrocento Sans"/>
              </a:rPr>
              <a:t>Practices that consumers love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dirty="0">
                <a:sym typeface="Quattrocento Sans"/>
              </a:rPr>
              <a:t>but economists hate</a:t>
            </a:r>
            <a:endParaRPr lang="en-US" sz="2400" i="1" kern="0" dirty="0">
              <a:solidFill>
                <a:schemeClr val="dk1"/>
              </a:solidFill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899985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rgbClr val="A28448"/>
              </a:buClr>
              <a:buFont typeface="Quattrocento Sans"/>
              <a:buChar char="◉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Cooperation requires sacrificing current profits for a future relationship</a:t>
            </a:r>
          </a:p>
          <a:p>
            <a:pPr marL="342900" lvl="1" indent="-342900">
              <a:spcBef>
                <a:spcPts val="600"/>
              </a:spcBef>
              <a:buClr>
                <a:srgbClr val="A28448"/>
              </a:buClr>
              <a:buFont typeface="Quattrocento Sans"/>
              <a:buChar char="◉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The sacrifice is only made if the punishment is both severe enough and credible</a:t>
            </a:r>
          </a:p>
          <a:p>
            <a:endParaRPr lang="en-US" altLang="en-US" sz="2800" dirty="0">
              <a:ea typeface="ＭＳ Ｐゴシック" charset="-128"/>
            </a:endParaRPr>
          </a:p>
          <a:p>
            <a:r>
              <a:rPr lang="en-US" altLang="en-US" sz="2800" dirty="0">
                <a:ea typeface="ＭＳ Ｐゴシック" charset="-128"/>
              </a:rPr>
              <a:t>But what is credibility?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80131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Firms want to 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promise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each other high prices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threaten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rivals who lower prices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But how to make promises and threats to a rival credible?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Contracts with third parties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Promises and Threats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62242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79" y="891780"/>
            <a:ext cx="3666744" cy="3660277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40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The </a:t>
            </a:r>
            <a:r>
              <a:rPr lang="en-US" altLang="en-US" sz="2000" b="1" dirty="0" err="1">
                <a:latin typeface="Verdana" charset="0"/>
                <a:ea typeface="Verdana" charset="0"/>
                <a:cs typeface="Verdana" charset="0"/>
              </a:rPr>
              <a:t>Bocchicchio</a:t>
            </a: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 Family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 marL="182880" indent="0" algn="ctr">
              <a:lnSpc>
                <a:spcPct val="80000"/>
              </a:lnSpc>
              <a:buNone/>
            </a:pPr>
            <a:r>
              <a:rPr lang="en-US" altLang="ja-JP" sz="2400" dirty="0">
                <a:ea typeface="ＭＳ Ｐゴシック" charset="-128"/>
              </a:rPr>
              <a:t>“Once a particularly ferocious branch of the Mafia in Sicily, it had become an instrument of peace in America.”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ja-JP" sz="2400" dirty="0"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ja-JP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How can Michael invite Don </a:t>
            </a:r>
            <a:r>
              <a:rPr lang="en-US" altLang="en-US" sz="2400" dirty="0" err="1">
                <a:ea typeface="ＭＳ Ｐゴシック" charset="-128"/>
              </a:rPr>
              <a:t>Tessio</a:t>
            </a:r>
            <a:r>
              <a:rPr lang="en-US" altLang="en-US" sz="2400" dirty="0">
                <a:ea typeface="ＭＳ Ｐゴシック" charset="-128"/>
              </a:rPr>
              <a:t> for a meeting and guarantee that Don </a:t>
            </a:r>
            <a:r>
              <a:rPr lang="en-US" altLang="en-US" sz="2400" dirty="0" err="1">
                <a:ea typeface="ＭＳ Ｐゴシック" charset="-128"/>
              </a:rPr>
              <a:t>Tessio</a:t>
            </a:r>
            <a:r>
              <a:rPr lang="en-US" altLang="en-US" sz="2400" dirty="0">
                <a:ea typeface="ＭＳ Ｐゴシック" charset="-128"/>
              </a:rPr>
              <a:t> will not be harmed?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Shape 456"/>
          <p:cNvGrpSpPr/>
          <p:nvPr/>
        </p:nvGrpSpPr>
        <p:grpSpPr>
          <a:xfrm>
            <a:off x="833614" y="969656"/>
            <a:ext cx="349060" cy="298882"/>
            <a:chOff x="1934025" y="1001650"/>
            <a:chExt cx="415300" cy="355600"/>
          </a:xfrm>
        </p:grpSpPr>
        <p:sp>
          <p:nvSpPr>
            <p:cNvPr id="9" name="Shape 457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45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45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6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4BBC96-A6F1-DE4F-81A9-76C77F7A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694746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Firms can contract with customers as a third party to make credible threats and promises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08325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Prisoner’s Dilemma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aphicFrame>
        <p:nvGraphicFramePr>
          <p:cNvPr id="7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23130"/>
              </p:ext>
            </p:extLst>
          </p:nvPr>
        </p:nvGraphicFramePr>
        <p:xfrm>
          <a:off x="2105025" y="2047875"/>
          <a:ext cx="4847663" cy="1577768"/>
        </p:xfrm>
        <a:graphic>
          <a:graphicData uri="http://schemas.openxmlformats.org/drawingml/2006/table">
            <a:tbl>
              <a:tblPr/>
              <a:tblGrid>
                <a:gridCol w="16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04">
                <a:tc gridSpan="3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2</a:t>
                      </a:r>
                    </a:p>
                  </a:txBody>
                  <a:tcPr marL="68577" marR="68577" marT="34282" marB="3428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56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7" marR="68577" marT="34282" marB="342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4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7" marR="68577" marT="34282" marB="3428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7" marR="68577" marT="34282" marB="342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7" marR="68577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7" marR="68577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7" marR="68577" marT="34282" marB="342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68577" marR="68577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7" marR="68577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Line 69"/>
          <p:cNvSpPr>
            <a:spLocks noChangeShapeType="1"/>
          </p:cNvSpPr>
          <p:nvPr/>
        </p:nvSpPr>
        <p:spPr bwMode="auto">
          <a:xfrm>
            <a:off x="2405063" y="2014537"/>
            <a:ext cx="1428750" cy="8251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1618938" y="1626668"/>
            <a:ext cx="2773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latin typeface="Verdana" charset="0"/>
              </a:rPr>
              <a:t>Equilibrium:  $40 K</a:t>
            </a:r>
          </a:p>
        </p:txBody>
      </p:sp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5330857" y="4219575"/>
            <a:ext cx="2773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Verdana" charset="0"/>
              </a:rPr>
              <a:t>Cooperation:  $60 K</a:t>
            </a:r>
          </a:p>
        </p:txBody>
      </p:sp>
      <p:sp>
        <p:nvSpPr>
          <p:cNvPr id="11" name="Line 72"/>
          <p:cNvSpPr>
            <a:spLocks noChangeShapeType="1"/>
          </p:cNvSpPr>
          <p:nvPr/>
        </p:nvSpPr>
        <p:spPr bwMode="auto">
          <a:xfrm flipH="1" flipV="1">
            <a:off x="6941344" y="3637360"/>
            <a:ext cx="571500" cy="571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3251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Promises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ea typeface="ＭＳ Ｐゴシック" charset="-128"/>
              </a:rPr>
              <a:t>	“I promise to keep prices high”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Most favored customer clause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If I ever offer a lower price to any other 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customer, I will offer it to you as well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91905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Most favored customer clause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Imagine in period 1 both priced High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aphicFrame>
        <p:nvGraphicFramePr>
          <p:cNvPr id="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4465"/>
              </p:ext>
            </p:extLst>
          </p:nvPr>
        </p:nvGraphicFramePr>
        <p:xfrm>
          <a:off x="1832372" y="2547124"/>
          <a:ext cx="5645383" cy="1165785"/>
        </p:xfrm>
        <a:graphic>
          <a:graphicData uri="http://schemas.openxmlformats.org/drawingml/2006/table">
            <a:tbl>
              <a:tblPr/>
              <a:tblGrid>
                <a:gridCol w="16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9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59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7" marR="68577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7" marR="68577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7" marR="68577" marT="34277" marB="342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7" marR="68577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7" marR="68577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65 customers @ $1</a:t>
                      </a:r>
                    </a:p>
                  </a:txBody>
                  <a:tcPr marL="68577" marR="68577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7" marR="68577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7" marR="68577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 customers @ $2</a:t>
                      </a:r>
                    </a:p>
                  </a:txBody>
                  <a:tcPr marL="68577" marR="68577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464232" y="2214511"/>
            <a:ext cx="14978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100" dirty="0">
                <a:solidFill>
                  <a:srgbClr val="FF0000"/>
                </a:solidFill>
              </a:rPr>
              <a:t>Firm 2</a:t>
            </a:r>
          </a:p>
        </p:txBody>
      </p:sp>
    </p:spTree>
    <p:extLst>
      <p:ext uri="{BB962C8B-B14F-4D97-AF65-F5344CB8AC3E}">
        <p14:creationId xmlns:p14="http://schemas.microsoft.com/office/powerpoint/2010/main" val="2105724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In period 2, 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Low</a:t>
            </a:r>
            <a:r>
              <a:rPr lang="en-US" altLang="en-US" dirty="0">
                <a:ea typeface="ＭＳ Ｐゴシック" charset="-128"/>
              </a:rPr>
              <a:t> requires a $1 refund to 30 customers from last period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aphicFrame>
        <p:nvGraphicFramePr>
          <p:cNvPr id="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1937"/>
              </p:ext>
            </p:extLst>
          </p:nvPr>
        </p:nvGraphicFramePr>
        <p:xfrm>
          <a:off x="1863329" y="2661905"/>
          <a:ext cx="2350915" cy="778670"/>
        </p:xfrm>
        <a:graphic>
          <a:graphicData uri="http://schemas.openxmlformats.org/drawingml/2006/table">
            <a:tbl>
              <a:tblPr/>
              <a:tblGrid>
                <a:gridCol w="1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5"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3" marR="68573" marT="34301" marB="3430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65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3" marR="68573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9090"/>
              </p:ext>
            </p:extLst>
          </p:nvPr>
        </p:nvGraphicFramePr>
        <p:xfrm>
          <a:off x="5145881" y="3838242"/>
          <a:ext cx="2353296" cy="778670"/>
        </p:xfrm>
        <a:graphic>
          <a:graphicData uri="http://schemas.openxmlformats.org/drawingml/2006/table">
            <a:tbl>
              <a:tblPr/>
              <a:tblGrid>
                <a:gridCol w="1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3" marR="68573" marT="34301" marB="343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5"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3" marR="68573" marT="34301" marB="3430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3" marR="68573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85"/>
          <p:cNvSpPr>
            <a:spLocks noChangeShapeType="1"/>
          </p:cNvSpPr>
          <p:nvPr/>
        </p:nvSpPr>
        <p:spPr bwMode="auto">
          <a:xfrm>
            <a:off x="3133725" y="3440574"/>
            <a:ext cx="0" cy="445294"/>
          </a:xfrm>
          <a:prstGeom prst="line">
            <a:avLst/>
          </a:prstGeom>
          <a:noFill/>
          <a:ln w="76200">
            <a:solidFill>
              <a:srgbClr val="040F7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" name="Line 86"/>
          <p:cNvSpPr>
            <a:spLocks noChangeShapeType="1"/>
          </p:cNvSpPr>
          <p:nvPr/>
        </p:nvSpPr>
        <p:spPr bwMode="auto">
          <a:xfrm>
            <a:off x="4137423" y="4431174"/>
            <a:ext cx="1044178" cy="0"/>
          </a:xfrm>
          <a:prstGeom prst="line">
            <a:avLst/>
          </a:prstGeom>
          <a:noFill/>
          <a:ln w="76200">
            <a:solidFill>
              <a:srgbClr val="040F7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2139554" y="3887058"/>
            <a:ext cx="1988344" cy="742950"/>
          </a:xfrm>
          <a:prstGeom prst="rect">
            <a:avLst/>
          </a:prstGeom>
          <a:noFill/>
          <a:ln w="9525">
            <a:solidFill>
              <a:srgbClr val="040F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68580" rIns="0" bIns="0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40F76"/>
              </a:buClr>
              <a:buSzPct val="75000"/>
              <a:buFont typeface="Wingdings" charset="2"/>
              <a:buNone/>
            </a:pPr>
            <a:r>
              <a:rPr lang="en-US" altLang="en-US" sz="2000" dirty="0">
                <a:solidFill>
                  <a:srgbClr val="040F76"/>
                </a:solidFill>
              </a:rPr>
              <a:t>Firm 1</a:t>
            </a:r>
            <a:r>
              <a:rPr lang="en-US" altLang="en-US" sz="2000" dirty="0"/>
              <a:t>:</a:t>
            </a:r>
          </a:p>
          <a:p>
            <a:pPr algn="ctr" eaLnBrk="1" hangingPunct="1">
              <a:buClr>
                <a:srgbClr val="040F76"/>
              </a:buClr>
              <a:buSzPct val="75000"/>
              <a:buFont typeface="Wingdings" charset="2"/>
              <a:buNone/>
            </a:pPr>
            <a:r>
              <a:rPr lang="en-US" altLang="en-US" sz="2000" dirty="0">
                <a:solidFill>
                  <a:srgbClr val="040F76"/>
                </a:solidFill>
              </a:rPr>
              <a:t>65</a:t>
            </a:r>
            <a:r>
              <a:rPr lang="en-US" altLang="en-US" sz="2000" dirty="0"/>
              <a:t> – </a:t>
            </a:r>
            <a:r>
              <a:rPr lang="en-US" altLang="en-US" sz="2000" dirty="0">
                <a:solidFill>
                  <a:srgbClr val="040F76"/>
                </a:solidFill>
              </a:rPr>
              <a:t>30 </a:t>
            </a:r>
            <a:r>
              <a:rPr lang="en-US" altLang="en-US" sz="2000" dirty="0"/>
              <a:t>= </a:t>
            </a:r>
            <a:r>
              <a:rPr lang="en-US" altLang="en-US" sz="2000" dirty="0">
                <a:solidFill>
                  <a:srgbClr val="040F76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525590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286042"/>
              </p:ext>
            </p:extLst>
          </p:nvPr>
        </p:nvGraphicFramePr>
        <p:xfrm>
          <a:off x="3192066" y="3359063"/>
          <a:ext cx="4547624" cy="1165785"/>
        </p:xfrm>
        <a:graphic>
          <a:graphicData uri="http://schemas.openxmlformats.org/drawingml/2006/table">
            <a:tbl>
              <a:tblPr/>
              <a:tblGrid>
                <a:gridCol w="16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59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10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501879" y="3086410"/>
            <a:ext cx="14978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100" dirty="0">
                <a:solidFill>
                  <a:srgbClr val="FF0000"/>
                </a:solidFill>
              </a:rPr>
              <a:t>Firm 2</a:t>
            </a:r>
          </a:p>
        </p:txBody>
      </p:sp>
      <p:graphicFrame>
        <p:nvGraphicFramePr>
          <p:cNvPr id="15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66395"/>
              </p:ext>
            </p:extLst>
          </p:nvPr>
        </p:nvGraphicFramePr>
        <p:xfrm>
          <a:off x="3175398" y="1583841"/>
          <a:ext cx="4547624" cy="1165785"/>
        </p:xfrm>
        <a:graphic>
          <a:graphicData uri="http://schemas.openxmlformats.org/drawingml/2006/table">
            <a:tbl>
              <a:tblPr/>
              <a:tblGrid>
                <a:gridCol w="16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59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5485210" y="1311188"/>
            <a:ext cx="14978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100" dirty="0">
                <a:solidFill>
                  <a:srgbClr val="FF0000"/>
                </a:solidFill>
              </a:rPr>
              <a:t>Firm 2</a:t>
            </a:r>
          </a:p>
        </p:txBody>
      </p:sp>
      <p:sp>
        <p:nvSpPr>
          <p:cNvPr id="17" name="AutoShape 57"/>
          <p:cNvSpPr>
            <a:spLocks noChangeArrowheads="1"/>
          </p:cNvSpPr>
          <p:nvPr/>
        </p:nvSpPr>
        <p:spPr bwMode="auto">
          <a:xfrm>
            <a:off x="1953816" y="2175582"/>
            <a:ext cx="1085850" cy="2457450"/>
          </a:xfrm>
          <a:prstGeom prst="curvedRightArrow">
            <a:avLst>
              <a:gd name="adj1" fmla="val 45263"/>
              <a:gd name="adj2" fmla="val 90526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1403121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Threats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ea typeface="ＭＳ Ｐゴシック" charset="-128"/>
              </a:rPr>
              <a:t>	“I will punish you if you lower prices”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Price Matching Guarantee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If any competitor offers a lower price,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I will match it.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797484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Price Matching Guarantee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aphicFrame>
        <p:nvGraphicFramePr>
          <p:cNvPr id="1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4585"/>
              </p:ext>
            </p:extLst>
          </p:nvPr>
        </p:nvGraphicFramePr>
        <p:xfrm>
          <a:off x="930458" y="2765296"/>
          <a:ext cx="3126087" cy="1038226"/>
        </p:xfrm>
        <a:graphic>
          <a:graphicData uri="http://schemas.openxmlformats.org/drawingml/2006/table">
            <a:tbl>
              <a:tblPr/>
              <a:tblGrid>
                <a:gridCol w="20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1" marR="91431"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1" marR="91431"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91431" marR="91431"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91431" marR="91431"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65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91431" marR="91431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57301"/>
              </p:ext>
            </p:extLst>
          </p:nvPr>
        </p:nvGraphicFramePr>
        <p:xfrm>
          <a:off x="5407208" y="2755771"/>
          <a:ext cx="3126087" cy="1038226"/>
        </p:xfrm>
        <a:graphic>
          <a:graphicData uri="http://schemas.openxmlformats.org/drawingml/2006/table">
            <a:tbl>
              <a:tblPr/>
              <a:tblGrid>
                <a:gridCol w="20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1" marR="91431"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1" marR="91431"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91431" marR="91431"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91431" marR="91431"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40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91431" marR="91431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554720" y="3498721"/>
            <a:ext cx="471488" cy="152400"/>
            <a:chOff x="2936" y="3456"/>
            <a:chExt cx="297" cy="96"/>
          </a:xfrm>
        </p:grpSpPr>
        <p:sp>
          <p:nvSpPr>
            <p:cNvPr id="16" name="Line 74"/>
            <p:cNvSpPr>
              <a:spLocks noChangeShapeType="1"/>
            </p:cNvSpPr>
            <p:nvPr/>
          </p:nvSpPr>
          <p:spPr bwMode="auto">
            <a:xfrm>
              <a:off x="2936" y="3456"/>
              <a:ext cx="29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5"/>
            <p:cNvSpPr>
              <a:spLocks noChangeShapeType="1"/>
            </p:cNvSpPr>
            <p:nvPr/>
          </p:nvSpPr>
          <p:spPr bwMode="auto">
            <a:xfrm>
              <a:off x="2936" y="3552"/>
              <a:ext cx="29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74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97" y="877885"/>
            <a:ext cx="3655736" cy="3659182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The Winning Lottery Ticket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ja-JP" sz="2400" dirty="0">
                <a:ea typeface="ＭＳ Ｐゴシック" charset="-128"/>
              </a:rPr>
              <a:t>“It won’t change me one bit!</a:t>
            </a:r>
            <a:r>
              <a:rPr lang="ja-JP" altLang="en-US" sz="2400" dirty="0">
                <a:ea typeface="ＭＳ Ｐゴシック" charset="-128"/>
              </a:rPr>
              <a:t>”</a:t>
            </a:r>
            <a:endParaRPr lang="en-US" altLang="en-US" sz="2400" dirty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46" y="790601"/>
            <a:ext cx="592632" cy="59263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4ADBF-BBCE-E745-ADB3-A8D6CBD6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36546189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65883"/>
              </p:ext>
            </p:extLst>
          </p:nvPr>
        </p:nvGraphicFramePr>
        <p:xfrm>
          <a:off x="3192066" y="3359063"/>
          <a:ext cx="4547624" cy="1165785"/>
        </p:xfrm>
        <a:graphic>
          <a:graphicData uri="http://schemas.openxmlformats.org/drawingml/2006/table">
            <a:tbl>
              <a:tblPr/>
              <a:tblGrid>
                <a:gridCol w="16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59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501879" y="3086410"/>
            <a:ext cx="14978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100" dirty="0">
                <a:solidFill>
                  <a:srgbClr val="FF0000"/>
                </a:solidFill>
              </a:rPr>
              <a:t>Firm 2</a:t>
            </a:r>
          </a:p>
        </p:txBody>
      </p:sp>
      <p:graphicFrame>
        <p:nvGraphicFramePr>
          <p:cNvPr id="15" name="Group 30"/>
          <p:cNvGraphicFramePr>
            <a:graphicFrameLocks noGrp="1"/>
          </p:cNvGraphicFramePr>
          <p:nvPr/>
        </p:nvGraphicFramePr>
        <p:xfrm>
          <a:off x="3175398" y="1583841"/>
          <a:ext cx="4547624" cy="1165785"/>
        </p:xfrm>
        <a:graphic>
          <a:graphicData uri="http://schemas.openxmlformats.org/drawingml/2006/table">
            <a:tbl>
              <a:tblPr/>
              <a:tblGrid>
                <a:gridCol w="16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59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 rowSpan="2"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68576" marR="68576" marT="34277" marB="342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35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L="68576" marR="68576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5485210" y="1311188"/>
            <a:ext cx="14978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100" dirty="0">
                <a:solidFill>
                  <a:srgbClr val="FF0000"/>
                </a:solidFill>
              </a:rPr>
              <a:t>Firm 2</a:t>
            </a:r>
          </a:p>
        </p:txBody>
      </p:sp>
      <p:sp>
        <p:nvSpPr>
          <p:cNvPr id="17" name="AutoShape 57"/>
          <p:cNvSpPr>
            <a:spLocks noChangeArrowheads="1"/>
          </p:cNvSpPr>
          <p:nvPr/>
        </p:nvSpPr>
        <p:spPr bwMode="auto">
          <a:xfrm>
            <a:off x="1953816" y="2175582"/>
            <a:ext cx="1085850" cy="2457450"/>
          </a:xfrm>
          <a:prstGeom prst="curvedRightArrow">
            <a:avLst>
              <a:gd name="adj1" fmla="val 45263"/>
              <a:gd name="adj2" fmla="val 90526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747295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ea typeface="ＭＳ Ｐゴシック" charset="-128"/>
              </a:rPr>
              <a:t>What is the impact of:</a:t>
            </a:r>
          </a:p>
          <a:p>
            <a:pPr>
              <a:lnSpc>
                <a:spcPct val="90000"/>
              </a:lnSpc>
            </a:pPr>
            <a:endParaRPr lang="en-US" altLang="ja-JP" dirty="0"/>
          </a:p>
          <a:p>
            <a:pPr>
              <a:lnSpc>
                <a:spcPct val="90000"/>
              </a:lnSpc>
            </a:pPr>
            <a:r>
              <a:rPr lang="ja-JP" altLang="en-US" dirty="0"/>
              <a:t>“</a:t>
            </a:r>
            <a:r>
              <a:rPr lang="en-US" altLang="ja-JP" dirty="0"/>
              <a:t>Drug companies should not be allowed to charge Americans more than Canadians</a:t>
            </a:r>
            <a:r>
              <a:rPr lang="ja-JP" altLang="en-US" dirty="0"/>
              <a:t>”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China requests a </a:t>
            </a:r>
            <a:r>
              <a:rPr lang="ja-JP" altLang="en-US" dirty="0"/>
              <a:t>“</a:t>
            </a:r>
            <a:r>
              <a:rPr lang="en-US" altLang="ja-JP" dirty="0"/>
              <a:t>Most Favored Nation</a:t>
            </a:r>
            <a:r>
              <a:rPr lang="ja-JP" altLang="en-US" dirty="0"/>
              <a:t>”</a:t>
            </a:r>
            <a:r>
              <a:rPr lang="en-US" altLang="ja-JP" dirty="0"/>
              <a:t> clause with the United States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Walmart requires a price from suppliers that is no worse than it gives competitors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Other Price Guarantees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835630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Price matching guarantees and most favored customer clauses exploit exactly the factors that make price competition brutal:</a:t>
            </a:r>
          </a:p>
          <a:p>
            <a:pPr lvl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customer price sensitivity</a:t>
            </a:r>
          </a:p>
          <a:p>
            <a:pPr lvl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customer price awareness</a:t>
            </a:r>
          </a:p>
          <a:p>
            <a:pPr lvl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low customer switching costs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Customers as Hostages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078661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It costs a consumer a transportation cost, </a:t>
            </a:r>
            <a:r>
              <a:rPr lang="en-US" altLang="en-US" i="1" dirty="0"/>
              <a:t>t</a:t>
            </a:r>
            <a:r>
              <a:rPr lang="en-US" altLang="en-US" dirty="0"/>
              <a:t>, to </a:t>
            </a:r>
            <a:r>
              <a:rPr lang="ja-JP" altLang="en-US" dirty="0"/>
              <a:t>“</a:t>
            </a:r>
            <a:r>
              <a:rPr lang="en-US" altLang="ja-JP" dirty="0"/>
              <a:t>visit</a:t>
            </a:r>
            <a:r>
              <a:rPr lang="ja-JP" altLang="en-US" dirty="0"/>
              <a:t>”</a:t>
            </a:r>
            <a:r>
              <a:rPr lang="en-US" altLang="ja-JP" dirty="0"/>
              <a:t> another firm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consumers expect prices of </a:t>
            </a:r>
            <a:r>
              <a:rPr lang="en-US" altLang="en-US" dirty="0" err="1"/>
              <a:t>p</a:t>
            </a:r>
            <a:r>
              <a:rPr lang="en-US" altLang="en-US" baseline="30000" dirty="0" err="1"/>
              <a:t>e</a:t>
            </a:r>
            <a:r>
              <a:rPr lang="en-US" altLang="en-US" dirty="0"/>
              <a:t>, how much should you charge?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Can charge up to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en-US" baseline="30000" dirty="0" err="1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 + 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But, if you iterate this</a:t>
            </a:r>
          </a:p>
          <a:p>
            <a:pPr lvl="4">
              <a:lnSpc>
                <a:spcPct val="90000"/>
              </a:lnSpc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	If you charge </a:t>
            </a:r>
            <a:r>
              <a:rPr lang="en-US" altLang="en-US" sz="2000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en-US" sz="2000" baseline="30000" dirty="0" err="1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altLang="en-US" sz="2000" i="1" dirty="0" err="1">
                <a:latin typeface="Arial" charset="0"/>
                <a:ea typeface="Arial" charset="0"/>
                <a:cs typeface="Arial" charset="0"/>
              </a:rPr>
              <a:t>+t</a:t>
            </a:r>
            <a:r>
              <a:rPr lang="en-US" altLang="en-US" sz="2000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competitor can charge </a:t>
            </a:r>
            <a:r>
              <a:rPr lang="en-US" altLang="en-US" sz="2000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en-US" sz="2000" baseline="30000" dirty="0" err="1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altLang="en-US" sz="2000" i="1" dirty="0" err="1">
                <a:latin typeface="Arial" charset="0"/>
                <a:ea typeface="Arial" charset="0"/>
                <a:cs typeface="Arial" charset="0"/>
              </a:rPr>
              <a:t>+t+t</a:t>
            </a:r>
            <a:r>
              <a:rPr lang="en-US" altLang="en-US" sz="2000" i="1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lvl="4">
              <a:lnSpc>
                <a:spcPct val="90000"/>
              </a:lnSpc>
            </a:pPr>
            <a:r>
              <a:rPr lang="en-US" altLang="en-US" sz="2000" i="1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but then you can charge </a:t>
            </a:r>
            <a:r>
              <a:rPr lang="en-US" altLang="en-US" sz="2000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en-US" sz="2000" baseline="30000" dirty="0" err="1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altLang="en-US" sz="2000" i="1" dirty="0" err="1">
                <a:latin typeface="Arial" charset="0"/>
                <a:ea typeface="Arial" charset="0"/>
                <a:cs typeface="Arial" charset="0"/>
              </a:rPr>
              <a:t>+t+t+t</a:t>
            </a:r>
            <a:r>
              <a:rPr lang="en-US" altLang="en-US" sz="2000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mr-IN" altLang="en-US" sz="2000" i="1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altLang="en-US" sz="2000" i="1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Increasing Search Costs (Theory)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82791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328613" algn="l"/>
                <a:tab pos="3519488" algn="l"/>
              </a:tabLst>
            </a:pPr>
            <a:r>
              <a:rPr lang="en-US" altLang="en-US" sz="1800" dirty="0"/>
              <a:t> Prevent price advertising</a:t>
            </a:r>
          </a:p>
          <a:p>
            <a:pPr lvl="2">
              <a:tabLst>
                <a:tab pos="328613" algn="l"/>
                <a:tab pos="3519488" algn="l"/>
              </a:tabLst>
            </a:pPr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	Government regulation	(liquor stores)</a:t>
            </a:r>
          </a:p>
          <a:p>
            <a:pPr lvl="2">
              <a:tabLst>
                <a:tab pos="328613" algn="l"/>
                <a:tab pos="3519488" algn="l"/>
              </a:tabLst>
            </a:pPr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	Industry agreement 	(likely illegal)</a:t>
            </a:r>
          </a:p>
          <a:p>
            <a:pPr lvl="2">
              <a:tabLst>
                <a:tab pos="328613" algn="l"/>
                <a:tab pos="3519488" algn="l"/>
              </a:tabLst>
            </a:pPr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	Professional trade groups 	(doctors)</a:t>
            </a:r>
          </a:p>
          <a:p>
            <a:pPr marL="0" indent="0">
              <a:tabLst>
                <a:tab pos="328613" algn="l"/>
                <a:tab pos="3519488" algn="l"/>
              </a:tabLst>
            </a:pPr>
            <a:r>
              <a:rPr lang="en-US" altLang="en-US" sz="1800" dirty="0"/>
              <a:t> Limit store hours</a:t>
            </a:r>
          </a:p>
          <a:p>
            <a:pPr lvl="2">
              <a:tabLst>
                <a:tab pos="328613" algn="l"/>
                <a:tab pos="3519488" algn="l"/>
              </a:tabLst>
            </a:pPr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	Closing laws	(florists)</a:t>
            </a:r>
          </a:p>
          <a:p>
            <a:pPr marL="0" indent="0">
              <a:tabLst>
                <a:tab pos="328613" algn="l"/>
                <a:tab pos="3519488" algn="l"/>
              </a:tabLst>
            </a:pPr>
            <a:r>
              <a:rPr lang="en-US" altLang="en-US" sz="1800" dirty="0"/>
              <a:t> Obfuscate price information (Dilbert’s </a:t>
            </a:r>
            <a:r>
              <a:rPr lang="ja-JP" altLang="en-US" sz="1800" dirty="0"/>
              <a:t>“</a:t>
            </a:r>
            <a:r>
              <a:rPr lang="en-US" altLang="ja-JP" sz="1800" dirty="0" err="1"/>
              <a:t>confusopolies</a:t>
            </a:r>
            <a:r>
              <a:rPr lang="ja-JP" altLang="en-US" sz="1800" dirty="0"/>
              <a:t>”</a:t>
            </a:r>
            <a:r>
              <a:rPr lang="en-US" altLang="ja-JP" sz="1800" dirty="0"/>
              <a:t>)</a:t>
            </a:r>
          </a:p>
          <a:p>
            <a:pPr lvl="2">
              <a:tabLst>
                <a:tab pos="328613" algn="l"/>
                <a:tab pos="3519488" algn="l"/>
              </a:tabLst>
            </a:pPr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	Make comparison difficult 	(mattresses, insurance)</a:t>
            </a:r>
          </a:p>
          <a:p>
            <a:pPr lvl="2">
              <a:tabLst>
                <a:tab pos="328613" algn="l"/>
                <a:tab pos="3519488" algn="l"/>
              </a:tabLst>
            </a:pPr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	Use multiple prices 	(banking, auto dealers)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Increasing Search Costs (Implementation)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503037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Strategic Moves</a:t>
            </a:r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ea typeface="ＭＳ Ｐゴシック" charset="-128"/>
              </a:rPr>
              <a:t>Understand incentives</a:t>
            </a:r>
          </a:p>
          <a:p>
            <a:pPr marL="0" indent="0">
              <a:buNone/>
            </a:pPr>
            <a:r>
              <a:rPr lang="en-US" altLang="en-US" sz="2000" dirty="0">
                <a:ea typeface="ＭＳ Ｐゴシック" charset="-128"/>
              </a:rPr>
              <a:t>Think creatively!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8295208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79" y="891780"/>
            <a:ext cx="3666744" cy="3657470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384918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40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On Time Delivery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10 suppliers of wood pulp</a:t>
            </a:r>
          </a:p>
          <a:p>
            <a:pPr marL="0" indent="0">
              <a:lnSpc>
                <a:spcPct val="90000"/>
              </a:lnSpc>
              <a:buNone/>
              <a:tabLst>
                <a:tab pos="2568575" algn="l"/>
              </a:tabLst>
            </a:pPr>
            <a:endParaRPr lang="en-US" altLang="en-US" sz="24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  <a:tabLst>
                <a:tab pos="2568575" algn="l"/>
              </a:tabLst>
            </a:pPr>
            <a:r>
              <a:rPr lang="en-US" altLang="en-US" sz="2400" dirty="0">
                <a:ea typeface="ＭＳ Ｐゴシック" charset="-128"/>
              </a:rPr>
              <a:t>Deliver on time:	$70K cost</a:t>
            </a:r>
          </a:p>
          <a:p>
            <a:pPr marL="0" indent="0">
              <a:lnSpc>
                <a:spcPct val="90000"/>
              </a:lnSpc>
              <a:buNone/>
              <a:tabLst>
                <a:tab pos="2568575" algn="l"/>
              </a:tabLst>
            </a:pPr>
            <a:r>
              <a:rPr lang="en-US" altLang="en-US" sz="2400" dirty="0">
                <a:ea typeface="ＭＳ Ｐゴシック" charset="-128"/>
              </a:rPr>
              <a:t>Deliver week late:	$20K cost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Delivery payment is $100K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We need 9 suppliers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693" y="874712"/>
            <a:ext cx="514350" cy="514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02C67-AEF1-624D-83E4-50AB8079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58991936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33" y="889702"/>
            <a:ext cx="3657600" cy="3657600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384918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40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House Negotiations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ea typeface="ＭＳ Ｐゴシック" charset="-128"/>
              </a:rPr>
              <a:t>“My husband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ea typeface="ＭＳ Ｐゴシック" charset="-128"/>
              </a:rPr>
              <a:t>is a game theorist</a:t>
            </a:r>
            <a:r>
              <a:rPr lang="mr-IN" altLang="en-US" sz="2400" dirty="0">
                <a:ea typeface="ＭＳ Ｐゴシック" charset="-128"/>
              </a:rPr>
              <a:t>…</a:t>
            </a:r>
            <a:r>
              <a:rPr lang="en-US" altLang="en-US" sz="2400" dirty="0">
                <a:ea typeface="ＭＳ Ｐゴシック" charset="-128"/>
              </a:rPr>
              <a:t>”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Shape 447"/>
          <p:cNvSpPr/>
          <p:nvPr/>
        </p:nvSpPr>
        <p:spPr>
          <a:xfrm>
            <a:off x="827814" y="933534"/>
            <a:ext cx="385895" cy="336746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A8B633-F9C6-EF46-9F40-40D4CEFF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50726825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293" y="499672"/>
            <a:ext cx="6210300" cy="4521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95D7A-9170-A448-A0D7-AF298EF7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53362604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Commitment Under Uncertainty</a:t>
            </a:r>
          </a:p>
        </p:txBody>
      </p:sp>
    </p:spTree>
    <p:extLst>
      <p:ext uri="{BB962C8B-B14F-4D97-AF65-F5344CB8AC3E}">
        <p14:creationId xmlns:p14="http://schemas.microsoft.com/office/powerpoint/2010/main" val="3495287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charset="-128"/>
              </a:rPr>
              <a:t>Telling you I</a:t>
            </a:r>
            <a:r>
              <a:rPr lang="en-US" altLang="ja-JP" sz="2800" dirty="0">
                <a:ea typeface="ＭＳ Ｐゴシック" charset="-128"/>
              </a:rPr>
              <a:t>’m going to act                            in my best interest is </a:t>
            </a:r>
            <a:r>
              <a:rPr lang="en-US" altLang="ja-JP" sz="2800" i="1" dirty="0">
                <a:ea typeface="ＭＳ Ｐゴシック" charset="-128"/>
              </a:rPr>
              <a:t>not</a:t>
            </a:r>
            <a:r>
              <a:rPr lang="en-US" altLang="ja-JP" sz="2800" dirty="0">
                <a:ea typeface="ＭＳ Ｐゴシック" charset="-128"/>
              </a:rPr>
              <a:t> committing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charset="-128"/>
              </a:rPr>
              <a:t>To commit to a suboptimal action,                      I need to change the game.</a:t>
            </a:r>
          </a:p>
          <a:p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Credibility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914543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200" dirty="0"/>
              <a:t>After a seemingly successful interview, the interviewer asks where the firm ranks on your list of potential employers.</a:t>
            </a:r>
          </a:p>
          <a:p>
            <a:endParaRPr lang="en-US" altLang="en-US" sz="2200" dirty="0"/>
          </a:p>
          <a:p>
            <a:r>
              <a:rPr lang="en-US" altLang="en-US" sz="2200" dirty="0"/>
              <a:t>Before answering, you are told:</a:t>
            </a:r>
          </a:p>
          <a:p>
            <a:pPr marL="746125" lvl="1" indent="-358775">
              <a:buClr>
                <a:srgbClr val="A28448"/>
              </a:buClr>
              <a:buFont typeface="Arial" charset="0"/>
              <a:buChar char="•"/>
            </a:pPr>
            <a:r>
              <a:rPr lang="en-US" altLang="en-US" sz="2200" dirty="0">
                <a:latin typeface="Arial" charset="0"/>
                <a:ea typeface="Arial" charset="0"/>
                <a:cs typeface="Arial" charset="0"/>
              </a:rPr>
              <a:t>The firm only hires applicants who rank it first </a:t>
            </a:r>
          </a:p>
          <a:p>
            <a:pPr marL="746125" lvl="1" indent="-358775">
              <a:buClr>
                <a:srgbClr val="A28448"/>
              </a:buClr>
              <a:buFont typeface="Arial" charset="0"/>
              <a:buChar char="•"/>
            </a:pPr>
            <a:r>
              <a:rPr lang="en-US" altLang="en-US" sz="2200" dirty="0">
                <a:latin typeface="Arial" charset="0"/>
                <a:ea typeface="Arial" charset="0"/>
                <a:cs typeface="Arial" charset="0"/>
              </a:rPr>
              <a:t>You must accept a job offer in advance, should one be made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An offer you can’t refuse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486153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Why make such proposals?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Take advantage of your uncertainty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Take advantage of your risk-aversion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Make you commit before they do!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>
                <a:latin typeface="Verdana" charset="0"/>
                <a:ea typeface="Verdana" charset="0"/>
                <a:cs typeface="Verdana" charset="0"/>
              </a:rPr>
              <a:t>An offer you can’t refuse</a:t>
            </a:r>
            <a:endParaRPr lang="en-US" sz="2000" b="1" kern="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79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Value of </a:t>
            </a:r>
            <a:r>
              <a:rPr lang="en-US" dirty="0">
                <a:highlight>
                  <a:srgbClr val="FFCD00"/>
                </a:highlight>
              </a:rPr>
              <a:t>commitment</a:t>
            </a:r>
          </a:p>
          <a:p>
            <a:pPr marL="925513"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Change in others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behavior from your committing to some course of action generates value</a:t>
            </a:r>
          </a:p>
          <a:p>
            <a:endParaRPr lang="en-US" altLang="en-US" dirty="0"/>
          </a:p>
          <a:p>
            <a:r>
              <a:rPr lang="en-US" altLang="en-US" dirty="0"/>
              <a:t>Value of </a:t>
            </a:r>
            <a:r>
              <a:rPr lang="en-US" dirty="0">
                <a:highlight>
                  <a:srgbClr val="FFCD00"/>
                </a:highlight>
              </a:rPr>
              <a:t>flexibility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(option value)</a:t>
            </a:r>
          </a:p>
          <a:p>
            <a:pPr marL="925513"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Keeping your options open allows you to react to changing situations (option value)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65355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12" y="901392"/>
            <a:ext cx="3849624" cy="3660900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384918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40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Evolution of Music Formats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Should Philips build CD disk-pressing plant in the United States (1992)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Should Apple develop an  MP3 player? (2001)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53" y="830365"/>
            <a:ext cx="429797" cy="5730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F6397-C61E-364B-A24A-06F31492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71604546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Value of </a:t>
            </a:r>
            <a:r>
              <a:rPr lang="en-US" dirty="0">
                <a:highlight>
                  <a:srgbClr val="FFCD00"/>
                </a:highlight>
              </a:rPr>
              <a:t>commitment</a:t>
            </a:r>
          </a:p>
          <a:p>
            <a:endParaRPr lang="en-US" altLang="en-US" dirty="0"/>
          </a:p>
          <a:p>
            <a:r>
              <a:rPr lang="en-US" altLang="en-US" dirty="0"/>
              <a:t>Value of </a:t>
            </a:r>
            <a:r>
              <a:rPr lang="en-US" dirty="0">
                <a:highlight>
                  <a:srgbClr val="FFCD00"/>
                </a:highlight>
              </a:rPr>
              <a:t>flexibility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Balance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38" y="549275"/>
            <a:ext cx="13255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29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12" y="901392"/>
            <a:ext cx="3849624" cy="3660900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384918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40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000" b="1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Philips Decision Making</a:t>
            </a:r>
          </a:p>
          <a:p>
            <a:pPr>
              <a:lnSpc>
                <a:spcPct val="80000"/>
              </a:lnSpc>
            </a:pPr>
            <a:endParaRPr lang="en-US" altLang="en-US" sz="28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charset="-128"/>
              </a:rPr>
              <a:t>Option </a:t>
            </a:r>
            <a:r>
              <a:rPr lang="en-US" altLang="en-US" sz="2400" dirty="0">
                <a:ea typeface="ＭＳ Ｐゴシック" charset="-128"/>
              </a:rPr>
              <a:t>value: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/>
              <a:t>If a monopolist, build now if chance of mass acceptance &gt; 36%</a:t>
            </a:r>
          </a:p>
          <a:p>
            <a:pPr marL="342900" lvl="2" indent="-342900">
              <a:lnSpc>
                <a:spcPct val="90000"/>
              </a:lnSpc>
              <a:buClr>
                <a:srgbClr val="A28448"/>
              </a:buClr>
              <a:buFont typeface="Quattrocento Sans" charset="0"/>
              <a:buChar char="◉"/>
            </a:pPr>
            <a:endParaRPr lang="en-US" altLang="en-US" sz="2400" dirty="0"/>
          </a:p>
          <a:p>
            <a:pPr marL="342900" lvl="2" indent="-342900">
              <a:lnSpc>
                <a:spcPct val="90000"/>
              </a:lnSpc>
              <a:buClr>
                <a:srgbClr val="A28448"/>
              </a:buClr>
              <a:buFont typeface="Quattrocento Sans" charset="0"/>
              <a:buChar char="◉"/>
            </a:pPr>
            <a:r>
              <a:rPr lang="en-US" altLang="en-US" sz="2400" dirty="0"/>
              <a:t>Commitment</a:t>
            </a:r>
            <a:r>
              <a:rPr lang="en-US" altLang="en-US" sz="2000" dirty="0"/>
              <a:t>:</a:t>
            </a:r>
          </a:p>
          <a:p>
            <a:pPr marL="0" lvl="2">
              <a:lnSpc>
                <a:spcPct val="90000"/>
              </a:lnSpc>
              <a:buClr>
                <a:srgbClr val="A28448"/>
              </a:buClr>
            </a:pPr>
            <a:r>
              <a:rPr lang="en-US" altLang="en-US" sz="2000" dirty="0"/>
              <a:t>Given rival (Sony), build if chance of mass acceptance &gt; 13%</a:t>
            </a:r>
          </a:p>
          <a:p>
            <a:pPr marL="342900" lvl="2" indent="-342900">
              <a:lnSpc>
                <a:spcPct val="90000"/>
              </a:lnSpc>
              <a:buClr>
                <a:srgbClr val="A28448"/>
              </a:buClr>
              <a:buFont typeface="Quattrocento Sans" charset="0"/>
              <a:buChar char="◉"/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53" y="830365"/>
            <a:ext cx="429797" cy="5730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EA642-89AB-224C-8632-76D11058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4919709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</a:t>
            </a:r>
            <a:r>
              <a:rPr lang="en-US" altLang="ja-JP" dirty="0">
                <a:ea typeface="ＭＳ Ｐゴシック" charset="-128"/>
              </a:rPr>
              <a:t>The difference between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ja-JP" dirty="0">
                <a:ea typeface="ＭＳ Ｐゴシック" charset="-128"/>
              </a:rPr>
              <a:t>genius and stupidity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ja-JP" dirty="0">
                <a:ea typeface="ＭＳ Ｐゴシック" charset="-128"/>
              </a:rPr>
              <a:t>is that genius has its limits.”</a:t>
            </a: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mr-IN" dirty="0"/>
              <a:t>–</a:t>
            </a:r>
            <a:r>
              <a:rPr lang="en-US" dirty="0"/>
              <a:t> Albert Einstein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>
              <a:highlight>
                <a:srgbClr val="FFCD00"/>
              </a:highlight>
            </a:endParaRPr>
          </a:p>
          <a:p>
            <a:pPr>
              <a:lnSpc>
                <a:spcPct val="80000"/>
              </a:lnSpc>
            </a:pPr>
            <a:r>
              <a:rPr lang="en-US" dirty="0">
                <a:highlight>
                  <a:srgbClr val="FFCD00"/>
                </a:highlight>
              </a:rPr>
              <a:t>Reduce payoffs</a:t>
            </a:r>
            <a:r>
              <a:rPr lang="en-US" dirty="0"/>
              <a:t>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from strategies that tempt you. Make it costly to renege.</a:t>
            </a:r>
          </a:p>
          <a:p>
            <a:pPr lvl="1">
              <a:lnSpc>
                <a:spcPct val="80000"/>
              </a:lnSpc>
              <a:buFont typeface="Wingdings" charset="2"/>
              <a:buNone/>
            </a:pP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highlight>
                  <a:srgbClr val="FFCD00"/>
                </a:highlight>
              </a:rPr>
              <a:t>Remove strategies</a:t>
            </a:r>
            <a:r>
              <a:rPr lang="en-US" dirty="0"/>
              <a:t>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that may tempt you in the future. Destroy avenues of retreat.</a:t>
            </a:r>
          </a:p>
          <a:p>
            <a:pPr lvl="1">
              <a:lnSpc>
                <a:spcPct val="80000"/>
              </a:lnSpc>
              <a:buFont typeface="Wingdings" charset="2"/>
              <a:buNone/>
            </a:pP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highlight>
                  <a:srgbClr val="FFCD00"/>
                </a:highlight>
              </a:rPr>
              <a:t>Replace players</a:t>
            </a:r>
            <a:r>
              <a:rPr lang="en-US" dirty="0"/>
              <a:t> </a:t>
            </a:r>
            <a:r>
              <a:rPr lang="en-US" altLang="en-US" dirty="0"/>
              <a:t>or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eliminate strategic control.</a:t>
            </a:r>
          </a:p>
          <a:p>
            <a:pPr lvl="1">
              <a:lnSpc>
                <a:spcPct val="80000"/>
              </a:lnSpc>
              <a:buFont typeface="Wingdings" charset="2"/>
              <a:buNone/>
            </a:pPr>
            <a:endParaRPr lang="en-US" altLang="en-US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Changing the Game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92617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Credibility requires the change to the game to be sufficient to ensure commitment.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Changing the Game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62854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“The difference between              ‘involvement’ and ‘commitment’              is like ham and eggs breakfast.        The chicken is ‘involved’;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the pig is ‘committed.’ “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>
              <a:buClr>
                <a:schemeClr val="bg1"/>
              </a:buClr>
              <a:buSzTx/>
              <a:buNone/>
            </a:pPr>
            <a:r>
              <a:rPr lang="mr-IN" dirty="0"/>
              <a:t>–</a:t>
            </a:r>
            <a:r>
              <a:rPr lang="en-US" dirty="0"/>
              <a:t> </a:t>
            </a:r>
            <a:r>
              <a:rPr lang="en-US" altLang="en-US" dirty="0"/>
              <a:t>Martina Navratilova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0724421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1381250" y="1405007"/>
            <a:ext cx="6809700" cy="11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>
                <a:ea typeface="ＭＳ Ｐゴシック" charset="-128"/>
              </a:rPr>
              <a:t>Two firms considering market entry:</a:t>
            </a:r>
          </a:p>
          <a:p>
            <a:pPr marL="0" lvl="1">
              <a:lnSpc>
                <a:spcPct val="90000"/>
              </a:lnSpc>
            </a:pPr>
            <a:r>
              <a:rPr lang="en-US" altLang="en-US" kern="0" dirty="0">
                <a:latin typeface="Arial" charset="0"/>
                <a:ea typeface="Arial" charset="0"/>
                <a:cs typeface="Arial" charset="0"/>
              </a:rPr>
              <a:t>          Market potential is $10 million NPV profits</a:t>
            </a:r>
          </a:p>
          <a:p>
            <a:pPr marL="0" lvl="1">
              <a:lnSpc>
                <a:spcPct val="90000"/>
              </a:lnSpc>
            </a:pPr>
            <a:r>
              <a:rPr lang="en-US" altLang="en-US" kern="0" dirty="0">
                <a:latin typeface="Arial" charset="0"/>
                <a:ea typeface="Arial" charset="0"/>
                <a:cs typeface="Arial" charset="0"/>
              </a:rPr>
              <a:t>          Entry costs $7 million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790482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Commitment </a:t>
            </a:r>
            <a:r>
              <a:rPr lang="en-US" sz="2000" b="1">
                <a:latin typeface="Verdana" charset="0"/>
                <a:ea typeface="Verdana" charset="0"/>
                <a:cs typeface="Verdana" charset="0"/>
              </a:rPr>
              <a:t>vs. </a:t>
            </a: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Involvement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4422608" y="2318556"/>
            <a:ext cx="2500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Them</a:t>
            </a:r>
          </a:p>
        </p:txBody>
      </p:sp>
      <p:graphicFrame>
        <p:nvGraphicFramePr>
          <p:cNvPr id="10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92487"/>
              </p:ext>
            </p:extLst>
          </p:nvPr>
        </p:nvGraphicFramePr>
        <p:xfrm>
          <a:off x="2111429" y="2479542"/>
          <a:ext cx="5453949" cy="1554222"/>
        </p:xfrm>
        <a:graphic>
          <a:graphicData uri="http://schemas.openxmlformats.org/drawingml/2006/table">
            <a:tbl>
              <a:tblPr/>
              <a:tblGrid>
                <a:gridCol w="8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Out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-2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Out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1342411" y="4104810"/>
            <a:ext cx="6809700" cy="84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Quattrocento Sans"/>
              <a:buChar char="◉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It is in our best interest to stay out if we think that the other firm will enter</a:t>
            </a:r>
          </a:p>
        </p:txBody>
      </p:sp>
    </p:spTree>
    <p:extLst>
      <p:ext uri="{BB962C8B-B14F-4D97-AF65-F5344CB8AC3E}">
        <p14:creationId xmlns:p14="http://schemas.microsoft.com/office/powerpoint/2010/main" val="3609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9178</TotalTime>
  <Words>1774</Words>
  <Application>Microsoft Macintosh PowerPoint</Application>
  <PresentationFormat>On-screen Show (16:9)</PresentationFormat>
  <Paragraphs>431</Paragraphs>
  <Slides>45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Courier New</vt:lpstr>
      <vt:lpstr>Lora</vt:lpstr>
      <vt:lpstr>Quattrocento Sans</vt:lpstr>
      <vt:lpstr>Verdana</vt:lpstr>
      <vt:lpstr>Wingdings</vt:lpstr>
      <vt:lpstr>Viola template</vt:lpstr>
      <vt:lpstr>Game Theory</vt:lpstr>
      <vt:lpstr>Review</vt:lpstr>
      <vt:lpstr>PowerPoint Presentation</vt:lpstr>
      <vt:lpstr>Credibility</vt:lpstr>
      <vt:lpstr>PowerPoint Presentation</vt:lpstr>
      <vt:lpstr>Changing the Game</vt:lpstr>
      <vt:lpstr>Changing the Game</vt:lpstr>
      <vt:lpstr>PowerPoint Presentation</vt:lpstr>
      <vt:lpstr>Commitment vs. Involvement</vt:lpstr>
      <vt:lpstr>Involvement</vt:lpstr>
      <vt:lpstr>Commitment</vt:lpstr>
      <vt:lpstr>Credible Commitment</vt:lpstr>
      <vt:lpstr>Strategic Moves</vt:lpstr>
      <vt:lpstr>PowerPoint Presentation</vt:lpstr>
      <vt:lpstr>Strategic Moves</vt:lpstr>
      <vt:lpstr>Prisoner’s Dilemma</vt:lpstr>
      <vt:lpstr>Joint Ventures &amp;  Cross-Shareholding</vt:lpstr>
      <vt:lpstr>Joint Ventures &amp;  Cross-Shareholding</vt:lpstr>
      <vt:lpstr>Commitment &amp; the Prisoner’s Dilemma</vt:lpstr>
      <vt:lpstr>Promises and Threats</vt:lpstr>
      <vt:lpstr>PowerPoint Presentation</vt:lpstr>
      <vt:lpstr>Customers as Hostages</vt:lpstr>
      <vt:lpstr>Prisoner’s Dilemma</vt:lpstr>
      <vt:lpstr>Customers as Hostages</vt:lpstr>
      <vt:lpstr>Customers as Hostages</vt:lpstr>
      <vt:lpstr>Customers as Hostages</vt:lpstr>
      <vt:lpstr>Customers as Hostages</vt:lpstr>
      <vt:lpstr>Customers as Hostages</vt:lpstr>
      <vt:lpstr>Customers as Hostages</vt:lpstr>
      <vt:lpstr>Customers as Hostages</vt:lpstr>
      <vt:lpstr>Other Price Guarantees</vt:lpstr>
      <vt:lpstr>Customers as Hostages</vt:lpstr>
      <vt:lpstr>Increasing Search Costs (Theory)</vt:lpstr>
      <vt:lpstr>Increasing Search Costs (Implementation)</vt:lpstr>
      <vt:lpstr>Strategic Moves</vt:lpstr>
      <vt:lpstr>PowerPoint Presentation</vt:lpstr>
      <vt:lpstr>PowerPoint Presentation</vt:lpstr>
      <vt:lpstr>PowerPoint Presentation</vt:lpstr>
      <vt:lpstr>Commitment Under Uncertainty</vt:lpstr>
      <vt:lpstr>An offer you can’t refuse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Mikhael Shor</cp:lastModifiedBy>
  <cp:revision>210</cp:revision>
  <dcterms:created xsi:type="dcterms:W3CDTF">2017-10-16T01:28:23Z</dcterms:created>
  <dcterms:modified xsi:type="dcterms:W3CDTF">2025-03-31T17:05:37Z</dcterms:modified>
</cp:coreProperties>
</file>