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39"/>
  </p:notesMasterIdLst>
  <p:sldIdLst>
    <p:sldId id="256" r:id="rId2"/>
    <p:sldId id="582" r:id="rId3"/>
    <p:sldId id="583" r:id="rId4"/>
    <p:sldId id="584" r:id="rId5"/>
    <p:sldId id="527" r:id="rId6"/>
    <p:sldId id="585" r:id="rId7"/>
    <p:sldId id="528" r:id="rId8"/>
    <p:sldId id="567" r:id="rId9"/>
    <p:sldId id="586" r:id="rId10"/>
    <p:sldId id="587" r:id="rId11"/>
    <p:sldId id="588" r:id="rId12"/>
    <p:sldId id="589" r:id="rId13"/>
    <p:sldId id="590" r:id="rId14"/>
    <p:sldId id="529" r:id="rId15"/>
    <p:sldId id="591" r:id="rId16"/>
    <p:sldId id="592" r:id="rId17"/>
    <p:sldId id="593" r:id="rId18"/>
    <p:sldId id="594" r:id="rId19"/>
    <p:sldId id="595" r:id="rId20"/>
    <p:sldId id="597" r:id="rId21"/>
    <p:sldId id="598" r:id="rId22"/>
    <p:sldId id="603" r:id="rId23"/>
    <p:sldId id="604" r:id="rId24"/>
    <p:sldId id="610" r:id="rId25"/>
    <p:sldId id="611" r:id="rId26"/>
    <p:sldId id="612" r:id="rId27"/>
    <p:sldId id="600" r:id="rId28"/>
    <p:sldId id="601" r:id="rId29"/>
    <p:sldId id="602" r:id="rId30"/>
    <p:sldId id="599" r:id="rId31"/>
    <p:sldId id="613" r:id="rId32"/>
    <p:sldId id="614" r:id="rId33"/>
    <p:sldId id="620" r:id="rId34"/>
    <p:sldId id="615" r:id="rId35"/>
    <p:sldId id="619" r:id="rId36"/>
    <p:sldId id="617" r:id="rId37"/>
    <p:sldId id="618" r:id="rId38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99"/>
    <a:srgbClr val="F0B8BF"/>
    <a:srgbClr val="A615B1"/>
    <a:srgbClr val="911630"/>
    <a:srgbClr val="DCA6E1"/>
    <a:srgbClr val="89A5E6"/>
    <a:srgbClr val="65132A"/>
    <a:srgbClr val="16B728"/>
    <a:srgbClr val="A284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6FEC1-F41B-40B7-A70C-D34B210500F4}">
  <a:tblStyle styleId="{9E86FEC1-F41B-40B7-A70C-D34B210500F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0761"/>
    <p:restoredTop sz="94737"/>
  </p:normalViewPr>
  <p:slideViewPr>
    <p:cSldViewPr snapToGrid="0" snapToObjects="1">
      <p:cViewPr>
        <p:scale>
          <a:sx n="67" d="100"/>
          <a:sy n="67" d="100"/>
        </p:scale>
        <p:origin x="16" y="1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0 w 120000"/>
              <a:gd name="T11" fmla="*/ 0 h 120000"/>
              <a:gd name="T12" fmla="*/ 120000 w 120000"/>
              <a:gd name="T13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pPr lvl="0"/>
            <a:endParaRPr noProof="0"/>
          </a:p>
        </p:txBody>
      </p:sp>
    </p:spTree>
    <p:extLst>
      <p:ext uri="{BB962C8B-B14F-4D97-AF65-F5344CB8AC3E}">
        <p14:creationId xmlns:p14="http://schemas.microsoft.com/office/powerpoint/2010/main" val="188652209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hape 5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3314" name="Shape 5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1813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60112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2497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2699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93544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10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09551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3950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95142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17248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00780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6107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7443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00926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02371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02981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10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0900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10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464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23300"/>
            <a:ext cx="2971800" cy="45243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1757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1757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1757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1757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175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EF157621-64A6-5741-94B5-E2BCA47C8F88}" type="slidenum">
              <a:rPr lang="en-US" altLang="en-US" sz="1200"/>
              <a:pPr eaLnBrk="1" hangingPunct="1"/>
              <a:t>4</a:t>
            </a:fld>
            <a:endParaRPr lang="en-US" alt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682625"/>
            <a:ext cx="6048375" cy="3403600"/>
          </a:xfrm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7273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4805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1337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9265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9443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1012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hape 10"/>
          <p:cNvCxnSpPr>
            <a:cxnSpLocks noChangeShapeType="1"/>
          </p:cNvCxnSpPr>
          <p:nvPr/>
        </p:nvCxnSpPr>
        <p:spPr bwMode="auto">
          <a:xfrm>
            <a:off x="-6350" y="3676650"/>
            <a:ext cx="91630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hape 11"/>
          <p:cNvSpPr>
            <a:spLocks noChangeArrowheads="1"/>
          </p:cNvSpPr>
          <p:nvPr/>
        </p:nvSpPr>
        <p:spPr bwMode="auto">
          <a:xfrm>
            <a:off x="1117600" y="3392488"/>
            <a:ext cx="566738" cy="566737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996630" y="2003888"/>
            <a:ext cx="4523700" cy="1159800"/>
          </a:xfrm>
          <a:prstGeom prst="rect">
            <a:avLst/>
          </a:prstGeom>
        </p:spPr>
        <p:txBody>
          <a:bodyPr anchor="b"/>
          <a:lstStyle>
            <a:lvl1pPr lvl="0">
              <a:spcBef>
                <a:spcPts val="0"/>
              </a:spcBef>
              <a:buSzPct val="100000"/>
              <a:defRPr sz="3600">
                <a:latin typeface="Verdana" charset="0"/>
                <a:ea typeface="Verdana" charset="0"/>
                <a:cs typeface="Verdana" charset="0"/>
              </a:defRPr>
            </a:lvl1pPr>
            <a:lvl2pPr lvl="1">
              <a:spcBef>
                <a:spcPts val="0"/>
              </a:spcBef>
              <a:buSzPct val="100000"/>
              <a:defRPr sz="3600"/>
            </a:lvl2pPr>
            <a:lvl3pPr lvl="2">
              <a:spcBef>
                <a:spcPts val="0"/>
              </a:spcBef>
              <a:buSzPct val="100000"/>
              <a:defRPr sz="3600"/>
            </a:lvl3pPr>
            <a:lvl4pPr lvl="3">
              <a:spcBef>
                <a:spcPts val="0"/>
              </a:spcBef>
              <a:buSzPct val="100000"/>
              <a:defRPr sz="3600"/>
            </a:lvl4pPr>
            <a:lvl5pPr lvl="4">
              <a:spcBef>
                <a:spcPts val="0"/>
              </a:spcBef>
              <a:buSzPct val="100000"/>
              <a:defRPr sz="3600"/>
            </a:lvl5pPr>
            <a:lvl6pPr lvl="5">
              <a:spcBef>
                <a:spcPts val="0"/>
              </a:spcBef>
              <a:buSzPct val="100000"/>
              <a:defRPr sz="3600"/>
            </a:lvl6pPr>
            <a:lvl7pPr lvl="6">
              <a:spcBef>
                <a:spcPts val="0"/>
              </a:spcBef>
              <a:buSzPct val="100000"/>
              <a:defRPr sz="3600"/>
            </a:lvl7pPr>
            <a:lvl8pPr lvl="7">
              <a:spcBef>
                <a:spcPts val="0"/>
              </a:spcBef>
              <a:buSzPct val="100000"/>
              <a:defRPr sz="3600"/>
            </a:lvl8pPr>
            <a:lvl9pPr lvl="8">
              <a:spcBef>
                <a:spcPts val="0"/>
              </a:spcBef>
              <a:buSzPct val="100000"/>
              <a:defRPr sz="36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329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hape 20"/>
          <p:cNvCxnSpPr>
            <a:cxnSpLocks noChangeShapeType="1"/>
          </p:cNvCxnSpPr>
          <p:nvPr/>
        </p:nvCxnSpPr>
        <p:spPr bwMode="auto">
          <a:xfrm>
            <a:off x="4584700" y="3676650"/>
            <a:ext cx="0" cy="1481138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hape 21"/>
          <p:cNvSpPr>
            <a:spLocks noChangeArrowheads="1"/>
          </p:cNvSpPr>
          <p:nvPr/>
        </p:nvSpPr>
        <p:spPr bwMode="auto">
          <a:xfrm>
            <a:off x="4287838" y="3392488"/>
            <a:ext cx="568325" cy="566737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Shape 22"/>
          <p:cNvSpPr txBox="1">
            <a:spLocks noChangeArrowheads="1"/>
          </p:cNvSpPr>
          <p:nvPr/>
        </p:nvSpPr>
        <p:spPr bwMode="auto">
          <a:xfrm>
            <a:off x="3594100" y="3413125"/>
            <a:ext cx="1955800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algn="ctr" eaLnBrk="1" hangingPunct="1"/>
            <a:r>
              <a:rPr lang="en-US" altLang="en-US" sz="3600" b="1">
                <a:latin typeface="Lora" charset="0"/>
                <a:ea typeface="Lora" charset="0"/>
                <a:cs typeface="Lora" charset="0"/>
                <a:sym typeface="Lora" charset="0"/>
              </a:rPr>
              <a:t>“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2105050" y="2238000"/>
            <a:ext cx="4933800" cy="819900"/>
          </a:xfrm>
          <a:prstGeom prst="rect">
            <a:avLst/>
          </a:prstGeom>
        </p:spPr>
        <p:txBody>
          <a:bodyPr anchor="b"/>
          <a:lstStyle>
            <a:lvl1pPr lvl="0" algn="ctr" rtl="0">
              <a:spcBef>
                <a:spcPts val="0"/>
              </a:spcBef>
              <a:buSzPct val="100000"/>
              <a:buFont typeface="Lora"/>
              <a:defRPr sz="2400" i="1">
                <a:latin typeface="Arial" charset="0"/>
                <a:ea typeface="Arial" charset="0"/>
                <a:cs typeface="Arial" charset="0"/>
                <a:sym typeface="Lora"/>
              </a:defRPr>
            </a:lvl1pPr>
            <a:lvl2pPr lvl="1" algn="ctr" rtl="0">
              <a:spcBef>
                <a:spcPts val="0"/>
              </a:spcBef>
              <a:buFont typeface="Lora"/>
              <a:defRPr i="1"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buFont typeface="Lora"/>
              <a:defRPr i="1"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8pPr>
            <a:lvl9pPr lvl="8" algn="ctr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28794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1 colum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24"/>
          <p:cNvCxnSpPr>
            <a:cxnSpLocks noChangeShapeType="1"/>
          </p:cNvCxnSpPr>
          <p:nvPr/>
        </p:nvCxnSpPr>
        <p:spPr bwMode="auto">
          <a:xfrm>
            <a:off x="0" y="1131888"/>
            <a:ext cx="1376363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25"/>
          <p:cNvSpPr>
            <a:spLocks noChangeArrowheads="1"/>
          </p:cNvSpPr>
          <p:nvPr/>
        </p:nvSpPr>
        <p:spPr bwMode="auto">
          <a:xfrm>
            <a:off x="817563" y="928688"/>
            <a:ext cx="406400" cy="406400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28"/>
          <p:cNvCxnSpPr>
            <a:cxnSpLocks noChangeShapeType="1"/>
          </p:cNvCxnSpPr>
          <p:nvPr/>
        </p:nvCxnSpPr>
        <p:spPr bwMode="auto">
          <a:xfrm>
            <a:off x="5265738" y="1131888"/>
            <a:ext cx="3878262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600"/>
              </a:spcBef>
              <a:buClr>
                <a:srgbClr val="A28448"/>
              </a:buClr>
              <a:buSzPct val="100000"/>
              <a:buFont typeface="Quattrocento Sans"/>
              <a:buChar char="◉"/>
              <a:defRPr sz="2400"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77322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14"/>
          <p:cNvCxnSpPr>
            <a:cxnSpLocks noChangeShapeType="1"/>
          </p:cNvCxnSpPr>
          <p:nvPr/>
        </p:nvCxnSpPr>
        <p:spPr bwMode="auto">
          <a:xfrm>
            <a:off x="-6350" y="2571750"/>
            <a:ext cx="1984375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15"/>
          <p:cNvSpPr>
            <a:spLocks noChangeArrowheads="1"/>
          </p:cNvSpPr>
          <p:nvPr/>
        </p:nvSpPr>
        <p:spPr bwMode="auto">
          <a:xfrm>
            <a:off x="1117600" y="2287588"/>
            <a:ext cx="566738" cy="568325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17"/>
          <p:cNvCxnSpPr>
            <a:cxnSpLocks noChangeShapeType="1"/>
          </p:cNvCxnSpPr>
          <p:nvPr/>
        </p:nvCxnSpPr>
        <p:spPr bwMode="auto">
          <a:xfrm>
            <a:off x="5899150" y="2571750"/>
            <a:ext cx="325120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2022300" y="2815923"/>
            <a:ext cx="5591400" cy="7848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1400">
                <a:highlight>
                  <a:srgbClr val="FFCD00"/>
                </a:highlight>
              </a:defRPr>
            </a:lvl1pPr>
            <a:lvl2pPr lvl="1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2pPr>
            <a:lvl3pPr lvl="2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3pPr>
            <a:lvl4pPr lvl="3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4pPr>
            <a:lvl5pPr lvl="4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5pPr>
            <a:lvl6pPr lvl="5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6pPr>
            <a:lvl7pPr lvl="6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7pPr>
            <a:lvl8pPr lvl="7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8pPr>
            <a:lvl9pPr lvl="8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2022225" y="1693523"/>
            <a:ext cx="3787800" cy="1159800"/>
          </a:xfrm>
          <a:prstGeom prst="rect">
            <a:avLst/>
          </a:prstGeom>
        </p:spPr>
        <p:txBody>
          <a:bodyPr anchor="b"/>
          <a:lstStyle>
            <a:lvl1pPr lvl="0" rtl="0">
              <a:spcBef>
                <a:spcPts val="0"/>
              </a:spcBef>
              <a:buSzPct val="100000"/>
              <a:defRPr sz="3000">
                <a:latin typeface="Verdana" charset="0"/>
                <a:ea typeface="Verdana" charset="0"/>
                <a:cs typeface="Verdana" charset="0"/>
              </a:defRPr>
            </a:lvl1pPr>
            <a:lvl2pPr lvl="1" rtl="0">
              <a:spcBef>
                <a:spcPts val="0"/>
              </a:spcBef>
              <a:buSzPct val="100000"/>
              <a:defRPr sz="3000"/>
            </a:lvl2pPr>
            <a:lvl3pPr lvl="2" rtl="0">
              <a:spcBef>
                <a:spcPts val="0"/>
              </a:spcBef>
              <a:buSzPct val="100000"/>
              <a:defRPr sz="3000"/>
            </a:lvl3pPr>
            <a:lvl4pPr lvl="3" rtl="0">
              <a:spcBef>
                <a:spcPts val="0"/>
              </a:spcBef>
              <a:buSzPct val="100000"/>
              <a:defRPr sz="3000"/>
            </a:lvl4pPr>
            <a:lvl5pPr lvl="4" rtl="0">
              <a:spcBef>
                <a:spcPts val="0"/>
              </a:spcBef>
              <a:buSzPct val="100000"/>
              <a:defRPr sz="3000"/>
            </a:lvl5pPr>
            <a:lvl6pPr lvl="5" rtl="0">
              <a:spcBef>
                <a:spcPts val="0"/>
              </a:spcBef>
              <a:buSzPct val="100000"/>
              <a:defRPr sz="3000"/>
            </a:lvl6pPr>
            <a:lvl7pPr lvl="6" rtl="0">
              <a:spcBef>
                <a:spcPts val="0"/>
              </a:spcBef>
              <a:buSzPct val="100000"/>
              <a:defRPr sz="3000"/>
            </a:lvl7pPr>
            <a:lvl8pPr lvl="7" rtl="0">
              <a:spcBef>
                <a:spcPts val="0"/>
              </a:spcBef>
              <a:buSzPct val="100000"/>
              <a:defRPr sz="3000"/>
            </a:lvl8pPr>
            <a:lvl9pPr lvl="8" rtl="0">
              <a:spcBef>
                <a:spcPts val="0"/>
              </a:spcBef>
              <a:buSzPct val="100000"/>
              <a:defRPr sz="30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7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1985744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+ 1 colum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24"/>
          <p:cNvCxnSpPr>
            <a:cxnSpLocks noChangeShapeType="1"/>
          </p:cNvCxnSpPr>
          <p:nvPr/>
        </p:nvCxnSpPr>
        <p:spPr bwMode="auto">
          <a:xfrm>
            <a:off x="0" y="1131888"/>
            <a:ext cx="1376363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25"/>
          <p:cNvSpPr>
            <a:spLocks noChangeArrowheads="1"/>
          </p:cNvSpPr>
          <p:nvPr/>
        </p:nvSpPr>
        <p:spPr bwMode="auto">
          <a:xfrm>
            <a:off x="817563" y="928688"/>
            <a:ext cx="406400" cy="406400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28"/>
          <p:cNvCxnSpPr>
            <a:cxnSpLocks noChangeShapeType="1"/>
          </p:cNvCxnSpPr>
          <p:nvPr/>
        </p:nvCxnSpPr>
        <p:spPr bwMode="auto">
          <a:xfrm>
            <a:off x="5265738" y="1131888"/>
            <a:ext cx="3878262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0"/>
              </a:spcBef>
              <a:buSzPct val="100000"/>
              <a:buFont typeface="Lora"/>
              <a:buNone/>
              <a:defRPr sz="2000" b="1">
                <a:latin typeface="Verdana" charset="0"/>
                <a:ea typeface="Verdana" charset="0"/>
                <a:cs typeface="Verdana" charset="0"/>
                <a:sym typeface="Lora"/>
              </a:defRPr>
            </a:lvl1pPr>
            <a:lvl2pPr lvl="1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600"/>
              </a:spcBef>
              <a:buClr>
                <a:srgbClr val="FFCD00"/>
              </a:buClr>
              <a:buSzPct val="100000"/>
              <a:buFont typeface="Quattrocento Sans"/>
              <a:buChar char="◉"/>
              <a:defRPr sz="2400"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2C29A4-3DA3-86F2-AABC-2356123D3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1296620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body" idx="1"/>
          </p:nvPr>
        </p:nvSpPr>
        <p:spPr bwMode="auto">
          <a:xfrm>
            <a:off x="1381125" y="1616075"/>
            <a:ext cx="6810375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dirty="0">
              <a:sym typeface="Arial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title"/>
          </p:nvPr>
        </p:nvSpPr>
        <p:spPr bwMode="auto">
          <a:xfrm>
            <a:off x="1381125" y="936625"/>
            <a:ext cx="6810375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dirty="0">
              <a:sym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095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1" r:id="rId2"/>
    <p:sldLayoutId id="2147483672" r:id="rId3"/>
    <p:sldLayoutId id="2147483675" r:id="rId4"/>
    <p:sldLayoutId id="2147483676" r:id="rId5"/>
    <p:sldLayoutId id="2147483677" r:id="rId6"/>
  </p:sldLayoutIdLst>
  <p:transition>
    <p:fade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1" fontAlgn="base" hangingPunct="1">
        <a:spcBef>
          <a:spcPct val="0"/>
        </a:spcBef>
        <a:spcAft>
          <a:spcPct val="0"/>
        </a:spcAft>
        <a:buClr>
          <a:srgbClr val="A28448"/>
        </a:buClr>
        <a:buFont typeface="Quattrocento Sans" charset="0"/>
        <a:buChar char="◉"/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1pPr>
      <a:lvl2pPr lvl="1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tif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tif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Lora"/>
              <a:buNone/>
              <a:defRPr/>
            </a:pPr>
            <a:r>
              <a:rPr lang="en-US" b="1" dirty="0">
                <a:latin typeface="Arial" charset="0"/>
                <a:ea typeface="Arial" charset="0"/>
                <a:cs typeface="Arial" charset="0"/>
                <a:sym typeface="Lora"/>
              </a:rPr>
              <a:t>Game Theory</a:t>
            </a:r>
            <a:endParaRPr lang="en" b="1" dirty="0">
              <a:latin typeface="Arial" charset="0"/>
              <a:ea typeface="Arial" charset="0"/>
              <a:cs typeface="Arial" charset="0"/>
              <a:sym typeface="Lora"/>
            </a:endParaRPr>
          </a:p>
        </p:txBody>
      </p:sp>
      <p:sp>
        <p:nvSpPr>
          <p:cNvPr id="3" name="Shape 61"/>
          <p:cNvSpPr txBox="1">
            <a:spLocks/>
          </p:cNvSpPr>
          <p:nvPr/>
        </p:nvSpPr>
        <p:spPr bwMode="auto">
          <a:xfrm>
            <a:off x="1943687" y="3702059"/>
            <a:ext cx="6939056" cy="478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lvl="0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lvl="2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lvl="3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lvl="4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lvl="5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lvl="6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lvl="7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lvl="8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fontAlgn="auto">
              <a:spcAft>
                <a:spcPts val="0"/>
              </a:spcAft>
              <a:buFont typeface="Lora"/>
              <a:buNone/>
              <a:defRPr/>
            </a:pPr>
            <a:r>
              <a:rPr lang="en-US" sz="2000" b="1" kern="0" dirty="0">
                <a:solidFill>
                  <a:srgbClr val="1A172C"/>
                </a:solidFill>
                <a:sym typeface="Lora"/>
              </a:rPr>
              <a:t>Spring 2026 - Mike Shor 	</a:t>
            </a:r>
            <a:r>
              <a:rPr lang="en-US" sz="2000" b="1" kern="0" dirty="0">
                <a:sym typeface="Lora"/>
              </a:rPr>
              <a:t>		     </a:t>
            </a:r>
            <a:r>
              <a:rPr lang="en-US" sz="2000" b="1" dirty="0">
                <a:highlight>
                  <a:srgbClr val="FFCD00"/>
                </a:highlight>
                <a:sym typeface="Lora"/>
              </a:rPr>
              <a:t>Topic 7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9264" y="3448041"/>
            <a:ext cx="449513" cy="47466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dirty="0">
              <a:highlight>
                <a:srgbClr val="FFCD00"/>
              </a:highlight>
            </a:endParaRPr>
          </a:p>
          <a:p>
            <a:pPr>
              <a:lnSpc>
                <a:spcPct val="90000"/>
              </a:lnSpc>
            </a:pPr>
            <a:r>
              <a:rPr lang="en-US" altLang="en-US" dirty="0"/>
              <a:t>Observe effort contracts are simple: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Work as hard as we tell you to, or else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Only question: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US" altLang="en-US" dirty="0"/>
              <a:t>How hard do we want employees to work?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Salary must be commensurate with level of effort, or no one will take the job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Incentive Scheme 2:</a:t>
            </a:r>
            <a:br>
              <a:rPr lang="en-US" sz="2000" b="1" dirty="0">
                <a:latin typeface="Verdana" charset="0"/>
                <a:ea typeface="Verdana" charset="0"/>
                <a:cs typeface="Verdana" charset="0"/>
              </a:rPr>
            </a:b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Observable effort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9A95A8-814B-93CB-52F4-A1C1A3A306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512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7134100" cy="3369770"/>
          </a:xfrm>
        </p:spPr>
        <p:txBody>
          <a:bodyPr/>
          <a:lstStyle/>
          <a:p>
            <a:pPr>
              <a:tabLst>
                <a:tab pos="5837238" algn="l"/>
              </a:tabLst>
            </a:pPr>
            <a:r>
              <a:rPr lang="en-US" altLang="en-US" sz="2800" dirty="0"/>
              <a:t>Pay and demand routine effort:</a:t>
            </a:r>
          </a:p>
          <a:p>
            <a:pPr lvl="1">
              <a:tabLst>
                <a:tab pos="5837238" algn="l"/>
              </a:tabLst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Avg. Profit = (.6)600,000 – 100,000 = $260,000</a:t>
            </a:r>
          </a:p>
          <a:p>
            <a:pPr>
              <a:tabLst>
                <a:tab pos="5837238" algn="l"/>
              </a:tabLst>
            </a:pPr>
            <a:r>
              <a:rPr lang="en-US" altLang="en-US" sz="2800" dirty="0"/>
              <a:t>Pay additional $50K for high effort:</a:t>
            </a:r>
          </a:p>
          <a:p>
            <a:pPr lvl="1">
              <a:tabLst>
                <a:tab pos="5837238" algn="l"/>
              </a:tabLst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Avg. Profit = (.8)600,000 – 150,000 = $330,000</a:t>
            </a:r>
          </a:p>
          <a:p>
            <a:pPr>
              <a:tabLst>
                <a:tab pos="5837238" algn="l"/>
              </a:tabLst>
            </a:pPr>
            <a:r>
              <a:rPr lang="en-US" altLang="en-US" sz="2800" dirty="0"/>
              <a:t>If effort is observable, pay for high effort</a:t>
            </a:r>
          </a:p>
          <a:p>
            <a:pPr>
              <a:tabLst>
                <a:tab pos="5837238" algn="l"/>
              </a:tabLst>
            </a:pPr>
            <a:endParaRPr lang="en-US" altLang="en-US" sz="1400" dirty="0"/>
          </a:p>
          <a:p>
            <a:pPr>
              <a:tabLst>
                <a:tab pos="5837238" algn="l"/>
              </a:tabLst>
            </a:pPr>
            <a:r>
              <a:rPr lang="en-US" altLang="en-US" dirty="0"/>
              <a:t>Expected Profit = </a:t>
            </a:r>
            <a:r>
              <a:rPr lang="en-US" altLang="en-US" b="1" dirty="0">
                <a:solidFill>
                  <a:schemeClr val="tx1"/>
                </a:solidFill>
              </a:rPr>
              <a:t>$330K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Observable effort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C6EA61-C866-89B9-2007-A31E686563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322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433" y="879467"/>
            <a:ext cx="3657600" cy="3657600"/>
          </a:xfrm>
          <a:prstGeom prst="ellipse">
            <a:avLst/>
          </a:prstGeom>
        </p:spPr>
      </p:pic>
      <p:sp>
        <p:nvSpPr>
          <p:cNvPr id="20" name="Shape 166"/>
          <p:cNvSpPr txBox="1">
            <a:spLocks/>
          </p:cNvSpPr>
          <p:nvPr/>
        </p:nvSpPr>
        <p:spPr bwMode="auto">
          <a:xfrm>
            <a:off x="4369338" y="772955"/>
            <a:ext cx="4173000" cy="38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en-US" altLang="en-US" sz="2000" b="1" dirty="0">
                <a:latin typeface="Verdana" charset="0"/>
                <a:ea typeface="Verdana" charset="0"/>
                <a:cs typeface="Verdana" charset="0"/>
              </a:rPr>
              <a:t>Moral Hazard</a:t>
            </a:r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8746"/>
          <a:stretch/>
        </p:blipFill>
        <p:spPr>
          <a:xfrm>
            <a:off x="721417" y="855530"/>
            <a:ext cx="598690" cy="589330"/>
          </a:xfrm>
          <a:prstGeom prst="rect">
            <a:avLst/>
          </a:prstGeom>
        </p:spPr>
      </p:pic>
      <p:sp>
        <p:nvSpPr>
          <p:cNvPr id="10" name="Text Placeholder 2"/>
          <p:cNvSpPr txBox="1">
            <a:spLocks/>
          </p:cNvSpPr>
          <p:nvPr/>
        </p:nvSpPr>
        <p:spPr>
          <a:xfrm>
            <a:off x="4436815" y="1384310"/>
            <a:ext cx="4105523" cy="23824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charset="-128"/>
              </a:rPr>
              <a:t>Fixed payment can’t incent high effort</a:t>
            </a:r>
          </a:p>
          <a:p>
            <a:pPr lvl="2">
              <a:lnSpc>
                <a:spcPct val="90000"/>
              </a:lnSpc>
              <a:tabLst>
                <a:tab pos="2509838" algn="l"/>
              </a:tabLst>
            </a:pPr>
            <a:r>
              <a:rPr lang="en-US" altLang="en-US" sz="2000" dirty="0"/>
              <a:t>Worst case: 	$260K</a:t>
            </a:r>
          </a:p>
          <a:p>
            <a:pPr lvl="2">
              <a:lnSpc>
                <a:spcPct val="90000"/>
              </a:lnSpc>
            </a:pPr>
            <a:endParaRPr lang="en-US" altLang="en-US" sz="1200" dirty="0"/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charset="-128"/>
              </a:rPr>
              <a:t>Observable effort is often not realistic</a:t>
            </a:r>
            <a:endParaRPr lang="en-US" altLang="en-US" sz="1200" dirty="0"/>
          </a:p>
          <a:p>
            <a:pPr lvl="2">
              <a:lnSpc>
                <a:spcPct val="90000"/>
              </a:lnSpc>
              <a:tabLst>
                <a:tab pos="2509838" algn="l"/>
              </a:tabLst>
            </a:pPr>
            <a:r>
              <a:rPr lang="en-US" altLang="en-US" sz="2000" dirty="0"/>
              <a:t>Best case: 	$330K</a:t>
            </a:r>
          </a:p>
          <a:p>
            <a:pPr lvl="2">
              <a:lnSpc>
                <a:spcPct val="90000"/>
              </a:lnSpc>
            </a:pPr>
            <a:endParaRPr lang="en-US" altLang="en-US" sz="1200" dirty="0"/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charset="-128"/>
              </a:rPr>
              <a:t>How close can we get to best case scenario if effort is unobservable?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D56C825-A109-0F4E-A4E0-7E895B647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90AB34-FB7F-533E-3C2B-D6265043F7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0971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Incentive Scheme 3:</a:t>
            </a:r>
            <a:br>
              <a:rPr lang="en-US" dirty="0"/>
            </a:br>
            <a:r>
              <a:rPr lang="en-US" dirty="0"/>
              <a:t>Fixed Payment &amp; Bonus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A28448"/>
              </a:buClr>
            </a:pPr>
            <a:r>
              <a:rPr lang="en-US" altLang="en-US" dirty="0"/>
              <a:t>Suppose effort can not be observed</a:t>
            </a:r>
            <a:endParaRPr lang="en-US" altLang="en-US" sz="3600" dirty="0"/>
          </a:p>
          <a:p>
            <a:pPr>
              <a:buClr>
                <a:srgbClr val="A28448"/>
              </a:buClr>
            </a:pPr>
            <a:r>
              <a:rPr lang="en-US" altLang="en-US" dirty="0"/>
              <a:t>Incentive-compatible compensation</a:t>
            </a:r>
          </a:p>
          <a:p>
            <a:pPr lvl="1"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	Compensation contract must rely on something 	that can be directly observed and verified.</a:t>
            </a:r>
          </a:p>
          <a:p>
            <a:pPr>
              <a:buClr>
                <a:srgbClr val="A28448"/>
              </a:buClr>
            </a:pPr>
            <a:r>
              <a:rPr lang="en-US" altLang="en-US" dirty="0"/>
              <a:t>Related </a:t>
            </a:r>
            <a:r>
              <a:rPr lang="en-US" dirty="0">
                <a:highlight>
                  <a:srgbClr val="FFCD00"/>
                </a:highlight>
              </a:rPr>
              <a:t>probabilistically</a:t>
            </a:r>
            <a:r>
              <a:rPr lang="en-US" altLang="en-US" dirty="0"/>
              <a:t> to effort</a:t>
            </a:r>
            <a:endParaRPr lang="en-US" altLang="en-US" sz="2800" dirty="0"/>
          </a:p>
          <a:p>
            <a:pPr lvl="1"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E.g., project’s success or failure</a:t>
            </a:r>
          </a:p>
          <a:p>
            <a:pPr lvl="1"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Imperfect but positive information </a:t>
            </a:r>
          </a:p>
          <a:p>
            <a:pPr lvl="1">
              <a:buClr>
                <a:srgbClr val="A28448"/>
              </a:buClr>
            </a:pPr>
            <a:endParaRPr lang="en-US" altLang="en-US" sz="32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308" y="994225"/>
            <a:ext cx="282924" cy="27850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15720-8C92-6FF6-6BA2-1231C29B1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4AB16-A474-5F89-A4CF-831FE836B3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4559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dirty="0"/>
              <a:t>Pharmaceutical company offers</a:t>
            </a:r>
          </a:p>
          <a:p>
            <a:pPr lvl="1"/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f:  fixed base payment</a:t>
            </a:r>
          </a:p>
          <a:p>
            <a:pPr lvl="1"/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b: bonus if the project succeeds</a:t>
            </a:r>
          </a:p>
          <a:p>
            <a:pPr lvl="1"/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r>
              <a:rPr lang="en-US" altLang="en-US" dirty="0"/>
              <a:t>Consider from subcontractor’s perspective</a:t>
            </a:r>
          </a:p>
          <a:p>
            <a:pPr lvl="1"/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What options does it have?</a:t>
            </a:r>
          </a:p>
          <a:p>
            <a:pPr lvl="1">
              <a:lnSpc>
                <a:spcPct val="80000"/>
              </a:lnSpc>
            </a:pPr>
            <a:endParaRPr lang="en-US" alt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Fixed Payment &amp; Bonus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ED5F5B-2732-AD1A-EF8F-DF6359F892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541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pPr>
              <a:tabLst>
                <a:tab pos="4108450" algn="l"/>
                <a:tab pos="5029200" algn="l"/>
              </a:tabLst>
            </a:pPr>
            <a:r>
              <a:rPr lang="en-US" altLang="en-US" dirty="0"/>
              <a:t>Incentive Compatibility 	</a:t>
            </a:r>
            <a:r>
              <a:rPr lang="en-US" dirty="0">
                <a:highlight>
                  <a:srgbClr val="FFCD00"/>
                </a:highlight>
              </a:rPr>
              <a:t>(high &gt; routine)</a:t>
            </a:r>
            <a:endParaRPr lang="en-US" altLang="en-US" dirty="0">
              <a:solidFill>
                <a:srgbClr val="0070C0"/>
              </a:solidFill>
            </a:endParaRPr>
          </a:p>
          <a:p>
            <a:pPr lvl="2">
              <a:tabLst>
                <a:tab pos="911225" algn="l"/>
                <a:tab pos="5029200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Putting in high effort </a:t>
            </a:r>
          </a:p>
          <a:p>
            <a:pPr lvl="2">
              <a:tabLst>
                <a:tab pos="911225" algn="l"/>
                <a:tab pos="5029200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must be better than </a:t>
            </a:r>
          </a:p>
          <a:p>
            <a:pPr lvl="2">
              <a:tabLst>
                <a:tab pos="911225" algn="l"/>
                <a:tab pos="5029200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putting in routine effort</a:t>
            </a:r>
          </a:p>
          <a:p>
            <a:pPr lvl="2">
              <a:tabLst>
                <a:tab pos="5029200" algn="l"/>
              </a:tabLst>
            </a:pPr>
            <a:endParaRPr lang="en-US" altLang="en-US" sz="400" dirty="0">
              <a:latin typeface="Arial" charset="0"/>
              <a:ea typeface="Arial" charset="0"/>
              <a:cs typeface="Arial" charset="0"/>
            </a:endParaRPr>
          </a:p>
          <a:p>
            <a:pPr>
              <a:tabLst>
                <a:tab pos="4108450" algn="l"/>
                <a:tab pos="5029200" algn="l"/>
              </a:tabLst>
            </a:pPr>
            <a:r>
              <a:rPr lang="en-US" altLang="en-US" dirty="0"/>
              <a:t>Participation Constraint</a:t>
            </a:r>
            <a:r>
              <a:rPr lang="en-US" dirty="0"/>
              <a:t> 	</a:t>
            </a:r>
            <a:r>
              <a:rPr lang="en-US" dirty="0">
                <a:highlight>
                  <a:srgbClr val="FFCD00"/>
                </a:highlight>
              </a:rPr>
              <a:t>(high &gt; none)</a:t>
            </a:r>
            <a:endParaRPr lang="en-US" altLang="en-US" dirty="0">
              <a:solidFill>
                <a:srgbClr val="0070C0"/>
              </a:solidFill>
            </a:endParaRPr>
          </a:p>
          <a:p>
            <a:pPr lvl="2">
              <a:tabLst>
                <a:tab pos="911225" algn="l"/>
                <a:tab pos="5029200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Putting in high effort </a:t>
            </a:r>
          </a:p>
          <a:p>
            <a:pPr lvl="2">
              <a:tabLst>
                <a:tab pos="911225" algn="l"/>
                <a:tab pos="5029200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must be better than </a:t>
            </a:r>
          </a:p>
          <a:p>
            <a:pPr lvl="2">
              <a:tabLst>
                <a:tab pos="911225" algn="l"/>
                <a:tab pos="5029200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not taking the contract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Fixed Payment &amp; Bonus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B3D614-9429-E5E1-A3B5-1D5C76A970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620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r>
              <a:rPr lang="en-US" altLang="en-US" dirty="0"/>
              <a:t>Subcontractor profit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High effort: 	f + (0.8)b – 150K</a:t>
            </a:r>
          </a:p>
          <a:p>
            <a:pPr lvl="1">
              <a:spcBef>
                <a:spcPts val="600"/>
              </a:spcBef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</a:t>
            </a:r>
          </a:p>
          <a:p>
            <a:pPr lvl="1">
              <a:spcBef>
                <a:spcPts val="600"/>
              </a:spcBef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Routine effort: 	f + (0.6)b – 100K</a:t>
            </a:r>
          </a:p>
          <a:p>
            <a:pPr lvl="1">
              <a:spcBef>
                <a:spcPts val="600"/>
              </a:spcBef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</a:t>
            </a:r>
          </a:p>
          <a:p>
            <a:pPr lvl="1">
              <a:spcBef>
                <a:spcPts val="600"/>
              </a:spcBef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Not taking job: 	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Fixed Payment &amp; Bonus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2AD50B-01FF-C7AC-FDB0-89ACCCCA9B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86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r>
              <a:rPr lang="en-US" altLang="en-US" dirty="0"/>
              <a:t>Incentive compatibility</a:t>
            </a:r>
          </a:p>
          <a:p>
            <a:pPr lvl="1">
              <a:tabLst>
                <a:tab pos="911225" algn="l"/>
                <a:tab pos="5019675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f + (0.8)b – 150K ≥ f + (0.6)b – 100K     </a:t>
            </a:r>
          </a:p>
          <a:p>
            <a:pPr lvl="1">
              <a:tabLst>
                <a:tab pos="911225" algn="l"/>
                <a:tab pos="5019675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  ⇒	b ≥ 250K</a:t>
            </a:r>
          </a:p>
          <a:p>
            <a:pPr lvl="1">
              <a:tabLst>
                <a:tab pos="911225" algn="l"/>
                <a:tab pos="5019675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  ⇒	b = 250K</a:t>
            </a:r>
          </a:p>
          <a:p>
            <a:r>
              <a:rPr lang="en-US" altLang="en-US" dirty="0"/>
              <a:t>Participation Constraint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f + (0.8)b – 150K ≥ 0 </a:t>
            </a:r>
          </a:p>
          <a:p>
            <a:pPr lvl="1">
              <a:tabLst>
                <a:tab pos="911225" algn="l"/>
                <a:tab pos="5019675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  ⇒	f + (0.8) (250K)    ≥ 150K 	</a:t>
            </a:r>
          </a:p>
          <a:p>
            <a:pPr lvl="1">
              <a:tabLst>
                <a:tab pos="911225" algn="l"/>
                <a:tab pos="5019675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  ⇒	f  ≥  –50K</a:t>
            </a:r>
          </a:p>
          <a:p>
            <a:pPr lvl="1">
              <a:tabLst>
                <a:tab pos="911225" algn="l"/>
                <a:tab pos="5019675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  ⇒	f  =  –50K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Fixed Payment &amp; Bonus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7AF028-C145-D808-0E75-237F9F6882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348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Incentive Pay 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A28448"/>
              </a:buClr>
            </a:pPr>
            <a:r>
              <a:rPr lang="en-US" dirty="0"/>
              <a:t>Bonus must guarantee that</a:t>
            </a:r>
          </a:p>
          <a:p>
            <a:pPr lvl="1">
              <a:buClr>
                <a:srgbClr val="A28448"/>
              </a:buClr>
            </a:pPr>
            <a:r>
              <a:rPr lang="en-US" dirty="0"/>
              <a:t>	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Marginal benefit of effort 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≥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marginal cost of effort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dirty="0">
                <a:ea typeface="ＭＳ Ｐゴシック" charset="-128"/>
              </a:rPr>
              <a:t>Bonus depends on</a:t>
            </a:r>
          </a:p>
          <a:p>
            <a:pPr lvl="2">
              <a:lnSpc>
                <a:spcPct val="90000"/>
              </a:lnSpc>
              <a:buClr>
                <a:srgbClr val="A28448"/>
              </a:buClr>
            </a:pPr>
            <a:r>
              <a:rPr lang="en-US" altLang="en-US" i="1" dirty="0"/>
              <a:t> 	</a:t>
            </a:r>
            <a:r>
              <a:rPr lang="en-US" altLang="en-US" i="1" dirty="0">
                <a:latin typeface="Arial" charset="0"/>
                <a:ea typeface="Arial" charset="0"/>
                <a:cs typeface="Arial" charset="0"/>
              </a:rPr>
              <a:t>difference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between low and high effort costs</a:t>
            </a:r>
          </a:p>
          <a:p>
            <a:pPr lvl="2">
              <a:lnSpc>
                <a:spcPct val="90000"/>
              </a:lnSpc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</a:t>
            </a:r>
            <a:r>
              <a:rPr lang="en-US" altLang="en-US" i="1" dirty="0">
                <a:latin typeface="Arial" charset="0"/>
                <a:ea typeface="Arial" charset="0"/>
                <a:cs typeface="Arial" charset="0"/>
              </a:rPr>
              <a:t>impact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effort has on chance of success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B7378-C81A-C081-6078-9AD3ADB6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90A24E-09C6-C507-C315-9FB19FC6A8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631644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Profit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>
              <a:lnSpc>
                <a:spcPct val="90000"/>
              </a:lnSpc>
              <a:buClr>
                <a:srgbClr val="A28448"/>
              </a:buClr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Worst case (fixed payment) scenario: 	$260K</a:t>
            </a:r>
          </a:p>
          <a:p>
            <a:pPr lvl="2">
              <a:lnSpc>
                <a:spcPct val="90000"/>
              </a:lnSpc>
              <a:buClr>
                <a:srgbClr val="A28448"/>
              </a:buClr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Best case (observable effort) scenario:	$330K</a:t>
            </a:r>
          </a:p>
          <a:p>
            <a:pPr lvl="2">
              <a:lnSpc>
                <a:spcPct val="90000"/>
              </a:lnSpc>
              <a:buClr>
                <a:srgbClr val="A28448"/>
              </a:buClr>
            </a:pPr>
            <a:endParaRPr lang="en-US" altLang="en-US" sz="1200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dirty="0"/>
              <a:t>Fixed payment and bonus profit: </a:t>
            </a:r>
          </a:p>
          <a:p>
            <a:pPr>
              <a:lnSpc>
                <a:spcPct val="90000"/>
              </a:lnSpc>
              <a:buClr>
                <a:srgbClr val="A28448"/>
              </a:buClr>
              <a:buFont typeface="Wingdings" charset="2"/>
              <a:buNone/>
            </a:pPr>
            <a:r>
              <a:rPr lang="en-US" altLang="en-US" dirty="0"/>
              <a:t>	=  	(.8)600,000 – (.8)b – f</a:t>
            </a:r>
          </a:p>
          <a:p>
            <a:pPr lvl="2">
              <a:lnSpc>
                <a:spcPct val="90000"/>
              </a:lnSpc>
              <a:buClr>
                <a:srgbClr val="A28448"/>
              </a:buClr>
              <a:buFont typeface="Wingdings" charset="2"/>
              <a:buNone/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    =	(.8)600,000 – (.8)250,000 + 50,000</a:t>
            </a:r>
          </a:p>
          <a:p>
            <a:pPr lvl="2">
              <a:lnSpc>
                <a:spcPct val="90000"/>
              </a:lnSpc>
              <a:buClr>
                <a:srgbClr val="A28448"/>
              </a:buClr>
              <a:buFont typeface="Wingdings" charset="2"/>
              <a:buNone/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    =	$330,000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dirty="0"/>
              <a:t>Same as with observable effort!!!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355BFC-D9AE-2F4C-AED9-4848CA02B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CE6394-2E51-8B46-E297-673EB4C03E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25697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latin typeface="Lora" charset="0"/>
                <a:ea typeface="Lora" charset="0"/>
                <a:cs typeface="Lora" charset="0"/>
                <a:sym typeface="Lora" charset="0"/>
              </a:rPr>
              <a:t>Outline</a:t>
            </a:r>
            <a:r>
              <a:rPr lang="mr-IN" altLang="en-US" b="1" dirty="0">
                <a:latin typeface="Lora" charset="0"/>
                <a:ea typeface="Lora" charset="0"/>
                <a:cs typeface="Lora" charset="0"/>
                <a:sym typeface="Lora" charset="0"/>
              </a:rPr>
              <a:t>…</a:t>
            </a:r>
            <a:endParaRPr lang="en-US" altLang="en-US" b="1" dirty="0">
              <a:latin typeface="Lora" charset="0"/>
              <a:ea typeface="Lora" charset="0"/>
              <a:cs typeface="Lora" charset="0"/>
              <a:sym typeface="Lora" charset="0"/>
            </a:endParaRPr>
          </a:p>
        </p:txBody>
      </p:sp>
      <p:sp>
        <p:nvSpPr>
          <p:cNvPr id="9" name="Shape 166"/>
          <p:cNvSpPr txBox="1">
            <a:spLocks/>
          </p:cNvSpPr>
          <p:nvPr/>
        </p:nvSpPr>
        <p:spPr bwMode="auto">
          <a:xfrm>
            <a:off x="2036588" y="2828922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400" kern="0" dirty="0">
                <a:solidFill>
                  <a:schemeClr val="dk1"/>
                </a:solidFill>
                <a:sym typeface="Lora"/>
              </a:rPr>
              <a:t>Moral hazard &amp; adverse selection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400" kern="0" dirty="0">
                <a:solidFill>
                  <a:schemeClr val="dk1"/>
                </a:solidFill>
                <a:sym typeface="Lora"/>
              </a:rPr>
              <a:t>Incentive pay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400" kern="0" dirty="0">
                <a:solidFill>
                  <a:schemeClr val="dk1"/>
                </a:solidFill>
                <a:sym typeface="Lora"/>
              </a:rPr>
              <a:t>Screening &amp; Signaling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A873B9-03FF-B8BD-B5D8-9D680F4F25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97824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Moral Hazard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>
              <a:lnSpc>
                <a:spcPct val="90000"/>
              </a:lnSpc>
              <a:buClr>
                <a:srgbClr val="A28448"/>
              </a:buClr>
            </a:pPr>
            <a:endParaRPr lang="en-US" altLang="en-US" sz="1200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dirty="0">
              <a:solidFill>
                <a:schemeClr val="dk1"/>
              </a:solidFill>
              <a:sym typeface="Lora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dirty="0">
              <a:solidFill>
                <a:schemeClr val="dk1"/>
              </a:solidFill>
              <a:sym typeface="Lora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dirty="0">
                <a:solidFill>
                  <a:schemeClr val="dk1"/>
                </a:solidFill>
                <a:sym typeface="Lora"/>
              </a:rPr>
              <a:t>It is possible (in theory) to design incentive schemes that fully resolve moral hazard 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dirty="0">
              <a:solidFill>
                <a:schemeClr val="dk1"/>
              </a:solidFill>
              <a:sym typeface="Lora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dirty="0">
                <a:solidFill>
                  <a:schemeClr val="dk1"/>
                </a:solidFill>
                <a:sym typeface="Lora"/>
              </a:rPr>
              <a:t>If done imprecisely, may be better not to bother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6438" y="581025"/>
            <a:ext cx="1325562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67C18-69EA-D027-8107-7D5AF319F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138E5B-3747-64B4-515E-4AD621EAA1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1528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latin typeface="Lora" charset="0"/>
                <a:ea typeface="Lora" charset="0"/>
                <a:cs typeface="Lora" charset="0"/>
                <a:sym typeface="Lora" charset="0"/>
              </a:rPr>
              <a:t>Challenges</a:t>
            </a:r>
          </a:p>
        </p:txBody>
      </p:sp>
      <p:sp>
        <p:nvSpPr>
          <p:cNvPr id="9" name="Shape 166"/>
          <p:cNvSpPr txBox="1">
            <a:spLocks/>
          </p:cNvSpPr>
          <p:nvPr/>
        </p:nvSpPr>
        <p:spPr bwMode="auto">
          <a:xfrm>
            <a:off x="2036588" y="2866244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000" kern="0" dirty="0">
                <a:solidFill>
                  <a:schemeClr val="dk1"/>
                </a:solidFill>
                <a:sym typeface="Lora"/>
              </a:rPr>
              <a:t>Risk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000" kern="0" dirty="0">
                <a:solidFill>
                  <a:schemeClr val="dk1"/>
                </a:solidFill>
                <a:sym typeface="Lora"/>
              </a:rPr>
              <a:t>Behavioral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000" kern="0" dirty="0">
                <a:solidFill>
                  <a:schemeClr val="dk1"/>
                </a:solidFill>
                <a:sym typeface="Lora"/>
              </a:rPr>
              <a:t>Leakages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000" kern="0" dirty="0">
                <a:solidFill>
                  <a:schemeClr val="dk1"/>
                </a:solidFill>
                <a:sym typeface="Lora"/>
              </a:rPr>
              <a:t>Groups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8C6396-F8AC-65EB-9698-101D682FA7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151647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36" y="857027"/>
            <a:ext cx="3657600" cy="3657600"/>
          </a:xfrm>
          <a:prstGeom prst="ellipse">
            <a:avLst/>
          </a:prstGeom>
        </p:spPr>
      </p:pic>
      <p:sp>
        <p:nvSpPr>
          <p:cNvPr id="166" name="Shape 166"/>
          <p:cNvSpPr txBox="1">
            <a:spLocks noGrp="1"/>
          </p:cNvSpPr>
          <p:nvPr>
            <p:ph type="body" idx="4294967295"/>
          </p:nvPr>
        </p:nvSpPr>
        <p:spPr>
          <a:xfrm>
            <a:off x="4361975" y="1005462"/>
            <a:ext cx="4173000" cy="3654300"/>
          </a:xfrm>
        </p:spPr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000" b="1" dirty="0">
                <a:solidFill>
                  <a:schemeClr val="dk1"/>
                </a:solidFill>
                <a:sym typeface="Lora"/>
              </a:rPr>
              <a:t>Risk</a:t>
            </a:r>
            <a:endParaRPr lang="en-US" sz="20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altLang="en-US" sz="2000" dirty="0"/>
              <a:t>Incentive pay implies employees assuming risk for events out of their control.</a:t>
            </a:r>
          </a:p>
          <a:p>
            <a:pPr>
              <a:lnSpc>
                <a:spcPct val="90000"/>
              </a:lnSpc>
            </a:pPr>
            <a:endParaRPr lang="en-US" altLang="en-US" sz="2000" dirty="0"/>
          </a:p>
          <a:p>
            <a:pPr>
              <a:lnSpc>
                <a:spcPct val="90000"/>
              </a:lnSpc>
            </a:pPr>
            <a:r>
              <a:rPr lang="en-US" altLang="en-US" sz="2000" dirty="0"/>
              <a:t>Employees must be sufficiently compensated for this risk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endParaRPr lang="en-US" altLang="en-US" sz="2000" b="1" i="1" dirty="0">
              <a:solidFill>
                <a:srgbClr val="040F76"/>
              </a:solidFill>
            </a:endParaRPr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Shape 169"/>
          <p:cNvSpPr>
            <a:spLocks noChangeArrowheads="1"/>
          </p:cNvSpPr>
          <p:nvPr/>
        </p:nvSpPr>
        <p:spPr bwMode="auto">
          <a:xfrm>
            <a:off x="624504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A27FAEE-B3ED-694E-A232-B4AAC3ADF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8F14F-5C14-DE3D-03AD-9FE2314447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99705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4" name="Line 6"/>
          <p:cNvSpPr>
            <a:spLocks noChangeShapeType="1"/>
          </p:cNvSpPr>
          <p:nvPr/>
        </p:nvSpPr>
        <p:spPr bwMode="auto">
          <a:xfrm>
            <a:off x="695325" y="1566863"/>
            <a:ext cx="7620000" cy="0"/>
          </a:xfrm>
          <a:prstGeom prst="line">
            <a:avLst/>
          </a:prstGeom>
          <a:noFill/>
          <a:ln w="63500">
            <a:solidFill>
              <a:srgbClr val="040F76"/>
            </a:solidFill>
            <a:miter lim="800000"/>
            <a:headEnd type="arrow" w="lg" len="lg"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95300" y="576263"/>
            <a:ext cx="7905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2400" b="1" dirty="0">
                <a:solidFill>
                  <a:schemeClr val="bg2"/>
                </a:solidFill>
                <a:latin typeface="Verdana" charset="0"/>
              </a:rPr>
              <a:t>  Risk                      Risk                      Risk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 dirty="0">
                <a:solidFill>
                  <a:schemeClr val="bg2"/>
                </a:solidFill>
                <a:latin typeface="Verdana" charset="0"/>
              </a:rPr>
              <a:t>Seeking                 Neutral                 Averse</a:t>
            </a:r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 flipV="1">
            <a:off x="1589088" y="1947863"/>
            <a:ext cx="0" cy="838200"/>
          </a:xfrm>
          <a:prstGeom prst="line">
            <a:avLst/>
          </a:prstGeom>
          <a:noFill/>
          <a:ln w="28575">
            <a:solidFill>
              <a:srgbClr val="040F7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V="1">
            <a:off x="3586163" y="1947863"/>
            <a:ext cx="0" cy="1905000"/>
          </a:xfrm>
          <a:prstGeom prst="line">
            <a:avLst/>
          </a:prstGeom>
          <a:noFill/>
          <a:ln w="28575">
            <a:solidFill>
              <a:srgbClr val="040F7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 flipV="1">
            <a:off x="5583238" y="1947863"/>
            <a:ext cx="0" cy="838200"/>
          </a:xfrm>
          <a:prstGeom prst="line">
            <a:avLst/>
          </a:prstGeom>
          <a:noFill/>
          <a:ln w="28575">
            <a:solidFill>
              <a:srgbClr val="040F7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 flipV="1">
            <a:off x="7581900" y="1947863"/>
            <a:ext cx="0" cy="1981200"/>
          </a:xfrm>
          <a:prstGeom prst="line">
            <a:avLst/>
          </a:prstGeom>
          <a:noFill/>
          <a:ln w="28575">
            <a:solidFill>
              <a:srgbClr val="040F7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8125" y="2938463"/>
            <a:ext cx="85566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rgbClr val="040F76"/>
                </a:solidFill>
                <a:latin typeface="Verdana" charset="0"/>
              </a:rPr>
              <a:t>       Lottery		      Corporations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rgbClr val="040F76"/>
                </a:solidFill>
                <a:latin typeface="Verdana" charset="0"/>
              </a:rPr>
              <a:t>  (small stakes)		    </a:t>
            </a:r>
            <a:r>
              <a:rPr lang="en-US" altLang="en-US" sz="800">
                <a:solidFill>
                  <a:srgbClr val="040F76"/>
                </a:solidFill>
                <a:latin typeface="Verdana" charset="0"/>
              </a:rPr>
              <a:t> </a:t>
            </a:r>
            <a:r>
              <a:rPr lang="en-US" altLang="en-US" sz="2400">
                <a:solidFill>
                  <a:srgbClr val="040F76"/>
                </a:solidFill>
                <a:latin typeface="Verdana" charset="0"/>
              </a:rPr>
              <a:t>one-time deals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238125" y="3944938"/>
            <a:ext cx="8763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rgbClr val="040F76"/>
                </a:solidFill>
                <a:latin typeface="Verdana" charset="0"/>
              </a:rPr>
              <a:t>		        Multiple		    	 Insurance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rgbClr val="040F76"/>
                </a:solidFill>
                <a:latin typeface="Verdana" charset="0"/>
              </a:rPr>
              <a:t>		       </a:t>
            </a:r>
            <a:r>
              <a:rPr lang="en-US" altLang="en-US" sz="800">
                <a:solidFill>
                  <a:srgbClr val="040F76"/>
                </a:solidFill>
                <a:latin typeface="Verdana" charset="0"/>
              </a:rPr>
              <a:t> </a:t>
            </a:r>
            <a:r>
              <a:rPr lang="en-US" altLang="en-US" sz="2400">
                <a:solidFill>
                  <a:srgbClr val="040F76"/>
                </a:solidFill>
                <a:latin typeface="Verdana" charset="0"/>
              </a:rPr>
              <a:t>Gambles		        (big stakes)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D817128-6639-EE4E-7967-02E87DD8DA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419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Would you bet $1000?</a:t>
            </a:r>
          </a:p>
        </p:txBody>
      </p:sp>
      <p:pic>
        <p:nvPicPr>
          <p:cNvPr id="5" name="Picture 1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001" y="1611278"/>
            <a:ext cx="4406504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285184" y="2001446"/>
            <a:ext cx="32301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latin typeface="Verdana" charset="0"/>
              </a:rPr>
              <a:t>Chance of Loss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latin typeface="Verdana" charset="0"/>
              </a:rPr>
              <a:t>48%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8236" y="611911"/>
            <a:ext cx="1057114" cy="1057114"/>
          </a:xfrm>
          <a:prstGeom prst="ellipse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0E0B5D-15A6-1B6C-032F-48B9779CC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1CFB7BD-DD4F-8B1E-BCA0-967A29065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189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Would you bet $100 </a:t>
            </a:r>
            <a:br>
              <a:rPr lang="en-US" dirty="0"/>
            </a:br>
            <a:r>
              <a:rPr lang="en-US" dirty="0"/>
              <a:t>10 times?</a:t>
            </a:r>
          </a:p>
        </p:txBody>
      </p:sp>
      <p:sp>
        <p:nvSpPr>
          <p:cNvPr id="6" name="Rectangle 5"/>
          <p:cNvSpPr/>
          <p:nvPr/>
        </p:nvSpPr>
        <p:spPr>
          <a:xfrm>
            <a:off x="5285184" y="2001446"/>
            <a:ext cx="32301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latin typeface="Verdana" charset="0"/>
              </a:rPr>
              <a:t>Chance of Loss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latin typeface="Verdana" charset="0"/>
              </a:rPr>
              <a:t>33%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001" y="1610087"/>
            <a:ext cx="4401741" cy="3120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8236" y="611911"/>
            <a:ext cx="1057114" cy="1057114"/>
          </a:xfrm>
          <a:prstGeom prst="ellipse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54E97E-CC66-D756-7622-3B640B5F3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F17969-51B7-3856-1726-2CD5BC05CD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4052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Would you bet $1 </a:t>
            </a:r>
            <a:br>
              <a:rPr lang="en-US" dirty="0"/>
            </a:br>
            <a:r>
              <a:rPr lang="en-US" dirty="0"/>
              <a:t>1000 times?</a:t>
            </a:r>
          </a:p>
        </p:txBody>
      </p:sp>
      <p:sp>
        <p:nvSpPr>
          <p:cNvPr id="6" name="Rectangle 5"/>
          <p:cNvSpPr/>
          <p:nvPr/>
        </p:nvSpPr>
        <p:spPr>
          <a:xfrm>
            <a:off x="5285184" y="2001446"/>
            <a:ext cx="32301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latin typeface="Verdana" charset="0"/>
              </a:rPr>
              <a:t>Chance of Loss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latin typeface="Verdana" charset="0"/>
              </a:rPr>
              <a:t>10%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001" y="1610086"/>
            <a:ext cx="4675585" cy="3120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8236" y="611911"/>
            <a:ext cx="1057114" cy="1057114"/>
          </a:xfrm>
          <a:prstGeom prst="ellipse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1324D3-3C4B-E2A6-2B72-3269DBDD4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37F592-AFA9-745F-F6F4-FDBF711D1B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849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66881" y="857027"/>
            <a:ext cx="3661352" cy="3657600"/>
          </a:xfrm>
          <a:prstGeom prst="ellipse">
            <a:avLst/>
          </a:prstGeom>
        </p:spPr>
      </p:pic>
      <p:sp>
        <p:nvSpPr>
          <p:cNvPr id="166" name="Shape 166"/>
          <p:cNvSpPr txBox="1">
            <a:spLocks noGrp="1"/>
          </p:cNvSpPr>
          <p:nvPr>
            <p:ph type="body" idx="4294967295"/>
          </p:nvPr>
        </p:nvSpPr>
        <p:spPr>
          <a:xfrm>
            <a:off x="4361975" y="1005462"/>
            <a:ext cx="4173000" cy="3654300"/>
          </a:xfrm>
        </p:spPr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000" b="1" dirty="0">
                <a:solidFill>
                  <a:schemeClr val="dk1"/>
                </a:solidFill>
                <a:latin typeface="Verdana" charset="0"/>
                <a:ea typeface="Verdana" charset="0"/>
                <a:cs typeface="Verdana" charset="0"/>
                <a:sym typeface="Lora"/>
              </a:rPr>
              <a:t>Behavioral Concerns</a:t>
            </a:r>
            <a:endParaRPr lang="en-US" sz="2000" dirty="0">
              <a:latin typeface="Verdana" charset="0"/>
              <a:ea typeface="Verdana" charset="0"/>
              <a:cs typeface="Verdana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altLang="en-US" sz="2000" dirty="0"/>
              <a:t>A new test for a horrible, painful, terminal disease</a:t>
            </a:r>
          </a:p>
          <a:p>
            <a:pPr>
              <a:lnSpc>
                <a:spcPct val="90000"/>
              </a:lnSpc>
            </a:pPr>
            <a:endParaRPr lang="en-US" altLang="en-US" sz="2000" dirty="0"/>
          </a:p>
          <a:p>
            <a:pPr>
              <a:lnSpc>
                <a:spcPct val="90000"/>
              </a:lnSpc>
            </a:pPr>
            <a:r>
              <a:rPr lang="en-US" altLang="en-US" sz="2000" dirty="0"/>
              <a:t>Rare: one in a million people </a:t>
            </a:r>
          </a:p>
          <a:p>
            <a:pPr>
              <a:lnSpc>
                <a:spcPct val="90000"/>
              </a:lnSpc>
            </a:pPr>
            <a:r>
              <a:rPr lang="en-US" altLang="en-US" sz="2000" dirty="0"/>
              <a:t>Accurate test: 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	95% correct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	5% false positive/negative</a:t>
            </a:r>
          </a:p>
          <a:p>
            <a:pPr lvl="2">
              <a:lnSpc>
                <a:spcPct val="90000"/>
              </a:lnSpc>
              <a:buFont typeface="Wingdings" charset="2"/>
              <a:buNone/>
            </a:pPr>
            <a:endParaRPr lang="en-US" altLang="en-US" sz="2000" dirty="0"/>
          </a:p>
          <a:p>
            <a:pPr>
              <a:lnSpc>
                <a:spcPct val="90000"/>
              </a:lnSpc>
            </a:pPr>
            <a:r>
              <a:rPr lang="en-US" altLang="en-US" sz="2000" dirty="0"/>
              <a:t>You test positive! 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US" altLang="en-US" sz="2000" b="1" i="1" dirty="0">
                <a:solidFill>
                  <a:srgbClr val="040F76"/>
                </a:solidFill>
              </a:rPr>
              <a:t>	</a:t>
            </a:r>
            <a:r>
              <a:rPr lang="en-US" sz="2000" dirty="0">
                <a:highlight>
                  <a:srgbClr val="FFCD00"/>
                </a:highlight>
              </a:rPr>
              <a:t> How worried are you?</a:t>
            </a:r>
            <a:r>
              <a:rPr lang="en-US" sz="2000" dirty="0">
                <a:highlight>
                  <a:srgbClr val="FFCD00"/>
                </a:highlight>
                <a:ea typeface="ＭＳ Ｐゴシック" charset="-128"/>
              </a:rPr>
              <a:t> 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endParaRPr lang="en-US" sz="2000" dirty="0"/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Shape 169"/>
          <p:cNvSpPr>
            <a:spLocks noChangeArrowheads="1"/>
          </p:cNvSpPr>
          <p:nvPr/>
        </p:nvSpPr>
        <p:spPr bwMode="auto">
          <a:xfrm>
            <a:off x="624504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6" name="Shape 522"/>
          <p:cNvGrpSpPr>
            <a:grpSpLocks/>
          </p:cNvGrpSpPr>
          <p:nvPr/>
        </p:nvGrpSpPr>
        <p:grpSpPr bwMode="auto">
          <a:xfrm>
            <a:off x="789498" y="882463"/>
            <a:ext cx="462528" cy="498848"/>
            <a:chOff x="616425" y="2329600"/>
            <a:chExt cx="361700" cy="388475"/>
          </a:xfrm>
        </p:grpSpPr>
        <p:sp>
          <p:nvSpPr>
            <p:cNvPr id="27" name="Shape 523"/>
            <p:cNvSpPr>
              <a:spLocks/>
            </p:cNvSpPr>
            <p:nvPr/>
          </p:nvSpPr>
          <p:spPr bwMode="auto">
            <a:xfrm>
              <a:off x="616425" y="2329600"/>
              <a:ext cx="361700" cy="388475"/>
            </a:xfrm>
            <a:custGeom>
              <a:avLst/>
              <a:gdLst>
                <a:gd name="T0" fmla="*/ 9621 w 14468"/>
                <a:gd name="T1" fmla="*/ 6479 h 15539"/>
                <a:gd name="T2" fmla="*/ 10303 w 14468"/>
                <a:gd name="T3" fmla="*/ 1656 h 15539"/>
                <a:gd name="T4" fmla="*/ 10400 w 14468"/>
                <a:gd name="T5" fmla="*/ 1559 h 15539"/>
                <a:gd name="T6" fmla="*/ 10522 w 14468"/>
                <a:gd name="T7" fmla="*/ 1291 h 15539"/>
                <a:gd name="T8" fmla="*/ 10571 w 14468"/>
                <a:gd name="T9" fmla="*/ 1023 h 15539"/>
                <a:gd name="T10" fmla="*/ 10547 w 14468"/>
                <a:gd name="T11" fmla="*/ 731 h 15539"/>
                <a:gd name="T12" fmla="*/ 10498 w 14468"/>
                <a:gd name="T13" fmla="*/ 609 h 15539"/>
                <a:gd name="T14" fmla="*/ 10352 w 14468"/>
                <a:gd name="T15" fmla="*/ 366 h 15539"/>
                <a:gd name="T16" fmla="*/ 10157 w 14468"/>
                <a:gd name="T17" fmla="*/ 171 h 15539"/>
                <a:gd name="T18" fmla="*/ 9889 w 14468"/>
                <a:gd name="T19" fmla="*/ 49 h 15539"/>
                <a:gd name="T20" fmla="*/ 9621 w 14468"/>
                <a:gd name="T21" fmla="*/ 0 h 15539"/>
                <a:gd name="T22" fmla="*/ 4848 w 14468"/>
                <a:gd name="T23" fmla="*/ 0 h 15539"/>
                <a:gd name="T24" fmla="*/ 4580 w 14468"/>
                <a:gd name="T25" fmla="*/ 49 h 15539"/>
                <a:gd name="T26" fmla="*/ 4312 w 14468"/>
                <a:gd name="T27" fmla="*/ 171 h 15539"/>
                <a:gd name="T28" fmla="*/ 4117 w 14468"/>
                <a:gd name="T29" fmla="*/ 366 h 15539"/>
                <a:gd name="T30" fmla="*/ 3971 w 14468"/>
                <a:gd name="T31" fmla="*/ 609 h 15539"/>
                <a:gd name="T32" fmla="*/ 3922 w 14468"/>
                <a:gd name="T33" fmla="*/ 731 h 15539"/>
                <a:gd name="T34" fmla="*/ 3898 w 14468"/>
                <a:gd name="T35" fmla="*/ 1023 h 15539"/>
                <a:gd name="T36" fmla="*/ 3946 w 14468"/>
                <a:gd name="T37" fmla="*/ 1291 h 15539"/>
                <a:gd name="T38" fmla="*/ 4068 w 14468"/>
                <a:gd name="T39" fmla="*/ 1559 h 15539"/>
                <a:gd name="T40" fmla="*/ 4848 w 14468"/>
                <a:gd name="T41" fmla="*/ 2338 h 15539"/>
                <a:gd name="T42" fmla="*/ 196 w 14468"/>
                <a:gd name="T43" fmla="*/ 13030 h 15539"/>
                <a:gd name="T44" fmla="*/ 123 w 14468"/>
                <a:gd name="T45" fmla="*/ 13152 h 15539"/>
                <a:gd name="T46" fmla="*/ 25 w 14468"/>
                <a:gd name="T47" fmla="*/ 13395 h 15539"/>
                <a:gd name="T48" fmla="*/ 1 w 14468"/>
                <a:gd name="T49" fmla="*/ 13639 h 15539"/>
                <a:gd name="T50" fmla="*/ 50 w 14468"/>
                <a:gd name="T51" fmla="*/ 13907 h 15539"/>
                <a:gd name="T52" fmla="*/ 585 w 14468"/>
                <a:gd name="T53" fmla="*/ 15003 h 15539"/>
                <a:gd name="T54" fmla="*/ 658 w 14468"/>
                <a:gd name="T55" fmla="*/ 15125 h 15539"/>
                <a:gd name="T56" fmla="*/ 829 w 14468"/>
                <a:gd name="T57" fmla="*/ 15320 h 15539"/>
                <a:gd name="T58" fmla="*/ 1073 w 14468"/>
                <a:gd name="T59" fmla="*/ 15441 h 15539"/>
                <a:gd name="T60" fmla="*/ 1316 w 14468"/>
                <a:gd name="T61" fmla="*/ 15539 h 15539"/>
                <a:gd name="T62" fmla="*/ 13006 w 14468"/>
                <a:gd name="T63" fmla="*/ 15539 h 15539"/>
                <a:gd name="T64" fmla="*/ 13153 w 14468"/>
                <a:gd name="T65" fmla="*/ 15539 h 15539"/>
                <a:gd name="T66" fmla="*/ 13396 w 14468"/>
                <a:gd name="T67" fmla="*/ 15441 h 15539"/>
                <a:gd name="T68" fmla="*/ 13640 w 14468"/>
                <a:gd name="T69" fmla="*/ 15320 h 15539"/>
                <a:gd name="T70" fmla="*/ 13810 w 14468"/>
                <a:gd name="T71" fmla="*/ 15125 h 15539"/>
                <a:gd name="T72" fmla="*/ 14370 w 14468"/>
                <a:gd name="T73" fmla="*/ 14029 h 15539"/>
                <a:gd name="T74" fmla="*/ 14419 w 14468"/>
                <a:gd name="T75" fmla="*/ 13907 h 15539"/>
                <a:gd name="T76" fmla="*/ 14468 w 14468"/>
                <a:gd name="T77" fmla="*/ 13639 h 15539"/>
                <a:gd name="T78" fmla="*/ 14443 w 14468"/>
                <a:gd name="T79" fmla="*/ 13395 h 15539"/>
                <a:gd name="T80" fmla="*/ 14346 w 14468"/>
                <a:gd name="T81" fmla="*/ 13152 h 15539"/>
                <a:gd name="T82" fmla="*/ 14273 w 14468"/>
                <a:gd name="T83" fmla="*/ 13030 h 15539"/>
                <a:gd name="T84" fmla="*/ 0 w 14468"/>
                <a:gd name="T85" fmla="*/ 0 h 15539"/>
                <a:gd name="T86" fmla="*/ 14468 w 14468"/>
                <a:gd name="T87" fmla="*/ 15539 h 15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T84" t="T85" r="T86" b="T87"/>
              <a:pathLst>
                <a:path w="14468" h="15539" fill="none" extrusionOk="0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8" name="Shape 524"/>
            <p:cNvSpPr>
              <a:spLocks/>
            </p:cNvSpPr>
            <p:nvPr/>
          </p:nvSpPr>
          <p:spPr bwMode="auto">
            <a:xfrm>
              <a:off x="704725" y="2545750"/>
              <a:ext cx="185125" cy="25"/>
            </a:xfrm>
            <a:custGeom>
              <a:avLst/>
              <a:gdLst>
                <a:gd name="T0" fmla="*/ 7404 w 7405"/>
                <a:gd name="T1" fmla="*/ 0 h 1"/>
                <a:gd name="T2" fmla="*/ 0 w 7405"/>
                <a:gd name="T3" fmla="*/ 0 h 1"/>
                <a:gd name="T4" fmla="*/ 0 w 7405"/>
                <a:gd name="T5" fmla="*/ 0 h 1"/>
                <a:gd name="T6" fmla="*/ 7405 w 740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7405" h="1" fill="none" extrusionOk="0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9" name="Shape 525"/>
            <p:cNvSpPr>
              <a:spLocks/>
            </p:cNvSpPr>
            <p:nvPr/>
          </p:nvSpPr>
          <p:spPr bwMode="auto">
            <a:xfrm>
              <a:off x="811875" y="2626125"/>
              <a:ext cx="31075" cy="31075"/>
            </a:xfrm>
            <a:custGeom>
              <a:avLst/>
              <a:gdLst>
                <a:gd name="T0" fmla="*/ 1 w 1243"/>
                <a:gd name="T1" fmla="*/ 633 h 1243"/>
                <a:gd name="T2" fmla="*/ 1 w 1243"/>
                <a:gd name="T3" fmla="*/ 633 h 1243"/>
                <a:gd name="T4" fmla="*/ 25 w 1243"/>
                <a:gd name="T5" fmla="*/ 487 h 1243"/>
                <a:gd name="T6" fmla="*/ 50 w 1243"/>
                <a:gd name="T7" fmla="*/ 390 h 1243"/>
                <a:gd name="T8" fmla="*/ 98 w 1243"/>
                <a:gd name="T9" fmla="*/ 268 h 1243"/>
                <a:gd name="T10" fmla="*/ 171 w 1243"/>
                <a:gd name="T11" fmla="*/ 171 h 1243"/>
                <a:gd name="T12" fmla="*/ 269 w 1243"/>
                <a:gd name="T13" fmla="*/ 98 h 1243"/>
                <a:gd name="T14" fmla="*/ 390 w 1243"/>
                <a:gd name="T15" fmla="*/ 49 h 1243"/>
                <a:gd name="T16" fmla="*/ 488 w 1243"/>
                <a:gd name="T17" fmla="*/ 24 h 1243"/>
                <a:gd name="T18" fmla="*/ 634 w 1243"/>
                <a:gd name="T19" fmla="*/ 0 h 1243"/>
                <a:gd name="T20" fmla="*/ 634 w 1243"/>
                <a:gd name="T21" fmla="*/ 0 h 1243"/>
                <a:gd name="T22" fmla="*/ 756 w 1243"/>
                <a:gd name="T23" fmla="*/ 24 h 1243"/>
                <a:gd name="T24" fmla="*/ 853 w 1243"/>
                <a:gd name="T25" fmla="*/ 49 h 1243"/>
                <a:gd name="T26" fmla="*/ 975 w 1243"/>
                <a:gd name="T27" fmla="*/ 98 h 1243"/>
                <a:gd name="T28" fmla="*/ 1072 w 1243"/>
                <a:gd name="T29" fmla="*/ 171 h 1243"/>
                <a:gd name="T30" fmla="*/ 1146 w 1243"/>
                <a:gd name="T31" fmla="*/ 268 h 1243"/>
                <a:gd name="T32" fmla="*/ 1194 w 1243"/>
                <a:gd name="T33" fmla="*/ 390 h 1243"/>
                <a:gd name="T34" fmla="*/ 1243 w 1243"/>
                <a:gd name="T35" fmla="*/ 487 h 1243"/>
                <a:gd name="T36" fmla="*/ 1243 w 1243"/>
                <a:gd name="T37" fmla="*/ 633 h 1243"/>
                <a:gd name="T38" fmla="*/ 1243 w 1243"/>
                <a:gd name="T39" fmla="*/ 633 h 1243"/>
                <a:gd name="T40" fmla="*/ 1243 w 1243"/>
                <a:gd name="T41" fmla="*/ 755 h 1243"/>
                <a:gd name="T42" fmla="*/ 1194 w 1243"/>
                <a:gd name="T43" fmla="*/ 853 h 1243"/>
                <a:gd name="T44" fmla="*/ 1146 w 1243"/>
                <a:gd name="T45" fmla="*/ 974 h 1243"/>
                <a:gd name="T46" fmla="*/ 1072 w 1243"/>
                <a:gd name="T47" fmla="*/ 1072 h 1243"/>
                <a:gd name="T48" fmla="*/ 975 w 1243"/>
                <a:gd name="T49" fmla="*/ 1145 h 1243"/>
                <a:gd name="T50" fmla="*/ 853 w 1243"/>
                <a:gd name="T51" fmla="*/ 1194 h 1243"/>
                <a:gd name="T52" fmla="*/ 756 w 1243"/>
                <a:gd name="T53" fmla="*/ 1242 h 1243"/>
                <a:gd name="T54" fmla="*/ 634 w 1243"/>
                <a:gd name="T55" fmla="*/ 1242 h 1243"/>
                <a:gd name="T56" fmla="*/ 634 w 1243"/>
                <a:gd name="T57" fmla="*/ 1242 h 1243"/>
                <a:gd name="T58" fmla="*/ 488 w 1243"/>
                <a:gd name="T59" fmla="*/ 1242 h 1243"/>
                <a:gd name="T60" fmla="*/ 390 w 1243"/>
                <a:gd name="T61" fmla="*/ 1194 h 1243"/>
                <a:gd name="T62" fmla="*/ 269 w 1243"/>
                <a:gd name="T63" fmla="*/ 1145 h 1243"/>
                <a:gd name="T64" fmla="*/ 171 w 1243"/>
                <a:gd name="T65" fmla="*/ 1072 h 1243"/>
                <a:gd name="T66" fmla="*/ 98 w 1243"/>
                <a:gd name="T67" fmla="*/ 974 h 1243"/>
                <a:gd name="T68" fmla="*/ 50 w 1243"/>
                <a:gd name="T69" fmla="*/ 853 h 1243"/>
                <a:gd name="T70" fmla="*/ 25 w 1243"/>
                <a:gd name="T71" fmla="*/ 755 h 1243"/>
                <a:gd name="T72" fmla="*/ 1 w 1243"/>
                <a:gd name="T73" fmla="*/ 633 h 1243"/>
                <a:gd name="T74" fmla="*/ 1 w 1243"/>
                <a:gd name="T75" fmla="*/ 633 h 1243"/>
                <a:gd name="T76" fmla="*/ 0 w 1243"/>
                <a:gd name="T77" fmla="*/ 0 h 1243"/>
                <a:gd name="T78" fmla="*/ 1243 w 1243"/>
                <a:gd name="T79" fmla="*/ 1243 h 1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T76" t="T77" r="T78" b="T79"/>
              <a:pathLst>
                <a:path w="1243" h="1243" fill="none" extrusionOk="0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0" name="Shape 526"/>
            <p:cNvSpPr>
              <a:spLocks/>
            </p:cNvSpPr>
            <p:nvPr/>
          </p:nvSpPr>
          <p:spPr bwMode="auto">
            <a:xfrm>
              <a:off x="751000" y="2568275"/>
              <a:ext cx="54200" cy="53600"/>
            </a:xfrm>
            <a:custGeom>
              <a:avLst/>
              <a:gdLst>
                <a:gd name="T0" fmla="*/ 1096 w 2168"/>
                <a:gd name="T1" fmla="*/ 2144 h 2144"/>
                <a:gd name="T2" fmla="*/ 1096 w 2168"/>
                <a:gd name="T3" fmla="*/ 2144 h 2144"/>
                <a:gd name="T4" fmla="*/ 877 w 2168"/>
                <a:gd name="T5" fmla="*/ 2119 h 2144"/>
                <a:gd name="T6" fmla="*/ 658 w 2168"/>
                <a:gd name="T7" fmla="*/ 2071 h 2144"/>
                <a:gd name="T8" fmla="*/ 487 w 2168"/>
                <a:gd name="T9" fmla="*/ 1973 h 2144"/>
                <a:gd name="T10" fmla="*/ 317 w 2168"/>
                <a:gd name="T11" fmla="*/ 1827 h 2144"/>
                <a:gd name="T12" fmla="*/ 195 w 2168"/>
                <a:gd name="T13" fmla="*/ 1681 h 2144"/>
                <a:gd name="T14" fmla="*/ 98 w 2168"/>
                <a:gd name="T15" fmla="*/ 1486 h 2144"/>
                <a:gd name="T16" fmla="*/ 25 w 2168"/>
                <a:gd name="T17" fmla="*/ 1291 h 2144"/>
                <a:gd name="T18" fmla="*/ 0 w 2168"/>
                <a:gd name="T19" fmla="*/ 1072 h 2144"/>
                <a:gd name="T20" fmla="*/ 0 w 2168"/>
                <a:gd name="T21" fmla="*/ 1072 h 2144"/>
                <a:gd name="T22" fmla="*/ 25 w 2168"/>
                <a:gd name="T23" fmla="*/ 853 h 2144"/>
                <a:gd name="T24" fmla="*/ 98 w 2168"/>
                <a:gd name="T25" fmla="*/ 658 h 2144"/>
                <a:gd name="T26" fmla="*/ 195 w 2168"/>
                <a:gd name="T27" fmla="*/ 463 h 2144"/>
                <a:gd name="T28" fmla="*/ 317 w 2168"/>
                <a:gd name="T29" fmla="*/ 317 h 2144"/>
                <a:gd name="T30" fmla="*/ 487 w 2168"/>
                <a:gd name="T31" fmla="*/ 171 h 2144"/>
                <a:gd name="T32" fmla="*/ 658 w 2168"/>
                <a:gd name="T33" fmla="*/ 73 h 2144"/>
                <a:gd name="T34" fmla="*/ 877 w 2168"/>
                <a:gd name="T35" fmla="*/ 0 h 2144"/>
                <a:gd name="T36" fmla="*/ 1096 w 2168"/>
                <a:gd name="T37" fmla="*/ 0 h 2144"/>
                <a:gd name="T38" fmla="*/ 1096 w 2168"/>
                <a:gd name="T39" fmla="*/ 0 h 2144"/>
                <a:gd name="T40" fmla="*/ 1315 w 2168"/>
                <a:gd name="T41" fmla="*/ 0 h 2144"/>
                <a:gd name="T42" fmla="*/ 1510 w 2168"/>
                <a:gd name="T43" fmla="*/ 73 h 2144"/>
                <a:gd name="T44" fmla="*/ 1681 w 2168"/>
                <a:gd name="T45" fmla="*/ 171 h 2144"/>
                <a:gd name="T46" fmla="*/ 1851 w 2168"/>
                <a:gd name="T47" fmla="*/ 317 h 2144"/>
                <a:gd name="T48" fmla="*/ 1973 w 2168"/>
                <a:gd name="T49" fmla="*/ 463 h 2144"/>
                <a:gd name="T50" fmla="*/ 2070 w 2168"/>
                <a:gd name="T51" fmla="*/ 658 h 2144"/>
                <a:gd name="T52" fmla="*/ 2144 w 2168"/>
                <a:gd name="T53" fmla="*/ 853 h 2144"/>
                <a:gd name="T54" fmla="*/ 2168 w 2168"/>
                <a:gd name="T55" fmla="*/ 1072 h 2144"/>
                <a:gd name="T56" fmla="*/ 2168 w 2168"/>
                <a:gd name="T57" fmla="*/ 1072 h 2144"/>
                <a:gd name="T58" fmla="*/ 2144 w 2168"/>
                <a:gd name="T59" fmla="*/ 1291 h 2144"/>
                <a:gd name="T60" fmla="*/ 2070 w 2168"/>
                <a:gd name="T61" fmla="*/ 1486 h 2144"/>
                <a:gd name="T62" fmla="*/ 1973 w 2168"/>
                <a:gd name="T63" fmla="*/ 1681 h 2144"/>
                <a:gd name="T64" fmla="*/ 1851 w 2168"/>
                <a:gd name="T65" fmla="*/ 1827 h 2144"/>
                <a:gd name="T66" fmla="*/ 1681 w 2168"/>
                <a:gd name="T67" fmla="*/ 1973 h 2144"/>
                <a:gd name="T68" fmla="*/ 1510 w 2168"/>
                <a:gd name="T69" fmla="*/ 2071 h 2144"/>
                <a:gd name="T70" fmla="*/ 1315 w 2168"/>
                <a:gd name="T71" fmla="*/ 2119 h 2144"/>
                <a:gd name="T72" fmla="*/ 1096 w 2168"/>
                <a:gd name="T73" fmla="*/ 2144 h 2144"/>
                <a:gd name="T74" fmla="*/ 1096 w 2168"/>
                <a:gd name="T75" fmla="*/ 2144 h 2144"/>
                <a:gd name="T76" fmla="*/ 0 w 2168"/>
                <a:gd name="T77" fmla="*/ 0 h 2144"/>
                <a:gd name="T78" fmla="*/ 2168 w 2168"/>
                <a:gd name="T79" fmla="*/ 2144 h 2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T76" t="T77" r="T78" b="T79"/>
              <a:pathLst>
                <a:path w="2168" h="2144" fill="none" extrusionOk="0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1" name="Shape 527"/>
            <p:cNvSpPr>
              <a:spLocks/>
            </p:cNvSpPr>
            <p:nvPr/>
          </p:nvSpPr>
          <p:spPr bwMode="auto">
            <a:xfrm>
              <a:off x="769875" y="2662650"/>
              <a:ext cx="23775" cy="23775"/>
            </a:xfrm>
            <a:custGeom>
              <a:avLst/>
              <a:gdLst>
                <a:gd name="T0" fmla="*/ 0 w 951"/>
                <a:gd name="T1" fmla="*/ 463 h 951"/>
                <a:gd name="T2" fmla="*/ 0 w 951"/>
                <a:gd name="T3" fmla="*/ 463 h 951"/>
                <a:gd name="T4" fmla="*/ 0 w 951"/>
                <a:gd name="T5" fmla="*/ 366 h 951"/>
                <a:gd name="T6" fmla="*/ 25 w 951"/>
                <a:gd name="T7" fmla="*/ 293 h 951"/>
                <a:gd name="T8" fmla="*/ 73 w 951"/>
                <a:gd name="T9" fmla="*/ 195 h 951"/>
                <a:gd name="T10" fmla="*/ 146 w 951"/>
                <a:gd name="T11" fmla="*/ 122 h 951"/>
                <a:gd name="T12" fmla="*/ 220 w 951"/>
                <a:gd name="T13" fmla="*/ 73 h 951"/>
                <a:gd name="T14" fmla="*/ 293 w 951"/>
                <a:gd name="T15" fmla="*/ 25 h 951"/>
                <a:gd name="T16" fmla="*/ 390 w 951"/>
                <a:gd name="T17" fmla="*/ 0 h 951"/>
                <a:gd name="T18" fmla="*/ 487 w 951"/>
                <a:gd name="T19" fmla="*/ 0 h 951"/>
                <a:gd name="T20" fmla="*/ 487 w 951"/>
                <a:gd name="T21" fmla="*/ 0 h 951"/>
                <a:gd name="T22" fmla="*/ 585 w 951"/>
                <a:gd name="T23" fmla="*/ 0 h 951"/>
                <a:gd name="T24" fmla="*/ 658 w 951"/>
                <a:gd name="T25" fmla="*/ 25 h 951"/>
                <a:gd name="T26" fmla="*/ 755 w 951"/>
                <a:gd name="T27" fmla="*/ 73 h 951"/>
                <a:gd name="T28" fmla="*/ 828 w 951"/>
                <a:gd name="T29" fmla="*/ 122 h 951"/>
                <a:gd name="T30" fmla="*/ 877 w 951"/>
                <a:gd name="T31" fmla="*/ 195 h 951"/>
                <a:gd name="T32" fmla="*/ 926 w 951"/>
                <a:gd name="T33" fmla="*/ 293 h 951"/>
                <a:gd name="T34" fmla="*/ 950 w 951"/>
                <a:gd name="T35" fmla="*/ 366 h 951"/>
                <a:gd name="T36" fmla="*/ 950 w 951"/>
                <a:gd name="T37" fmla="*/ 463 h 951"/>
                <a:gd name="T38" fmla="*/ 950 w 951"/>
                <a:gd name="T39" fmla="*/ 463 h 951"/>
                <a:gd name="T40" fmla="*/ 950 w 951"/>
                <a:gd name="T41" fmla="*/ 561 h 951"/>
                <a:gd name="T42" fmla="*/ 926 w 951"/>
                <a:gd name="T43" fmla="*/ 658 h 951"/>
                <a:gd name="T44" fmla="*/ 877 w 951"/>
                <a:gd name="T45" fmla="*/ 755 h 951"/>
                <a:gd name="T46" fmla="*/ 828 w 951"/>
                <a:gd name="T47" fmla="*/ 804 h 951"/>
                <a:gd name="T48" fmla="*/ 755 w 951"/>
                <a:gd name="T49" fmla="*/ 877 h 951"/>
                <a:gd name="T50" fmla="*/ 658 w 951"/>
                <a:gd name="T51" fmla="*/ 926 h 951"/>
                <a:gd name="T52" fmla="*/ 585 w 951"/>
                <a:gd name="T53" fmla="*/ 950 h 951"/>
                <a:gd name="T54" fmla="*/ 487 w 951"/>
                <a:gd name="T55" fmla="*/ 950 h 951"/>
                <a:gd name="T56" fmla="*/ 487 w 951"/>
                <a:gd name="T57" fmla="*/ 950 h 951"/>
                <a:gd name="T58" fmla="*/ 390 w 951"/>
                <a:gd name="T59" fmla="*/ 950 h 951"/>
                <a:gd name="T60" fmla="*/ 293 w 951"/>
                <a:gd name="T61" fmla="*/ 926 h 951"/>
                <a:gd name="T62" fmla="*/ 220 w 951"/>
                <a:gd name="T63" fmla="*/ 877 h 951"/>
                <a:gd name="T64" fmla="*/ 146 w 951"/>
                <a:gd name="T65" fmla="*/ 804 h 951"/>
                <a:gd name="T66" fmla="*/ 73 w 951"/>
                <a:gd name="T67" fmla="*/ 755 h 951"/>
                <a:gd name="T68" fmla="*/ 25 w 951"/>
                <a:gd name="T69" fmla="*/ 658 h 951"/>
                <a:gd name="T70" fmla="*/ 0 w 951"/>
                <a:gd name="T71" fmla="*/ 561 h 951"/>
                <a:gd name="T72" fmla="*/ 0 w 951"/>
                <a:gd name="T73" fmla="*/ 463 h 951"/>
                <a:gd name="T74" fmla="*/ 0 w 951"/>
                <a:gd name="T75" fmla="*/ 463 h 951"/>
                <a:gd name="T76" fmla="*/ 0 w 951"/>
                <a:gd name="T77" fmla="*/ 0 h 951"/>
                <a:gd name="T78" fmla="*/ 951 w 951"/>
                <a:gd name="T79" fmla="*/ 951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T76" t="T77" r="T78" b="T79"/>
              <a:pathLst>
                <a:path w="951" h="951" fill="none" extrusionOk="0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2" name="Shape 528"/>
            <p:cNvSpPr>
              <a:spLocks/>
            </p:cNvSpPr>
            <p:nvPr/>
          </p:nvSpPr>
          <p:spPr bwMode="auto">
            <a:xfrm>
              <a:off x="799700" y="2503125"/>
              <a:ext cx="24375" cy="23775"/>
            </a:xfrm>
            <a:custGeom>
              <a:avLst/>
              <a:gdLst>
                <a:gd name="T0" fmla="*/ 1 w 975"/>
                <a:gd name="T1" fmla="*/ 463 h 951"/>
                <a:gd name="T2" fmla="*/ 1 w 975"/>
                <a:gd name="T3" fmla="*/ 463 h 951"/>
                <a:gd name="T4" fmla="*/ 25 w 975"/>
                <a:gd name="T5" fmla="*/ 366 h 951"/>
                <a:gd name="T6" fmla="*/ 49 w 975"/>
                <a:gd name="T7" fmla="*/ 293 h 951"/>
                <a:gd name="T8" fmla="*/ 98 w 975"/>
                <a:gd name="T9" fmla="*/ 195 h 951"/>
                <a:gd name="T10" fmla="*/ 147 w 975"/>
                <a:gd name="T11" fmla="*/ 122 h 951"/>
                <a:gd name="T12" fmla="*/ 220 w 975"/>
                <a:gd name="T13" fmla="*/ 73 h 951"/>
                <a:gd name="T14" fmla="*/ 293 w 975"/>
                <a:gd name="T15" fmla="*/ 25 h 951"/>
                <a:gd name="T16" fmla="*/ 390 w 975"/>
                <a:gd name="T17" fmla="*/ 0 h 951"/>
                <a:gd name="T18" fmla="*/ 488 w 975"/>
                <a:gd name="T19" fmla="*/ 0 h 951"/>
                <a:gd name="T20" fmla="*/ 488 w 975"/>
                <a:gd name="T21" fmla="*/ 0 h 951"/>
                <a:gd name="T22" fmla="*/ 585 w 975"/>
                <a:gd name="T23" fmla="*/ 0 h 951"/>
                <a:gd name="T24" fmla="*/ 683 w 975"/>
                <a:gd name="T25" fmla="*/ 25 h 951"/>
                <a:gd name="T26" fmla="*/ 756 w 975"/>
                <a:gd name="T27" fmla="*/ 73 h 951"/>
                <a:gd name="T28" fmla="*/ 829 w 975"/>
                <a:gd name="T29" fmla="*/ 122 h 951"/>
                <a:gd name="T30" fmla="*/ 877 w 975"/>
                <a:gd name="T31" fmla="*/ 195 h 951"/>
                <a:gd name="T32" fmla="*/ 926 w 975"/>
                <a:gd name="T33" fmla="*/ 293 h 951"/>
                <a:gd name="T34" fmla="*/ 951 w 975"/>
                <a:gd name="T35" fmla="*/ 366 h 951"/>
                <a:gd name="T36" fmla="*/ 975 w 975"/>
                <a:gd name="T37" fmla="*/ 463 h 951"/>
                <a:gd name="T38" fmla="*/ 975 w 975"/>
                <a:gd name="T39" fmla="*/ 463 h 951"/>
                <a:gd name="T40" fmla="*/ 951 w 975"/>
                <a:gd name="T41" fmla="*/ 561 h 951"/>
                <a:gd name="T42" fmla="*/ 926 w 975"/>
                <a:gd name="T43" fmla="*/ 658 h 951"/>
                <a:gd name="T44" fmla="*/ 877 w 975"/>
                <a:gd name="T45" fmla="*/ 731 h 951"/>
                <a:gd name="T46" fmla="*/ 829 w 975"/>
                <a:gd name="T47" fmla="*/ 804 h 951"/>
                <a:gd name="T48" fmla="*/ 756 w 975"/>
                <a:gd name="T49" fmla="*/ 877 h 951"/>
                <a:gd name="T50" fmla="*/ 683 w 975"/>
                <a:gd name="T51" fmla="*/ 902 h 951"/>
                <a:gd name="T52" fmla="*/ 585 w 975"/>
                <a:gd name="T53" fmla="*/ 950 h 951"/>
                <a:gd name="T54" fmla="*/ 488 w 975"/>
                <a:gd name="T55" fmla="*/ 950 h 951"/>
                <a:gd name="T56" fmla="*/ 488 w 975"/>
                <a:gd name="T57" fmla="*/ 950 h 951"/>
                <a:gd name="T58" fmla="*/ 390 w 975"/>
                <a:gd name="T59" fmla="*/ 950 h 951"/>
                <a:gd name="T60" fmla="*/ 293 w 975"/>
                <a:gd name="T61" fmla="*/ 902 h 951"/>
                <a:gd name="T62" fmla="*/ 220 w 975"/>
                <a:gd name="T63" fmla="*/ 877 h 951"/>
                <a:gd name="T64" fmla="*/ 147 w 975"/>
                <a:gd name="T65" fmla="*/ 804 h 951"/>
                <a:gd name="T66" fmla="*/ 98 w 975"/>
                <a:gd name="T67" fmla="*/ 731 h 951"/>
                <a:gd name="T68" fmla="*/ 49 w 975"/>
                <a:gd name="T69" fmla="*/ 658 h 951"/>
                <a:gd name="T70" fmla="*/ 25 w 975"/>
                <a:gd name="T71" fmla="*/ 561 h 951"/>
                <a:gd name="T72" fmla="*/ 1 w 975"/>
                <a:gd name="T73" fmla="*/ 463 h 951"/>
                <a:gd name="T74" fmla="*/ 1 w 975"/>
                <a:gd name="T75" fmla="*/ 463 h 951"/>
                <a:gd name="T76" fmla="*/ 0 w 975"/>
                <a:gd name="T77" fmla="*/ 0 h 951"/>
                <a:gd name="T78" fmla="*/ 975 w 975"/>
                <a:gd name="T79" fmla="*/ 951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T76" t="T77" r="T78" b="T79"/>
              <a:pathLst>
                <a:path w="975" h="951" fill="none" extrusionOk="0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3" name="Shape 529"/>
            <p:cNvSpPr>
              <a:spLocks/>
            </p:cNvSpPr>
            <p:nvPr/>
          </p:nvSpPr>
          <p:spPr bwMode="auto">
            <a:xfrm>
              <a:off x="766825" y="2388050"/>
              <a:ext cx="60925" cy="25"/>
            </a:xfrm>
            <a:custGeom>
              <a:avLst/>
              <a:gdLst>
                <a:gd name="T0" fmla="*/ 2436 w 2437"/>
                <a:gd name="T1" fmla="*/ 0 h 1"/>
                <a:gd name="T2" fmla="*/ 1 w 2437"/>
                <a:gd name="T3" fmla="*/ 0 h 1"/>
                <a:gd name="T4" fmla="*/ 0 w 2437"/>
                <a:gd name="T5" fmla="*/ 0 h 1"/>
                <a:gd name="T6" fmla="*/ 2437 w 2437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2437" h="1" fill="none" extrusionOk="0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4" name="Shape 530"/>
            <p:cNvSpPr>
              <a:spLocks/>
            </p:cNvSpPr>
            <p:nvPr/>
          </p:nvSpPr>
          <p:spPr bwMode="auto">
            <a:xfrm>
              <a:off x="769875" y="2456250"/>
              <a:ext cx="31075" cy="31075"/>
            </a:xfrm>
            <a:custGeom>
              <a:avLst/>
              <a:gdLst>
                <a:gd name="T0" fmla="*/ 0 w 1243"/>
                <a:gd name="T1" fmla="*/ 633 h 1243"/>
                <a:gd name="T2" fmla="*/ 0 w 1243"/>
                <a:gd name="T3" fmla="*/ 633 h 1243"/>
                <a:gd name="T4" fmla="*/ 0 w 1243"/>
                <a:gd name="T5" fmla="*/ 512 h 1243"/>
                <a:gd name="T6" fmla="*/ 49 w 1243"/>
                <a:gd name="T7" fmla="*/ 390 h 1243"/>
                <a:gd name="T8" fmla="*/ 98 w 1243"/>
                <a:gd name="T9" fmla="*/ 268 h 1243"/>
                <a:gd name="T10" fmla="*/ 171 w 1243"/>
                <a:gd name="T11" fmla="*/ 195 h 1243"/>
                <a:gd name="T12" fmla="*/ 268 w 1243"/>
                <a:gd name="T13" fmla="*/ 122 h 1243"/>
                <a:gd name="T14" fmla="*/ 366 w 1243"/>
                <a:gd name="T15" fmla="*/ 49 h 1243"/>
                <a:gd name="T16" fmla="*/ 487 w 1243"/>
                <a:gd name="T17" fmla="*/ 24 h 1243"/>
                <a:gd name="T18" fmla="*/ 609 w 1243"/>
                <a:gd name="T19" fmla="*/ 0 h 1243"/>
                <a:gd name="T20" fmla="*/ 609 w 1243"/>
                <a:gd name="T21" fmla="*/ 0 h 1243"/>
                <a:gd name="T22" fmla="*/ 731 w 1243"/>
                <a:gd name="T23" fmla="*/ 24 h 1243"/>
                <a:gd name="T24" fmla="*/ 853 w 1243"/>
                <a:gd name="T25" fmla="*/ 49 h 1243"/>
                <a:gd name="T26" fmla="*/ 975 w 1243"/>
                <a:gd name="T27" fmla="*/ 122 h 1243"/>
                <a:gd name="T28" fmla="*/ 1048 w 1243"/>
                <a:gd name="T29" fmla="*/ 195 h 1243"/>
                <a:gd name="T30" fmla="*/ 1145 w 1243"/>
                <a:gd name="T31" fmla="*/ 268 h 1243"/>
                <a:gd name="T32" fmla="*/ 1194 w 1243"/>
                <a:gd name="T33" fmla="*/ 390 h 1243"/>
                <a:gd name="T34" fmla="*/ 1218 w 1243"/>
                <a:gd name="T35" fmla="*/ 512 h 1243"/>
                <a:gd name="T36" fmla="*/ 1242 w 1243"/>
                <a:gd name="T37" fmla="*/ 633 h 1243"/>
                <a:gd name="T38" fmla="*/ 1242 w 1243"/>
                <a:gd name="T39" fmla="*/ 633 h 1243"/>
                <a:gd name="T40" fmla="*/ 1218 w 1243"/>
                <a:gd name="T41" fmla="*/ 755 h 1243"/>
                <a:gd name="T42" fmla="*/ 1194 w 1243"/>
                <a:gd name="T43" fmla="*/ 877 h 1243"/>
                <a:gd name="T44" fmla="*/ 1145 w 1243"/>
                <a:gd name="T45" fmla="*/ 974 h 1243"/>
                <a:gd name="T46" fmla="*/ 1048 w 1243"/>
                <a:gd name="T47" fmla="*/ 1072 h 1243"/>
                <a:gd name="T48" fmla="*/ 975 w 1243"/>
                <a:gd name="T49" fmla="*/ 1145 h 1243"/>
                <a:gd name="T50" fmla="*/ 853 w 1243"/>
                <a:gd name="T51" fmla="*/ 1193 h 1243"/>
                <a:gd name="T52" fmla="*/ 731 w 1243"/>
                <a:gd name="T53" fmla="*/ 1242 h 1243"/>
                <a:gd name="T54" fmla="*/ 609 w 1243"/>
                <a:gd name="T55" fmla="*/ 1242 h 1243"/>
                <a:gd name="T56" fmla="*/ 609 w 1243"/>
                <a:gd name="T57" fmla="*/ 1242 h 1243"/>
                <a:gd name="T58" fmla="*/ 487 w 1243"/>
                <a:gd name="T59" fmla="*/ 1242 h 1243"/>
                <a:gd name="T60" fmla="*/ 366 w 1243"/>
                <a:gd name="T61" fmla="*/ 1193 h 1243"/>
                <a:gd name="T62" fmla="*/ 268 w 1243"/>
                <a:gd name="T63" fmla="*/ 1145 h 1243"/>
                <a:gd name="T64" fmla="*/ 171 w 1243"/>
                <a:gd name="T65" fmla="*/ 1072 h 1243"/>
                <a:gd name="T66" fmla="*/ 98 w 1243"/>
                <a:gd name="T67" fmla="*/ 974 h 1243"/>
                <a:gd name="T68" fmla="*/ 49 w 1243"/>
                <a:gd name="T69" fmla="*/ 877 h 1243"/>
                <a:gd name="T70" fmla="*/ 0 w 1243"/>
                <a:gd name="T71" fmla="*/ 755 h 1243"/>
                <a:gd name="T72" fmla="*/ 0 w 1243"/>
                <a:gd name="T73" fmla="*/ 633 h 1243"/>
                <a:gd name="T74" fmla="*/ 0 w 1243"/>
                <a:gd name="T75" fmla="*/ 633 h 1243"/>
                <a:gd name="T76" fmla="*/ 0 w 1243"/>
                <a:gd name="T77" fmla="*/ 0 h 1243"/>
                <a:gd name="T78" fmla="*/ 1243 w 1243"/>
                <a:gd name="T79" fmla="*/ 1243 h 1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T76" t="T77" r="T78" b="T79"/>
              <a:pathLst>
                <a:path w="1243" h="1243" fill="none" extrusionOk="0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C6AF73-8254-4F43-9695-9CF7FE33A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0789FC-52D6-CCB4-18D6-9C1885FFD8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01148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4288" indent="-14288"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You can’t just tell people that you value them, you have to show them.</a:t>
            </a:r>
          </a:p>
          <a:p>
            <a:pPr marL="14288" indent="-14288"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endParaRPr lang="en-US" dirty="0"/>
          </a:p>
          <a:p>
            <a:pPr marL="14288" indent="-14288"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You can’t just show people that you value them, you have to tell them.</a:t>
            </a:r>
            <a:endParaRPr lang="en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3D8D8F0-451D-A444-80B4-2CB8D3423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1C60AF-1AA4-E79C-E52F-EBAD641C2A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71384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1381125" y="1654175"/>
            <a:ext cx="6810375" cy="311308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Clr>
                <a:srgbClr val="A28448"/>
              </a:buClr>
              <a:tabLst>
                <a:tab pos="4694238" algn="l"/>
              </a:tabLst>
            </a:pPr>
            <a:r>
              <a:rPr lang="en-US" altLang="en-US" dirty="0"/>
              <a:t>If bonus is tied to </a:t>
            </a:r>
          </a:p>
          <a:p>
            <a:pPr>
              <a:lnSpc>
                <a:spcPct val="90000"/>
              </a:lnSpc>
              <a:tabLst>
                <a:tab pos="4694238" algn="l"/>
              </a:tabLst>
            </a:pPr>
            <a:endParaRPr lang="en-US" altLang="en-US" dirty="0"/>
          </a:p>
          <a:p>
            <a:pPr lvl="1">
              <a:lnSpc>
                <a:spcPct val="90000"/>
              </a:lnSpc>
              <a:tabLst>
                <a:tab pos="4694238" algn="l"/>
              </a:tabLst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Increases over last year</a:t>
            </a:r>
          </a:p>
          <a:p>
            <a:pPr lvl="2">
              <a:lnSpc>
                <a:spcPct val="90000"/>
              </a:lnSpc>
              <a:tabLst>
                <a:tab pos="4694238" algn="l"/>
              </a:tabLst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     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  <a:sym typeface="Wingdings"/>
              </a:rPr>
              <a:t> 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Reduce this year’s growth</a:t>
            </a:r>
          </a:p>
          <a:p>
            <a:pPr lvl="2">
              <a:lnSpc>
                <a:spcPct val="90000"/>
              </a:lnSpc>
              <a:buFont typeface="Wingdings" charset="2"/>
              <a:buNone/>
              <a:tabLst>
                <a:tab pos="4694238" algn="l"/>
              </a:tabLst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90000"/>
              </a:lnSpc>
              <a:tabLst>
                <a:tab pos="4694238" algn="l"/>
              </a:tabLst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Output / Quantity</a:t>
            </a:r>
          </a:p>
          <a:p>
            <a:pPr lvl="2">
              <a:lnSpc>
                <a:spcPct val="90000"/>
              </a:lnSpc>
              <a:tabLst>
                <a:tab pos="4694238" algn="l"/>
              </a:tabLst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     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  <a:sym typeface="Wingdings"/>
              </a:rPr>
              <a:t> 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Reduce quality</a:t>
            </a:r>
          </a:p>
          <a:p>
            <a:pPr lvl="2">
              <a:lnSpc>
                <a:spcPct val="90000"/>
              </a:lnSpc>
              <a:buFont typeface="Wingdings" charset="2"/>
              <a:buNone/>
              <a:tabLst>
                <a:tab pos="4694238" algn="l"/>
              </a:tabLst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Shape 110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400" cy="435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Leakages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604C0-60F6-C1CA-F8EB-E9D7B8E30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41D154-10C6-3580-57FA-02DFEB4F5D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1925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FFCD00"/>
              </a:buClr>
              <a:buFont typeface="Lora"/>
              <a:buNone/>
              <a:defRPr/>
            </a:pPr>
            <a:r>
              <a:rPr lang="en-US" dirty="0"/>
              <a:t>I like work.</a:t>
            </a:r>
          </a:p>
          <a:p>
            <a:pPr eaLnBrk="1" fontAlgn="auto" hangingPunct="1">
              <a:spcAft>
                <a:spcPts val="0"/>
              </a:spcAft>
              <a:buClr>
                <a:srgbClr val="FFCD00"/>
              </a:buClr>
              <a:buFont typeface="Lora"/>
              <a:buNone/>
              <a:defRPr/>
            </a:pPr>
            <a:r>
              <a:rPr lang="en-US" dirty="0"/>
              <a:t>It fascinates me.</a:t>
            </a:r>
          </a:p>
          <a:p>
            <a:pPr eaLnBrk="1" fontAlgn="auto" hangingPunct="1">
              <a:spcAft>
                <a:spcPts val="0"/>
              </a:spcAft>
              <a:buClr>
                <a:srgbClr val="FFCD00"/>
              </a:buClr>
              <a:buFont typeface="Lora"/>
              <a:buNone/>
              <a:defRPr/>
            </a:pPr>
            <a:r>
              <a:rPr lang="en-US" dirty="0"/>
              <a:t>I can sit and look at it for hours.</a:t>
            </a:r>
          </a:p>
          <a:p>
            <a:pPr eaLnBrk="1" fontAlgn="auto" hangingPunct="1">
              <a:spcAft>
                <a:spcPts val="0"/>
              </a:spcAft>
              <a:buClr>
                <a:srgbClr val="FFCD00"/>
              </a:buClr>
              <a:buFont typeface="Lora"/>
              <a:buNone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Clr>
                <a:srgbClr val="FFCD00"/>
              </a:buClr>
              <a:buFont typeface="Lora"/>
              <a:buNone/>
              <a:defRPr/>
            </a:pPr>
            <a:r>
              <a:rPr lang="en-US" dirty="0"/>
              <a:t>- Jerome </a:t>
            </a:r>
            <a:r>
              <a:rPr lang="en-US" dirty="0" err="1"/>
              <a:t>Klapka</a:t>
            </a:r>
            <a:r>
              <a:rPr lang="en-US" dirty="0"/>
              <a:t> Jerome</a:t>
            </a:r>
            <a:endParaRPr lang="en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97AF73-2D74-C443-B3EB-37D8C00B6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99F77-2A4D-28B4-9A37-EF381B0E65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03764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370633" y="875550"/>
            <a:ext cx="3657600" cy="3657600"/>
          </a:xfrm>
          <a:prstGeom prst="ellipse">
            <a:avLst/>
          </a:prstGeom>
        </p:spPr>
      </p:pic>
      <p:sp>
        <p:nvSpPr>
          <p:cNvPr id="166" name="Shape 166"/>
          <p:cNvSpPr txBox="1">
            <a:spLocks noGrp="1"/>
          </p:cNvSpPr>
          <p:nvPr>
            <p:ph type="body" idx="4294967295"/>
          </p:nvPr>
        </p:nvSpPr>
        <p:spPr>
          <a:xfrm>
            <a:off x="4361975" y="878850"/>
            <a:ext cx="4173000" cy="3654300"/>
          </a:xfrm>
        </p:spPr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000" b="1" dirty="0">
                <a:solidFill>
                  <a:schemeClr val="dk1"/>
                </a:solidFill>
                <a:sym typeface="Lora"/>
              </a:rPr>
              <a:t>Group incentives</a:t>
            </a:r>
            <a:endParaRPr lang="en-US" sz="20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000" dirty="0"/>
              <a:t>	A 19</a:t>
            </a:r>
            <a:r>
              <a:rPr lang="en-US" sz="2000" baseline="30000" dirty="0"/>
              <a:t>th</a:t>
            </a:r>
            <a:r>
              <a:rPr lang="en-US" sz="2000" dirty="0"/>
              <a:t> century English traveler on a Chinese ferry was shocked at the ferocity with which an overseer whipped the oarsmen.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/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Shape 169"/>
          <p:cNvSpPr>
            <a:spLocks noChangeArrowheads="1"/>
          </p:cNvSpPr>
          <p:nvPr/>
        </p:nvSpPr>
        <p:spPr bwMode="auto">
          <a:xfrm>
            <a:off x="624504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6" name="Shape 812"/>
          <p:cNvGrpSpPr>
            <a:grpSpLocks/>
          </p:cNvGrpSpPr>
          <p:nvPr/>
        </p:nvGrpSpPr>
        <p:grpSpPr bwMode="auto">
          <a:xfrm>
            <a:off x="775432" y="857027"/>
            <a:ext cx="490660" cy="549720"/>
            <a:chOff x="6643075" y="4309650"/>
            <a:chExt cx="407950" cy="456675"/>
          </a:xfrm>
        </p:grpSpPr>
        <p:sp>
          <p:nvSpPr>
            <p:cNvPr id="17" name="Shape 813"/>
            <p:cNvSpPr>
              <a:spLocks/>
            </p:cNvSpPr>
            <p:nvPr/>
          </p:nvSpPr>
          <p:spPr bwMode="auto">
            <a:xfrm>
              <a:off x="6643075" y="4698125"/>
              <a:ext cx="407950" cy="14625"/>
            </a:xfrm>
            <a:custGeom>
              <a:avLst/>
              <a:gdLst>
                <a:gd name="T0" fmla="*/ 16318 w 16318"/>
                <a:gd name="T1" fmla="*/ 0 h 585"/>
                <a:gd name="T2" fmla="*/ 15879 w 16318"/>
                <a:gd name="T3" fmla="*/ 73 h 585"/>
                <a:gd name="T4" fmla="*/ 15538 w 16318"/>
                <a:gd name="T5" fmla="*/ 244 h 585"/>
                <a:gd name="T6" fmla="*/ 15319 w 16318"/>
                <a:gd name="T7" fmla="*/ 365 h 585"/>
                <a:gd name="T8" fmla="*/ 14881 w 16318"/>
                <a:gd name="T9" fmla="*/ 536 h 585"/>
                <a:gd name="T10" fmla="*/ 14516 w 16318"/>
                <a:gd name="T11" fmla="*/ 585 h 585"/>
                <a:gd name="T12" fmla="*/ 14272 w 16318"/>
                <a:gd name="T13" fmla="*/ 585 h 585"/>
                <a:gd name="T14" fmla="*/ 13858 w 16318"/>
                <a:gd name="T15" fmla="*/ 560 h 585"/>
                <a:gd name="T16" fmla="*/ 13517 w 16318"/>
                <a:gd name="T17" fmla="*/ 487 h 585"/>
                <a:gd name="T18" fmla="*/ 13030 w 16318"/>
                <a:gd name="T19" fmla="*/ 244 h 585"/>
                <a:gd name="T20" fmla="*/ 12859 w 16318"/>
                <a:gd name="T21" fmla="*/ 146 h 585"/>
                <a:gd name="T22" fmla="*/ 12494 w 16318"/>
                <a:gd name="T23" fmla="*/ 24 h 585"/>
                <a:gd name="T24" fmla="*/ 12251 w 16318"/>
                <a:gd name="T25" fmla="*/ 0 h 585"/>
                <a:gd name="T26" fmla="*/ 11788 w 16318"/>
                <a:gd name="T27" fmla="*/ 73 h 585"/>
                <a:gd name="T28" fmla="*/ 11471 w 16318"/>
                <a:gd name="T29" fmla="*/ 244 h 585"/>
                <a:gd name="T30" fmla="*/ 11228 w 16318"/>
                <a:gd name="T31" fmla="*/ 365 h 585"/>
                <a:gd name="T32" fmla="*/ 10814 w 16318"/>
                <a:gd name="T33" fmla="*/ 536 h 585"/>
                <a:gd name="T34" fmla="*/ 10424 w 16318"/>
                <a:gd name="T35" fmla="*/ 585 h 585"/>
                <a:gd name="T36" fmla="*/ 10205 w 16318"/>
                <a:gd name="T37" fmla="*/ 585 h 585"/>
                <a:gd name="T38" fmla="*/ 9766 w 16318"/>
                <a:gd name="T39" fmla="*/ 560 h 585"/>
                <a:gd name="T40" fmla="*/ 9425 w 16318"/>
                <a:gd name="T41" fmla="*/ 487 h 585"/>
                <a:gd name="T42" fmla="*/ 8938 w 16318"/>
                <a:gd name="T43" fmla="*/ 244 h 585"/>
                <a:gd name="T44" fmla="*/ 8768 w 16318"/>
                <a:gd name="T45" fmla="*/ 146 h 585"/>
                <a:gd name="T46" fmla="*/ 8402 w 16318"/>
                <a:gd name="T47" fmla="*/ 24 h 585"/>
                <a:gd name="T48" fmla="*/ 8159 w 16318"/>
                <a:gd name="T49" fmla="*/ 0 h 585"/>
                <a:gd name="T50" fmla="*/ 7721 w 16318"/>
                <a:gd name="T51" fmla="*/ 73 h 585"/>
                <a:gd name="T52" fmla="*/ 7380 w 16318"/>
                <a:gd name="T53" fmla="*/ 244 h 585"/>
                <a:gd name="T54" fmla="*/ 7160 w 16318"/>
                <a:gd name="T55" fmla="*/ 365 h 585"/>
                <a:gd name="T56" fmla="*/ 6722 w 16318"/>
                <a:gd name="T57" fmla="*/ 536 h 585"/>
                <a:gd name="T58" fmla="*/ 6332 w 16318"/>
                <a:gd name="T59" fmla="*/ 585 h 585"/>
                <a:gd name="T60" fmla="*/ 6113 w 16318"/>
                <a:gd name="T61" fmla="*/ 585 h 585"/>
                <a:gd name="T62" fmla="*/ 5699 w 16318"/>
                <a:gd name="T63" fmla="*/ 560 h 585"/>
                <a:gd name="T64" fmla="*/ 5358 w 16318"/>
                <a:gd name="T65" fmla="*/ 487 h 585"/>
                <a:gd name="T66" fmla="*/ 4847 w 16318"/>
                <a:gd name="T67" fmla="*/ 244 h 585"/>
                <a:gd name="T68" fmla="*/ 4676 w 16318"/>
                <a:gd name="T69" fmla="*/ 146 h 585"/>
                <a:gd name="T70" fmla="*/ 4335 w 16318"/>
                <a:gd name="T71" fmla="*/ 24 h 585"/>
                <a:gd name="T72" fmla="*/ 4067 w 16318"/>
                <a:gd name="T73" fmla="*/ 0 h 585"/>
                <a:gd name="T74" fmla="*/ 3629 w 16318"/>
                <a:gd name="T75" fmla="*/ 73 h 585"/>
                <a:gd name="T76" fmla="*/ 3288 w 16318"/>
                <a:gd name="T77" fmla="*/ 244 h 585"/>
                <a:gd name="T78" fmla="*/ 3069 w 16318"/>
                <a:gd name="T79" fmla="*/ 365 h 585"/>
                <a:gd name="T80" fmla="*/ 2630 w 16318"/>
                <a:gd name="T81" fmla="*/ 536 h 585"/>
                <a:gd name="T82" fmla="*/ 2265 w 16318"/>
                <a:gd name="T83" fmla="*/ 585 h 585"/>
                <a:gd name="T84" fmla="*/ 2046 w 16318"/>
                <a:gd name="T85" fmla="*/ 585 h 585"/>
                <a:gd name="T86" fmla="*/ 1607 w 16318"/>
                <a:gd name="T87" fmla="*/ 560 h 585"/>
                <a:gd name="T88" fmla="*/ 1266 w 16318"/>
                <a:gd name="T89" fmla="*/ 487 h 585"/>
                <a:gd name="T90" fmla="*/ 779 w 16318"/>
                <a:gd name="T91" fmla="*/ 244 h 585"/>
                <a:gd name="T92" fmla="*/ 609 w 16318"/>
                <a:gd name="T93" fmla="*/ 146 h 585"/>
                <a:gd name="T94" fmla="*/ 244 w 16318"/>
                <a:gd name="T95" fmla="*/ 24 h 585"/>
                <a:gd name="T96" fmla="*/ 0 w 16318"/>
                <a:gd name="T97" fmla="*/ 0 h 585"/>
                <a:gd name="T98" fmla="*/ 16318 w 16318"/>
                <a:gd name="T99" fmla="*/ 585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T96" t="T97" r="T98" b="T99"/>
              <a:pathLst>
                <a:path w="16318" h="585" fill="none" extrusionOk="0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8" name="Shape 814"/>
            <p:cNvSpPr>
              <a:spLocks/>
            </p:cNvSpPr>
            <p:nvPr/>
          </p:nvSpPr>
          <p:spPr bwMode="auto">
            <a:xfrm>
              <a:off x="6643075" y="4727350"/>
              <a:ext cx="407950" cy="14625"/>
            </a:xfrm>
            <a:custGeom>
              <a:avLst/>
              <a:gdLst>
                <a:gd name="T0" fmla="*/ 0 w 16318"/>
                <a:gd name="T1" fmla="*/ 0 h 585"/>
                <a:gd name="T2" fmla="*/ 414 w 16318"/>
                <a:gd name="T3" fmla="*/ 49 h 585"/>
                <a:gd name="T4" fmla="*/ 755 w 16318"/>
                <a:gd name="T5" fmla="*/ 122 h 585"/>
                <a:gd name="T6" fmla="*/ 1266 w 16318"/>
                <a:gd name="T7" fmla="*/ 365 h 585"/>
                <a:gd name="T8" fmla="*/ 1413 w 16318"/>
                <a:gd name="T9" fmla="*/ 463 h 585"/>
                <a:gd name="T10" fmla="*/ 1778 w 16318"/>
                <a:gd name="T11" fmla="*/ 585 h 585"/>
                <a:gd name="T12" fmla="*/ 2046 w 16318"/>
                <a:gd name="T13" fmla="*/ 585 h 585"/>
                <a:gd name="T14" fmla="*/ 2484 w 16318"/>
                <a:gd name="T15" fmla="*/ 536 h 585"/>
                <a:gd name="T16" fmla="*/ 2801 w 16318"/>
                <a:gd name="T17" fmla="*/ 365 h 585"/>
                <a:gd name="T18" fmla="*/ 3044 w 16318"/>
                <a:gd name="T19" fmla="*/ 244 h 585"/>
                <a:gd name="T20" fmla="*/ 3458 w 16318"/>
                <a:gd name="T21" fmla="*/ 73 h 585"/>
                <a:gd name="T22" fmla="*/ 3848 w 16318"/>
                <a:gd name="T23" fmla="*/ 24 h 585"/>
                <a:gd name="T24" fmla="*/ 4067 w 16318"/>
                <a:gd name="T25" fmla="*/ 0 h 585"/>
                <a:gd name="T26" fmla="*/ 4506 w 16318"/>
                <a:gd name="T27" fmla="*/ 49 h 585"/>
                <a:gd name="T28" fmla="*/ 4847 w 16318"/>
                <a:gd name="T29" fmla="*/ 122 h 585"/>
                <a:gd name="T30" fmla="*/ 5334 w 16318"/>
                <a:gd name="T31" fmla="*/ 365 h 585"/>
                <a:gd name="T32" fmla="*/ 5504 w 16318"/>
                <a:gd name="T33" fmla="*/ 463 h 585"/>
                <a:gd name="T34" fmla="*/ 5870 w 16318"/>
                <a:gd name="T35" fmla="*/ 585 h 585"/>
                <a:gd name="T36" fmla="*/ 6113 w 16318"/>
                <a:gd name="T37" fmla="*/ 585 h 585"/>
                <a:gd name="T38" fmla="*/ 6551 w 16318"/>
                <a:gd name="T39" fmla="*/ 536 h 585"/>
                <a:gd name="T40" fmla="*/ 6892 w 16318"/>
                <a:gd name="T41" fmla="*/ 365 h 585"/>
                <a:gd name="T42" fmla="*/ 7112 w 16318"/>
                <a:gd name="T43" fmla="*/ 244 h 585"/>
                <a:gd name="T44" fmla="*/ 7550 w 16318"/>
                <a:gd name="T45" fmla="*/ 73 h 585"/>
                <a:gd name="T46" fmla="*/ 7940 w 16318"/>
                <a:gd name="T47" fmla="*/ 24 h 585"/>
                <a:gd name="T48" fmla="*/ 8159 w 16318"/>
                <a:gd name="T49" fmla="*/ 0 h 585"/>
                <a:gd name="T50" fmla="*/ 8597 w 16318"/>
                <a:gd name="T51" fmla="*/ 49 h 585"/>
                <a:gd name="T52" fmla="*/ 8914 w 16318"/>
                <a:gd name="T53" fmla="*/ 122 h 585"/>
                <a:gd name="T54" fmla="*/ 9425 w 16318"/>
                <a:gd name="T55" fmla="*/ 365 h 585"/>
                <a:gd name="T56" fmla="*/ 9596 w 16318"/>
                <a:gd name="T57" fmla="*/ 463 h 585"/>
                <a:gd name="T58" fmla="*/ 9961 w 16318"/>
                <a:gd name="T59" fmla="*/ 585 h 585"/>
                <a:gd name="T60" fmla="*/ 10205 w 16318"/>
                <a:gd name="T61" fmla="*/ 585 h 585"/>
                <a:gd name="T62" fmla="*/ 10643 w 16318"/>
                <a:gd name="T63" fmla="*/ 536 h 585"/>
                <a:gd name="T64" fmla="*/ 10984 w 16318"/>
                <a:gd name="T65" fmla="*/ 365 h 585"/>
                <a:gd name="T66" fmla="*/ 11203 w 16318"/>
                <a:gd name="T67" fmla="*/ 244 h 585"/>
                <a:gd name="T68" fmla="*/ 11642 w 16318"/>
                <a:gd name="T69" fmla="*/ 73 h 585"/>
                <a:gd name="T70" fmla="*/ 12007 w 16318"/>
                <a:gd name="T71" fmla="*/ 24 h 585"/>
                <a:gd name="T72" fmla="*/ 12251 w 16318"/>
                <a:gd name="T73" fmla="*/ 0 h 585"/>
                <a:gd name="T74" fmla="*/ 12665 w 16318"/>
                <a:gd name="T75" fmla="*/ 49 h 585"/>
                <a:gd name="T76" fmla="*/ 13006 w 16318"/>
                <a:gd name="T77" fmla="*/ 122 h 585"/>
                <a:gd name="T78" fmla="*/ 13493 w 16318"/>
                <a:gd name="T79" fmla="*/ 365 h 585"/>
                <a:gd name="T80" fmla="*/ 13663 w 16318"/>
                <a:gd name="T81" fmla="*/ 463 h 585"/>
                <a:gd name="T82" fmla="*/ 14028 w 16318"/>
                <a:gd name="T83" fmla="*/ 585 h 585"/>
                <a:gd name="T84" fmla="*/ 14272 w 16318"/>
                <a:gd name="T85" fmla="*/ 585 h 585"/>
                <a:gd name="T86" fmla="*/ 14735 w 16318"/>
                <a:gd name="T87" fmla="*/ 536 h 585"/>
                <a:gd name="T88" fmla="*/ 15051 w 16318"/>
                <a:gd name="T89" fmla="*/ 365 h 585"/>
                <a:gd name="T90" fmla="*/ 15295 w 16318"/>
                <a:gd name="T91" fmla="*/ 244 h 585"/>
                <a:gd name="T92" fmla="*/ 15709 w 16318"/>
                <a:gd name="T93" fmla="*/ 73 h 585"/>
                <a:gd name="T94" fmla="*/ 16099 w 16318"/>
                <a:gd name="T95" fmla="*/ 24 h 585"/>
                <a:gd name="T96" fmla="*/ 0 w 16318"/>
                <a:gd name="T97" fmla="*/ 0 h 585"/>
                <a:gd name="T98" fmla="*/ 16318 w 16318"/>
                <a:gd name="T99" fmla="*/ 585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T96" t="T97" r="T98" b="T99"/>
              <a:pathLst>
                <a:path w="16318" h="58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9" name="Shape 815"/>
            <p:cNvSpPr>
              <a:spLocks/>
            </p:cNvSpPr>
            <p:nvPr/>
          </p:nvSpPr>
          <p:spPr bwMode="auto">
            <a:xfrm>
              <a:off x="6643075" y="4751700"/>
              <a:ext cx="407950" cy="14625"/>
            </a:xfrm>
            <a:custGeom>
              <a:avLst/>
              <a:gdLst>
                <a:gd name="T0" fmla="*/ 16318 w 16318"/>
                <a:gd name="T1" fmla="*/ 0 h 585"/>
                <a:gd name="T2" fmla="*/ 15879 w 16318"/>
                <a:gd name="T3" fmla="*/ 73 h 585"/>
                <a:gd name="T4" fmla="*/ 15538 w 16318"/>
                <a:gd name="T5" fmla="*/ 244 h 585"/>
                <a:gd name="T6" fmla="*/ 15319 w 16318"/>
                <a:gd name="T7" fmla="*/ 366 h 585"/>
                <a:gd name="T8" fmla="*/ 14881 w 16318"/>
                <a:gd name="T9" fmla="*/ 536 h 585"/>
                <a:gd name="T10" fmla="*/ 14516 w 16318"/>
                <a:gd name="T11" fmla="*/ 585 h 585"/>
                <a:gd name="T12" fmla="*/ 14272 w 16318"/>
                <a:gd name="T13" fmla="*/ 585 h 585"/>
                <a:gd name="T14" fmla="*/ 13858 w 16318"/>
                <a:gd name="T15" fmla="*/ 560 h 585"/>
                <a:gd name="T16" fmla="*/ 13517 w 16318"/>
                <a:gd name="T17" fmla="*/ 487 h 585"/>
                <a:gd name="T18" fmla="*/ 13030 w 16318"/>
                <a:gd name="T19" fmla="*/ 244 h 585"/>
                <a:gd name="T20" fmla="*/ 12859 w 16318"/>
                <a:gd name="T21" fmla="*/ 146 h 585"/>
                <a:gd name="T22" fmla="*/ 12494 w 16318"/>
                <a:gd name="T23" fmla="*/ 25 h 585"/>
                <a:gd name="T24" fmla="*/ 12251 w 16318"/>
                <a:gd name="T25" fmla="*/ 0 h 585"/>
                <a:gd name="T26" fmla="*/ 11788 w 16318"/>
                <a:gd name="T27" fmla="*/ 73 h 585"/>
                <a:gd name="T28" fmla="*/ 11471 w 16318"/>
                <a:gd name="T29" fmla="*/ 244 h 585"/>
                <a:gd name="T30" fmla="*/ 11228 w 16318"/>
                <a:gd name="T31" fmla="*/ 366 h 585"/>
                <a:gd name="T32" fmla="*/ 10814 w 16318"/>
                <a:gd name="T33" fmla="*/ 536 h 585"/>
                <a:gd name="T34" fmla="*/ 10424 w 16318"/>
                <a:gd name="T35" fmla="*/ 585 h 585"/>
                <a:gd name="T36" fmla="*/ 10205 w 16318"/>
                <a:gd name="T37" fmla="*/ 585 h 585"/>
                <a:gd name="T38" fmla="*/ 9766 w 16318"/>
                <a:gd name="T39" fmla="*/ 560 h 585"/>
                <a:gd name="T40" fmla="*/ 9425 w 16318"/>
                <a:gd name="T41" fmla="*/ 487 h 585"/>
                <a:gd name="T42" fmla="*/ 8938 w 16318"/>
                <a:gd name="T43" fmla="*/ 244 h 585"/>
                <a:gd name="T44" fmla="*/ 8768 w 16318"/>
                <a:gd name="T45" fmla="*/ 146 h 585"/>
                <a:gd name="T46" fmla="*/ 8402 w 16318"/>
                <a:gd name="T47" fmla="*/ 25 h 585"/>
                <a:gd name="T48" fmla="*/ 8159 w 16318"/>
                <a:gd name="T49" fmla="*/ 0 h 585"/>
                <a:gd name="T50" fmla="*/ 7721 w 16318"/>
                <a:gd name="T51" fmla="*/ 73 h 585"/>
                <a:gd name="T52" fmla="*/ 7380 w 16318"/>
                <a:gd name="T53" fmla="*/ 244 h 585"/>
                <a:gd name="T54" fmla="*/ 7160 w 16318"/>
                <a:gd name="T55" fmla="*/ 366 h 585"/>
                <a:gd name="T56" fmla="*/ 6722 w 16318"/>
                <a:gd name="T57" fmla="*/ 536 h 585"/>
                <a:gd name="T58" fmla="*/ 6332 w 16318"/>
                <a:gd name="T59" fmla="*/ 585 h 585"/>
                <a:gd name="T60" fmla="*/ 6113 w 16318"/>
                <a:gd name="T61" fmla="*/ 585 h 585"/>
                <a:gd name="T62" fmla="*/ 5699 w 16318"/>
                <a:gd name="T63" fmla="*/ 560 h 585"/>
                <a:gd name="T64" fmla="*/ 5358 w 16318"/>
                <a:gd name="T65" fmla="*/ 487 h 585"/>
                <a:gd name="T66" fmla="*/ 4847 w 16318"/>
                <a:gd name="T67" fmla="*/ 244 h 585"/>
                <a:gd name="T68" fmla="*/ 4676 w 16318"/>
                <a:gd name="T69" fmla="*/ 146 h 585"/>
                <a:gd name="T70" fmla="*/ 4335 w 16318"/>
                <a:gd name="T71" fmla="*/ 25 h 585"/>
                <a:gd name="T72" fmla="*/ 4067 w 16318"/>
                <a:gd name="T73" fmla="*/ 0 h 585"/>
                <a:gd name="T74" fmla="*/ 3629 w 16318"/>
                <a:gd name="T75" fmla="*/ 73 h 585"/>
                <a:gd name="T76" fmla="*/ 3288 w 16318"/>
                <a:gd name="T77" fmla="*/ 244 h 585"/>
                <a:gd name="T78" fmla="*/ 3069 w 16318"/>
                <a:gd name="T79" fmla="*/ 366 h 585"/>
                <a:gd name="T80" fmla="*/ 2630 w 16318"/>
                <a:gd name="T81" fmla="*/ 536 h 585"/>
                <a:gd name="T82" fmla="*/ 2265 w 16318"/>
                <a:gd name="T83" fmla="*/ 585 h 585"/>
                <a:gd name="T84" fmla="*/ 2046 w 16318"/>
                <a:gd name="T85" fmla="*/ 585 h 585"/>
                <a:gd name="T86" fmla="*/ 1607 w 16318"/>
                <a:gd name="T87" fmla="*/ 560 h 585"/>
                <a:gd name="T88" fmla="*/ 1266 w 16318"/>
                <a:gd name="T89" fmla="*/ 487 h 585"/>
                <a:gd name="T90" fmla="*/ 779 w 16318"/>
                <a:gd name="T91" fmla="*/ 244 h 585"/>
                <a:gd name="T92" fmla="*/ 609 w 16318"/>
                <a:gd name="T93" fmla="*/ 146 h 585"/>
                <a:gd name="T94" fmla="*/ 244 w 16318"/>
                <a:gd name="T95" fmla="*/ 25 h 585"/>
                <a:gd name="T96" fmla="*/ 0 w 16318"/>
                <a:gd name="T97" fmla="*/ 0 h 585"/>
                <a:gd name="T98" fmla="*/ 16318 w 16318"/>
                <a:gd name="T99" fmla="*/ 585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T96" t="T97" r="T98" b="T99"/>
              <a:pathLst>
                <a:path w="16318" h="585" fill="none" extrusionOk="0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0" name="Shape 816"/>
            <p:cNvSpPr>
              <a:spLocks/>
            </p:cNvSpPr>
            <p:nvPr/>
          </p:nvSpPr>
          <p:spPr bwMode="auto">
            <a:xfrm>
              <a:off x="6672900" y="4309650"/>
              <a:ext cx="348900" cy="376300"/>
            </a:xfrm>
            <a:custGeom>
              <a:avLst/>
              <a:gdLst>
                <a:gd name="T0" fmla="*/ 12470 w 13956"/>
                <a:gd name="T1" fmla="*/ 6406 h 15052"/>
                <a:gd name="T2" fmla="*/ 10790 w 13956"/>
                <a:gd name="T3" fmla="*/ 3532 h 15052"/>
                <a:gd name="T4" fmla="*/ 8427 w 13956"/>
                <a:gd name="T5" fmla="*/ 2022 h 15052"/>
                <a:gd name="T6" fmla="*/ 6966 w 13956"/>
                <a:gd name="T7" fmla="*/ 1 h 15052"/>
                <a:gd name="T8" fmla="*/ 5505 w 13956"/>
                <a:gd name="T9" fmla="*/ 2022 h 15052"/>
                <a:gd name="T10" fmla="*/ 3142 w 13956"/>
                <a:gd name="T11" fmla="*/ 3532 h 15052"/>
                <a:gd name="T12" fmla="*/ 1462 w 13956"/>
                <a:gd name="T13" fmla="*/ 6406 h 15052"/>
                <a:gd name="T14" fmla="*/ 585 w 13956"/>
                <a:gd name="T15" fmla="*/ 6747 h 15052"/>
                <a:gd name="T16" fmla="*/ 268 w 13956"/>
                <a:gd name="T17" fmla="*/ 6966 h 15052"/>
                <a:gd name="T18" fmla="*/ 49 w 13956"/>
                <a:gd name="T19" fmla="*/ 7258 h 15052"/>
                <a:gd name="T20" fmla="*/ 0 w 13956"/>
                <a:gd name="T21" fmla="*/ 7575 h 15052"/>
                <a:gd name="T22" fmla="*/ 73 w 13956"/>
                <a:gd name="T23" fmla="*/ 7965 h 15052"/>
                <a:gd name="T24" fmla="*/ 1510 w 13956"/>
                <a:gd name="T25" fmla="*/ 14833 h 15052"/>
                <a:gd name="T26" fmla="*/ 1754 w 13956"/>
                <a:gd name="T27" fmla="*/ 14711 h 15052"/>
                <a:gd name="T28" fmla="*/ 2241 w 13956"/>
                <a:gd name="T29" fmla="*/ 14540 h 15052"/>
                <a:gd name="T30" fmla="*/ 2655 w 13956"/>
                <a:gd name="T31" fmla="*/ 14492 h 15052"/>
                <a:gd name="T32" fmla="*/ 2874 w 13956"/>
                <a:gd name="T33" fmla="*/ 14467 h 15052"/>
                <a:gd name="T34" fmla="*/ 3410 w 13956"/>
                <a:gd name="T35" fmla="*/ 14516 h 15052"/>
                <a:gd name="T36" fmla="*/ 3824 w 13956"/>
                <a:gd name="T37" fmla="*/ 14638 h 15052"/>
                <a:gd name="T38" fmla="*/ 4384 w 13956"/>
                <a:gd name="T39" fmla="*/ 14906 h 15052"/>
                <a:gd name="T40" fmla="*/ 4530 w 13956"/>
                <a:gd name="T41" fmla="*/ 14979 h 15052"/>
                <a:gd name="T42" fmla="*/ 4774 w 13956"/>
                <a:gd name="T43" fmla="*/ 15052 h 15052"/>
                <a:gd name="T44" fmla="*/ 4920 w 13956"/>
                <a:gd name="T45" fmla="*/ 15052 h 15052"/>
                <a:gd name="T46" fmla="*/ 5212 w 13956"/>
                <a:gd name="T47" fmla="*/ 15028 h 15052"/>
                <a:gd name="T48" fmla="*/ 5456 w 13956"/>
                <a:gd name="T49" fmla="*/ 14906 h 15052"/>
                <a:gd name="T50" fmla="*/ 5724 w 13956"/>
                <a:gd name="T51" fmla="*/ 14760 h 15052"/>
                <a:gd name="T52" fmla="*/ 6235 w 13956"/>
                <a:gd name="T53" fmla="*/ 14565 h 15052"/>
                <a:gd name="T54" fmla="*/ 6698 w 13956"/>
                <a:gd name="T55" fmla="*/ 14492 h 15052"/>
                <a:gd name="T56" fmla="*/ 6966 w 13956"/>
                <a:gd name="T57" fmla="*/ 14467 h 15052"/>
                <a:gd name="T58" fmla="*/ 7477 w 13956"/>
                <a:gd name="T59" fmla="*/ 14516 h 15052"/>
                <a:gd name="T60" fmla="*/ 7891 w 13956"/>
                <a:gd name="T61" fmla="*/ 14638 h 15052"/>
                <a:gd name="T62" fmla="*/ 8476 w 13956"/>
                <a:gd name="T63" fmla="*/ 14906 h 15052"/>
                <a:gd name="T64" fmla="*/ 8598 w 13956"/>
                <a:gd name="T65" fmla="*/ 14979 h 15052"/>
                <a:gd name="T66" fmla="*/ 8841 w 13956"/>
                <a:gd name="T67" fmla="*/ 15052 h 15052"/>
                <a:gd name="T68" fmla="*/ 9012 w 13956"/>
                <a:gd name="T69" fmla="*/ 15052 h 15052"/>
                <a:gd name="T70" fmla="*/ 9304 w 13956"/>
                <a:gd name="T71" fmla="*/ 15028 h 15052"/>
                <a:gd name="T72" fmla="*/ 9548 w 13956"/>
                <a:gd name="T73" fmla="*/ 14906 h 15052"/>
                <a:gd name="T74" fmla="*/ 9791 w 13956"/>
                <a:gd name="T75" fmla="*/ 14760 h 15052"/>
                <a:gd name="T76" fmla="*/ 10303 w 13956"/>
                <a:gd name="T77" fmla="*/ 14565 h 15052"/>
                <a:gd name="T78" fmla="*/ 10765 w 13956"/>
                <a:gd name="T79" fmla="*/ 14492 h 15052"/>
                <a:gd name="T80" fmla="*/ 11058 w 13956"/>
                <a:gd name="T81" fmla="*/ 14467 h 15052"/>
                <a:gd name="T82" fmla="*/ 11496 w 13956"/>
                <a:gd name="T83" fmla="*/ 14516 h 15052"/>
                <a:gd name="T84" fmla="*/ 11886 w 13956"/>
                <a:gd name="T85" fmla="*/ 14589 h 15052"/>
                <a:gd name="T86" fmla="*/ 12421 w 13956"/>
                <a:gd name="T87" fmla="*/ 14833 h 15052"/>
                <a:gd name="T88" fmla="*/ 13858 w 13956"/>
                <a:gd name="T89" fmla="*/ 7965 h 15052"/>
                <a:gd name="T90" fmla="*/ 13931 w 13956"/>
                <a:gd name="T91" fmla="*/ 7770 h 15052"/>
                <a:gd name="T92" fmla="*/ 13931 w 13956"/>
                <a:gd name="T93" fmla="*/ 7404 h 15052"/>
                <a:gd name="T94" fmla="*/ 13785 w 13956"/>
                <a:gd name="T95" fmla="*/ 7112 h 15052"/>
                <a:gd name="T96" fmla="*/ 13517 w 13956"/>
                <a:gd name="T97" fmla="*/ 6844 h 15052"/>
                <a:gd name="T98" fmla="*/ 13347 w 13956"/>
                <a:gd name="T99" fmla="*/ 6747 h 15052"/>
                <a:gd name="T100" fmla="*/ 0 w 13956"/>
                <a:gd name="T101" fmla="*/ 0 h 15052"/>
                <a:gd name="T102" fmla="*/ 13956 w 13956"/>
                <a:gd name="T103" fmla="*/ 15052 h 15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T100" t="T101" r="T102" b="T103"/>
              <a:pathLst>
                <a:path w="13956" h="15052" fill="none" extrusionOk="0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1" name="Shape 817"/>
            <p:cNvSpPr>
              <a:spLocks/>
            </p:cNvSpPr>
            <p:nvPr/>
          </p:nvSpPr>
          <p:spPr bwMode="auto">
            <a:xfrm>
              <a:off x="6805625" y="4452725"/>
              <a:ext cx="15850" cy="28050"/>
            </a:xfrm>
            <a:custGeom>
              <a:avLst/>
              <a:gdLst>
                <a:gd name="T0" fmla="*/ 317 w 634"/>
                <a:gd name="T1" fmla="*/ 1121 h 1122"/>
                <a:gd name="T2" fmla="*/ 317 w 634"/>
                <a:gd name="T3" fmla="*/ 1121 h 1122"/>
                <a:gd name="T4" fmla="*/ 244 w 634"/>
                <a:gd name="T5" fmla="*/ 1097 h 1122"/>
                <a:gd name="T6" fmla="*/ 196 w 634"/>
                <a:gd name="T7" fmla="*/ 1073 h 1122"/>
                <a:gd name="T8" fmla="*/ 123 w 634"/>
                <a:gd name="T9" fmla="*/ 1024 h 1122"/>
                <a:gd name="T10" fmla="*/ 74 w 634"/>
                <a:gd name="T11" fmla="*/ 951 h 1122"/>
                <a:gd name="T12" fmla="*/ 25 w 634"/>
                <a:gd name="T13" fmla="*/ 780 h 1122"/>
                <a:gd name="T14" fmla="*/ 1 w 634"/>
                <a:gd name="T15" fmla="*/ 561 h 1122"/>
                <a:gd name="T16" fmla="*/ 1 w 634"/>
                <a:gd name="T17" fmla="*/ 561 h 1122"/>
                <a:gd name="T18" fmla="*/ 25 w 634"/>
                <a:gd name="T19" fmla="*/ 342 h 1122"/>
                <a:gd name="T20" fmla="*/ 74 w 634"/>
                <a:gd name="T21" fmla="*/ 147 h 1122"/>
                <a:gd name="T22" fmla="*/ 123 w 634"/>
                <a:gd name="T23" fmla="*/ 98 h 1122"/>
                <a:gd name="T24" fmla="*/ 196 w 634"/>
                <a:gd name="T25" fmla="*/ 25 h 1122"/>
                <a:gd name="T26" fmla="*/ 244 w 634"/>
                <a:gd name="T27" fmla="*/ 1 h 1122"/>
                <a:gd name="T28" fmla="*/ 317 w 634"/>
                <a:gd name="T29" fmla="*/ 1 h 1122"/>
                <a:gd name="T30" fmla="*/ 317 w 634"/>
                <a:gd name="T31" fmla="*/ 1 h 1122"/>
                <a:gd name="T32" fmla="*/ 366 w 634"/>
                <a:gd name="T33" fmla="*/ 1 h 1122"/>
                <a:gd name="T34" fmla="*/ 439 w 634"/>
                <a:gd name="T35" fmla="*/ 25 h 1122"/>
                <a:gd name="T36" fmla="*/ 488 w 634"/>
                <a:gd name="T37" fmla="*/ 98 h 1122"/>
                <a:gd name="T38" fmla="*/ 537 w 634"/>
                <a:gd name="T39" fmla="*/ 147 h 1122"/>
                <a:gd name="T40" fmla="*/ 610 w 634"/>
                <a:gd name="T41" fmla="*/ 342 h 1122"/>
                <a:gd name="T42" fmla="*/ 634 w 634"/>
                <a:gd name="T43" fmla="*/ 561 h 1122"/>
                <a:gd name="T44" fmla="*/ 634 w 634"/>
                <a:gd name="T45" fmla="*/ 561 h 1122"/>
                <a:gd name="T46" fmla="*/ 610 w 634"/>
                <a:gd name="T47" fmla="*/ 780 h 1122"/>
                <a:gd name="T48" fmla="*/ 537 w 634"/>
                <a:gd name="T49" fmla="*/ 951 h 1122"/>
                <a:gd name="T50" fmla="*/ 488 w 634"/>
                <a:gd name="T51" fmla="*/ 1024 h 1122"/>
                <a:gd name="T52" fmla="*/ 439 w 634"/>
                <a:gd name="T53" fmla="*/ 1073 h 1122"/>
                <a:gd name="T54" fmla="*/ 366 w 634"/>
                <a:gd name="T55" fmla="*/ 1097 h 1122"/>
                <a:gd name="T56" fmla="*/ 317 w 634"/>
                <a:gd name="T57" fmla="*/ 1121 h 1122"/>
                <a:gd name="T58" fmla="*/ 317 w 634"/>
                <a:gd name="T59" fmla="*/ 1121 h 1122"/>
                <a:gd name="T60" fmla="*/ 0 w 634"/>
                <a:gd name="T61" fmla="*/ 0 h 1122"/>
                <a:gd name="T62" fmla="*/ 634 w 634"/>
                <a:gd name="T63" fmla="*/ 1122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T60" t="T61" r="T62" b="T63"/>
              <a:pathLst>
                <a:path w="634" h="1122" fill="none" extrusionOk="0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2" name="Shape 818"/>
            <p:cNvSpPr>
              <a:spLocks/>
            </p:cNvSpPr>
            <p:nvPr/>
          </p:nvSpPr>
          <p:spPr bwMode="auto">
            <a:xfrm>
              <a:off x="6872600" y="4452725"/>
              <a:ext cx="15875" cy="28050"/>
            </a:xfrm>
            <a:custGeom>
              <a:avLst/>
              <a:gdLst>
                <a:gd name="T0" fmla="*/ 317 w 635"/>
                <a:gd name="T1" fmla="*/ 1121 h 1122"/>
                <a:gd name="T2" fmla="*/ 317 w 635"/>
                <a:gd name="T3" fmla="*/ 1121 h 1122"/>
                <a:gd name="T4" fmla="*/ 269 w 635"/>
                <a:gd name="T5" fmla="*/ 1097 h 1122"/>
                <a:gd name="T6" fmla="*/ 196 w 635"/>
                <a:gd name="T7" fmla="*/ 1073 h 1122"/>
                <a:gd name="T8" fmla="*/ 147 w 635"/>
                <a:gd name="T9" fmla="*/ 1024 h 1122"/>
                <a:gd name="T10" fmla="*/ 98 w 635"/>
                <a:gd name="T11" fmla="*/ 951 h 1122"/>
                <a:gd name="T12" fmla="*/ 25 w 635"/>
                <a:gd name="T13" fmla="*/ 780 h 1122"/>
                <a:gd name="T14" fmla="*/ 1 w 635"/>
                <a:gd name="T15" fmla="*/ 561 h 1122"/>
                <a:gd name="T16" fmla="*/ 1 w 635"/>
                <a:gd name="T17" fmla="*/ 561 h 1122"/>
                <a:gd name="T18" fmla="*/ 25 w 635"/>
                <a:gd name="T19" fmla="*/ 342 h 1122"/>
                <a:gd name="T20" fmla="*/ 98 w 635"/>
                <a:gd name="T21" fmla="*/ 147 h 1122"/>
                <a:gd name="T22" fmla="*/ 147 w 635"/>
                <a:gd name="T23" fmla="*/ 98 h 1122"/>
                <a:gd name="T24" fmla="*/ 196 w 635"/>
                <a:gd name="T25" fmla="*/ 25 h 1122"/>
                <a:gd name="T26" fmla="*/ 269 w 635"/>
                <a:gd name="T27" fmla="*/ 1 h 1122"/>
                <a:gd name="T28" fmla="*/ 317 w 635"/>
                <a:gd name="T29" fmla="*/ 1 h 1122"/>
                <a:gd name="T30" fmla="*/ 317 w 635"/>
                <a:gd name="T31" fmla="*/ 1 h 1122"/>
                <a:gd name="T32" fmla="*/ 390 w 635"/>
                <a:gd name="T33" fmla="*/ 1 h 1122"/>
                <a:gd name="T34" fmla="*/ 464 w 635"/>
                <a:gd name="T35" fmla="*/ 25 h 1122"/>
                <a:gd name="T36" fmla="*/ 512 w 635"/>
                <a:gd name="T37" fmla="*/ 98 h 1122"/>
                <a:gd name="T38" fmla="*/ 561 w 635"/>
                <a:gd name="T39" fmla="*/ 147 h 1122"/>
                <a:gd name="T40" fmla="*/ 610 w 635"/>
                <a:gd name="T41" fmla="*/ 342 h 1122"/>
                <a:gd name="T42" fmla="*/ 634 w 635"/>
                <a:gd name="T43" fmla="*/ 561 h 1122"/>
                <a:gd name="T44" fmla="*/ 634 w 635"/>
                <a:gd name="T45" fmla="*/ 561 h 1122"/>
                <a:gd name="T46" fmla="*/ 610 w 635"/>
                <a:gd name="T47" fmla="*/ 780 h 1122"/>
                <a:gd name="T48" fmla="*/ 561 w 635"/>
                <a:gd name="T49" fmla="*/ 951 h 1122"/>
                <a:gd name="T50" fmla="*/ 512 w 635"/>
                <a:gd name="T51" fmla="*/ 1024 h 1122"/>
                <a:gd name="T52" fmla="*/ 464 w 635"/>
                <a:gd name="T53" fmla="*/ 1073 h 1122"/>
                <a:gd name="T54" fmla="*/ 390 w 635"/>
                <a:gd name="T55" fmla="*/ 1097 h 1122"/>
                <a:gd name="T56" fmla="*/ 317 w 635"/>
                <a:gd name="T57" fmla="*/ 1121 h 1122"/>
                <a:gd name="T58" fmla="*/ 317 w 635"/>
                <a:gd name="T59" fmla="*/ 1121 h 1122"/>
                <a:gd name="T60" fmla="*/ 0 w 635"/>
                <a:gd name="T61" fmla="*/ 0 h 1122"/>
                <a:gd name="T62" fmla="*/ 635 w 635"/>
                <a:gd name="T63" fmla="*/ 1122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T60" t="T61" r="T62" b="T63"/>
              <a:pathLst>
                <a:path w="635" h="1122" fill="none" extrusionOk="0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3" name="Shape 819"/>
            <p:cNvSpPr>
              <a:spLocks/>
            </p:cNvSpPr>
            <p:nvPr/>
          </p:nvSpPr>
          <p:spPr bwMode="auto">
            <a:xfrm>
              <a:off x="6709425" y="4414975"/>
              <a:ext cx="275250" cy="54825"/>
            </a:xfrm>
            <a:custGeom>
              <a:avLst/>
              <a:gdLst>
                <a:gd name="T0" fmla="*/ 11009 w 11010"/>
                <a:gd name="T1" fmla="*/ 2193 h 2193"/>
                <a:gd name="T2" fmla="*/ 5505 w 11010"/>
                <a:gd name="T3" fmla="*/ 1 h 2193"/>
                <a:gd name="T4" fmla="*/ 1 w 11010"/>
                <a:gd name="T5" fmla="*/ 2193 h 2193"/>
                <a:gd name="T6" fmla="*/ 0 w 11010"/>
                <a:gd name="T7" fmla="*/ 0 h 2193"/>
                <a:gd name="T8" fmla="*/ 11010 w 11010"/>
                <a:gd name="T9" fmla="*/ 2193 h 2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11010" h="2193" fill="none" extrusionOk="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4" name="Shape 820"/>
            <p:cNvSpPr>
              <a:spLocks/>
            </p:cNvSpPr>
            <p:nvPr/>
          </p:nvSpPr>
          <p:spPr bwMode="auto">
            <a:xfrm>
              <a:off x="6733175" y="4382725"/>
              <a:ext cx="227750" cy="37150"/>
            </a:xfrm>
            <a:custGeom>
              <a:avLst/>
              <a:gdLst>
                <a:gd name="T0" fmla="*/ 1 w 9110"/>
                <a:gd name="T1" fmla="*/ 1486 h 1486"/>
                <a:gd name="T2" fmla="*/ 1681 w 9110"/>
                <a:gd name="T3" fmla="*/ 1486 h 1486"/>
                <a:gd name="T4" fmla="*/ 1681 w 9110"/>
                <a:gd name="T5" fmla="*/ 0 h 1486"/>
                <a:gd name="T6" fmla="*/ 4555 w 9110"/>
                <a:gd name="T7" fmla="*/ 0 h 1486"/>
                <a:gd name="T8" fmla="*/ 7429 w 9110"/>
                <a:gd name="T9" fmla="*/ 0 h 1486"/>
                <a:gd name="T10" fmla="*/ 7429 w 9110"/>
                <a:gd name="T11" fmla="*/ 1486 h 1486"/>
                <a:gd name="T12" fmla="*/ 9109 w 9110"/>
                <a:gd name="T13" fmla="*/ 1486 h 1486"/>
                <a:gd name="T14" fmla="*/ 0 w 9110"/>
                <a:gd name="T15" fmla="*/ 0 h 1486"/>
                <a:gd name="T16" fmla="*/ 9110 w 9110"/>
                <a:gd name="T17" fmla="*/ 1486 h 1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T14" t="T15" r="T16" b="T17"/>
              <a:pathLst>
                <a:path w="9110" h="1486" fill="none" extrusionOk="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5" name="Shape 821"/>
            <p:cNvSpPr>
              <a:spLocks/>
            </p:cNvSpPr>
            <p:nvPr/>
          </p:nvSpPr>
          <p:spPr bwMode="auto">
            <a:xfrm>
              <a:off x="6847025" y="4414975"/>
              <a:ext cx="25" cy="145550"/>
            </a:xfrm>
            <a:custGeom>
              <a:avLst/>
              <a:gdLst>
                <a:gd name="T0" fmla="*/ 1 w 1"/>
                <a:gd name="T1" fmla="*/ 1 h 5822"/>
                <a:gd name="T2" fmla="*/ 1 w 1"/>
                <a:gd name="T3" fmla="*/ 5822 h 5822"/>
                <a:gd name="T4" fmla="*/ 0 w 1"/>
                <a:gd name="T5" fmla="*/ 0 h 5822"/>
                <a:gd name="T6" fmla="*/ 1 w 1"/>
                <a:gd name="T7" fmla="*/ 5822 h 5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1" h="5822" fill="none" extrusionOk="0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BA671B-8050-5E49-8C44-110B5860A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B2B49F-6126-306B-37DC-55C9B75D7D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044943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latin typeface="Lora" charset="0"/>
                <a:ea typeface="Lora" charset="0"/>
                <a:cs typeface="Lora" charset="0"/>
                <a:sym typeface="Lora" charset="0"/>
              </a:rPr>
              <a:t>Incentive Pay</a:t>
            </a:r>
          </a:p>
        </p:txBody>
      </p:sp>
      <p:sp>
        <p:nvSpPr>
          <p:cNvPr id="9" name="Shape 166"/>
          <p:cNvSpPr txBox="1">
            <a:spLocks/>
          </p:cNvSpPr>
          <p:nvPr/>
        </p:nvSpPr>
        <p:spPr bwMode="auto">
          <a:xfrm>
            <a:off x="2036588" y="2866244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000" kern="0" dirty="0">
                <a:solidFill>
                  <a:schemeClr val="dk1"/>
                </a:solidFill>
                <a:sym typeface="Lora"/>
              </a:rPr>
              <a:t>Enticing high effort is hard work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000" kern="0" dirty="0">
                <a:solidFill>
                  <a:schemeClr val="dk1"/>
                </a:solidFill>
                <a:sym typeface="Lora"/>
              </a:rPr>
              <a:t>But, it is often worth it </a:t>
            </a:r>
            <a:r>
              <a:rPr lang="en-US" sz="2000" i="1" kern="0" dirty="0">
                <a:solidFill>
                  <a:schemeClr val="dk1"/>
                </a:solidFill>
                <a:sym typeface="Lora"/>
              </a:rPr>
              <a:t>if </a:t>
            </a:r>
            <a:r>
              <a:rPr lang="en-US" sz="2000" kern="0" dirty="0">
                <a:solidFill>
                  <a:schemeClr val="dk1"/>
                </a:solidFill>
                <a:sym typeface="Lora"/>
              </a:rPr>
              <a:t>can be done right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2E72BB-A899-BBD4-BD9B-10A5C68BFA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248590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latin typeface="Lora" charset="0"/>
                <a:ea typeface="Lora" charset="0"/>
                <a:cs typeface="Lora" charset="0"/>
                <a:sym typeface="Lora" charset="0"/>
              </a:rPr>
              <a:t>Adverse Selection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5993B9-9ECE-7295-BB7C-A5240B54F5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33029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Screening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A28448"/>
              </a:buClr>
            </a:pPr>
            <a:r>
              <a:rPr lang="en-US" dirty="0"/>
              <a:t>A screen is an effort by the less informed party to have the more informed party reveal his or her type	</a:t>
            </a:r>
          </a:p>
          <a:p>
            <a:pPr lvl="1"/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lvl="1"/>
            <a:r>
              <a:rPr lang="en-US" dirty="0">
                <a:latin typeface="Arial" charset="0"/>
                <a:ea typeface="Arial" charset="0"/>
                <a:cs typeface="Arial" charset="0"/>
              </a:rPr>
              <a:t>	Require an action or offer a menu of choices</a:t>
            </a:r>
          </a:p>
          <a:p>
            <a:pPr lvl="1"/>
            <a:r>
              <a:rPr lang="en-US" dirty="0">
                <a:latin typeface="Arial" charset="0"/>
                <a:ea typeface="Arial" charset="0"/>
                <a:cs typeface="Arial" charset="0"/>
              </a:rPr>
              <a:t>	Must be observable and costly</a:t>
            </a:r>
          </a:p>
          <a:p>
            <a:pPr lvl="1"/>
            <a:r>
              <a:rPr lang="en-US" dirty="0">
                <a:latin typeface="Arial" charset="0"/>
                <a:ea typeface="Arial" charset="0"/>
                <a:cs typeface="Arial" charset="0"/>
              </a:rPr>
              <a:t>	Must not be desirable for “bad” types to do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24247-E1DD-A440-09B7-74704507E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5CF78B-2075-6E5E-3DCB-0A737E3971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203797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body" idx="4294967295"/>
          </p:nvPr>
        </p:nvSpPr>
        <p:spPr>
          <a:xfrm>
            <a:off x="4361974" y="878850"/>
            <a:ext cx="4218145" cy="3654300"/>
          </a:xfrm>
        </p:spPr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000" b="1" dirty="0">
                <a:solidFill>
                  <a:schemeClr val="dk1"/>
                </a:solidFill>
                <a:latin typeface="Verdana" charset="0"/>
                <a:ea typeface="Verdana" charset="0"/>
                <a:cs typeface="Verdana" charset="0"/>
                <a:sym typeface="Lora"/>
              </a:rPr>
              <a:t>Screening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000" dirty="0">
                <a:solidFill>
                  <a:schemeClr val="dk1"/>
                </a:solidFill>
                <a:sym typeface="Lora"/>
              </a:rPr>
              <a:t>Are you a high value customer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000" dirty="0">
                <a:solidFill>
                  <a:schemeClr val="dk1"/>
                </a:solidFill>
                <a:sym typeface="Lora"/>
              </a:rPr>
              <a:t>     or a low value customer?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b="1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b="1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b="1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000" b="1" dirty="0">
                <a:solidFill>
                  <a:schemeClr val="dk1"/>
                </a:solidFill>
                <a:sym typeface="Lora"/>
              </a:rPr>
              <a:t>	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/>
            </a:pPr>
            <a:endParaRPr lang="en-US" sz="2000" dirty="0">
              <a:sym typeface="Quattrocento Sans"/>
            </a:endParaRPr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872" y="893309"/>
            <a:ext cx="3657600" cy="3649248"/>
          </a:xfrm>
          <a:prstGeom prst="ellipse">
            <a:avLst/>
          </a:prstGeom>
        </p:spPr>
      </p:pic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867" y="828992"/>
            <a:ext cx="605790" cy="60579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55F6AA-2954-C149-8998-E5A3709F3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02770C-59CD-D616-8C91-74AA7481E9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36798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79" t="-4755"/>
          <a:stretch/>
        </p:blipFill>
        <p:spPr>
          <a:xfrm>
            <a:off x="532872" y="892940"/>
            <a:ext cx="3657600" cy="3657600"/>
          </a:xfrm>
          <a:prstGeom prst="ellipse">
            <a:avLst/>
          </a:prstGeom>
        </p:spPr>
      </p:pic>
      <p:sp>
        <p:nvSpPr>
          <p:cNvPr id="166" name="Shape 166"/>
          <p:cNvSpPr txBox="1">
            <a:spLocks noGrp="1"/>
          </p:cNvSpPr>
          <p:nvPr>
            <p:ph type="body" idx="4294967295"/>
          </p:nvPr>
        </p:nvSpPr>
        <p:spPr>
          <a:xfrm>
            <a:off x="4361974" y="878850"/>
            <a:ext cx="4218145" cy="3654300"/>
          </a:xfrm>
        </p:spPr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000" b="1" dirty="0">
                <a:solidFill>
                  <a:schemeClr val="dk1"/>
                </a:solidFill>
                <a:latin typeface="Verdana" charset="0"/>
                <a:ea typeface="Verdana" charset="0"/>
                <a:cs typeface="Verdana" charset="0"/>
                <a:sym typeface="Lora"/>
              </a:rPr>
              <a:t>Screening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dirty="0">
              <a:solidFill>
                <a:schemeClr val="dk1"/>
              </a:solidFill>
              <a:sym typeface="Lor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altLang="en-US" sz="2000" dirty="0">
                <a:sym typeface="Quattrocento Sans" charset="0"/>
              </a:rPr>
              <a:t>In 1990, IBM released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altLang="en-US" sz="2000" dirty="0">
                <a:sym typeface="Quattrocento Sans" charset="0"/>
              </a:rPr>
              <a:t>	the </a:t>
            </a:r>
            <a:r>
              <a:rPr lang="en-US" altLang="en-US" sz="2000" dirty="0" err="1">
                <a:sym typeface="Quattrocento Sans" charset="0"/>
              </a:rPr>
              <a:t>LaserPrinter</a:t>
            </a:r>
            <a:r>
              <a:rPr lang="en-US" altLang="en-US" sz="2000" dirty="0">
                <a:sym typeface="Quattrocento Sans" charset="0"/>
              </a:rPr>
              <a:t> E</a:t>
            </a:r>
            <a:endParaRPr lang="en-US" sz="2000" b="1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b="1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b="1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000" b="1" dirty="0">
                <a:solidFill>
                  <a:schemeClr val="dk1"/>
                </a:solidFill>
                <a:sym typeface="Lora"/>
              </a:rPr>
              <a:t>	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b="1" dirty="0">
              <a:solidFill>
                <a:schemeClr val="dk1"/>
              </a:solidFill>
              <a:sym typeface="Lor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/>
            </a:pPr>
            <a:endParaRPr lang="en-US" sz="2000" dirty="0">
              <a:sym typeface="Quattrocento Sans"/>
            </a:endParaRPr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867" y="828992"/>
            <a:ext cx="605790" cy="60579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6C5858D-9FA6-5340-8D10-6D9478B6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92544D-0C32-25EC-212D-E86767D422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39081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Versioning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11" name="Shape 334"/>
          <p:cNvSpPr txBox="1">
            <a:spLocks noGrp="1"/>
          </p:cNvSpPr>
          <p:nvPr>
            <p:ph type="body" idx="1"/>
          </p:nvPr>
        </p:nvSpPr>
        <p:spPr>
          <a:xfrm>
            <a:off x="1381126" y="1616074"/>
            <a:ext cx="3707068" cy="3118157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Quattrocento Sans" charset="0"/>
              <a:buNone/>
            </a:pPr>
            <a:r>
              <a:rPr lang="en-US" altLang="en-US" dirty="0">
                <a:sym typeface="Quattrocento Sans" charset="0"/>
              </a:rPr>
              <a:t>In the 1840s, third class train travel was horrendous!</a:t>
            </a:r>
          </a:p>
          <a:p>
            <a:pPr eaLnBrk="1" hangingPunct="1">
              <a:spcBef>
                <a:spcPct val="0"/>
              </a:spcBef>
              <a:buSzTx/>
              <a:buFont typeface="Quattrocento Sans" charset="0"/>
              <a:buNone/>
            </a:pPr>
            <a:endParaRPr lang="en-US" altLang="en-US" dirty="0">
              <a:sym typeface="Quattrocento Sans" charset="0"/>
            </a:endParaRPr>
          </a:p>
          <a:p>
            <a:pPr eaLnBrk="1" hangingPunct="1">
              <a:spcBef>
                <a:spcPct val="0"/>
              </a:spcBef>
              <a:buSzTx/>
              <a:buFont typeface="Quattrocento Sans" charset="0"/>
              <a:buNone/>
            </a:pPr>
            <a:endParaRPr lang="en-US" altLang="en-US" dirty="0">
              <a:sym typeface="Quattrocento Sans" charset="0"/>
            </a:endParaRPr>
          </a:p>
          <a:p>
            <a:pPr eaLnBrk="1" hangingPunct="1">
              <a:spcBef>
                <a:spcPct val="0"/>
              </a:spcBef>
              <a:buSzTx/>
              <a:buFont typeface="Quattrocento Sans" charset="0"/>
              <a:buNone/>
            </a:pPr>
            <a:endParaRPr lang="en-US" altLang="en-US" dirty="0">
              <a:sym typeface="Quattrocento Sans" charset="0"/>
            </a:endParaRPr>
          </a:p>
          <a:p>
            <a:pPr eaLnBrk="1" hangingPunct="1">
              <a:spcBef>
                <a:spcPct val="0"/>
              </a:spcBef>
              <a:buSzTx/>
              <a:buFont typeface="Quattrocento Sans" charset="0"/>
              <a:buNone/>
            </a:pPr>
            <a:endParaRPr lang="en-US" altLang="en-US" dirty="0">
              <a:sym typeface="Quattrocento San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2438" y="541592"/>
            <a:ext cx="3708400" cy="32639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6EBFDC-366B-C53C-2BFA-0064BABFA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9E9886-2377-72C7-5FCE-E62E77CD65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943819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960120" y="2238000"/>
            <a:ext cx="7269480" cy="819900"/>
          </a:xfrm>
        </p:spPr>
        <p:txBody>
          <a:bodyPr>
            <a:noAutofit/>
          </a:bodyPr>
          <a:lstStyle/>
          <a:p>
            <a:r>
              <a:rPr lang="en-US" dirty="0"/>
              <a:t>What the company is trying to do is to prevent the passengers who can pay the second class fare from traveling third class; </a:t>
            </a:r>
          </a:p>
          <a:p>
            <a:r>
              <a:rPr lang="en-US" dirty="0"/>
              <a:t>It hits the poor, not because it wants to hurt them, but to frighten the rich. 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endParaRPr lang="en-US" dirty="0"/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sz="1800" i="0" dirty="0"/>
              <a:t>— Jules </a:t>
            </a:r>
            <a:r>
              <a:rPr lang="en-US" sz="1800" i="0" dirty="0" err="1"/>
              <a:t>Dupuit</a:t>
            </a:r>
            <a:r>
              <a:rPr lang="en-US" sz="1800" i="0" dirty="0"/>
              <a:t>, </a:t>
            </a:r>
            <a:r>
              <a:rPr lang="en-US" sz="1800" dirty="0"/>
              <a:t>engineer &amp; economist</a:t>
            </a:r>
            <a:r>
              <a:rPr lang="en-US" sz="1800" i="0" dirty="0"/>
              <a:t>, 1849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905D48-9DE4-1A4B-8C4D-48E449083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09D553-BC45-FAB6-8579-248E7B4E69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1337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195" name="Line 11"/>
          <p:cNvSpPr>
            <a:spLocks noChangeShapeType="1"/>
          </p:cNvSpPr>
          <p:nvPr/>
        </p:nvSpPr>
        <p:spPr bwMode="auto">
          <a:xfrm flipH="1">
            <a:off x="4965603" y="2743014"/>
            <a:ext cx="914400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989196" name="Text Box 12"/>
          <p:cNvSpPr txBox="1">
            <a:spLocks noChangeArrowheads="1"/>
          </p:cNvSpPr>
          <p:nvPr/>
        </p:nvSpPr>
        <p:spPr bwMode="auto">
          <a:xfrm>
            <a:off x="5972446" y="2360935"/>
            <a:ext cx="15676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4000" dirty="0">
                <a:latin typeface="Verdana" charset="0"/>
              </a:rPr>
              <a:t>$50</a:t>
            </a:r>
          </a:p>
        </p:txBody>
      </p:sp>
      <p:sp>
        <p:nvSpPr>
          <p:cNvPr id="17" name="Shape 110"/>
          <p:cNvSpPr txBox="1">
            <a:spLocks/>
          </p:cNvSpPr>
          <p:nvPr/>
        </p:nvSpPr>
        <p:spPr>
          <a:xfrm>
            <a:off x="5031047" y="605035"/>
            <a:ext cx="3600507" cy="1213049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800" b="1" kern="0" dirty="0"/>
              <a:t>The (charity) Roulette Wheel</a:t>
            </a:r>
            <a:endParaRPr lang="en" sz="2800" b="1" kern="0" dirty="0">
              <a:highlight>
                <a:srgbClr val="FFCD00"/>
              </a:highlight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72F501-C327-1646-A4BF-54F79C971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24DD3-564A-91C2-8FF6-C35C3B7974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D01528-9416-12E5-4A81-B12EE5046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310" y="396081"/>
            <a:ext cx="3467100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0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433" y="879467"/>
            <a:ext cx="3657600" cy="3657600"/>
          </a:xfrm>
          <a:prstGeom prst="ellipse">
            <a:avLst/>
          </a:prstGeom>
        </p:spPr>
      </p:pic>
      <p:sp>
        <p:nvSpPr>
          <p:cNvPr id="20" name="Shape 166"/>
          <p:cNvSpPr txBox="1">
            <a:spLocks/>
          </p:cNvSpPr>
          <p:nvPr/>
        </p:nvSpPr>
        <p:spPr bwMode="auto">
          <a:xfrm>
            <a:off x="4369338" y="772955"/>
            <a:ext cx="4173000" cy="38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en-US" altLang="en-US" sz="2000" b="1" dirty="0">
                <a:latin typeface="Verdana" charset="0"/>
                <a:ea typeface="Verdana" charset="0"/>
                <a:cs typeface="Verdana" charset="0"/>
              </a:rPr>
              <a:t>Moral Hazard</a:t>
            </a:r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8746"/>
          <a:stretch/>
        </p:blipFill>
        <p:spPr>
          <a:xfrm>
            <a:off x="721417" y="855530"/>
            <a:ext cx="598690" cy="589330"/>
          </a:xfrm>
          <a:prstGeom prst="rect">
            <a:avLst/>
          </a:prstGeom>
        </p:spPr>
      </p:pic>
      <p:sp>
        <p:nvSpPr>
          <p:cNvPr id="10" name="Text Placeholder 2"/>
          <p:cNvSpPr txBox="1">
            <a:spLocks/>
          </p:cNvSpPr>
          <p:nvPr/>
        </p:nvSpPr>
        <p:spPr>
          <a:xfrm>
            <a:off x="4436815" y="1384310"/>
            <a:ext cx="4242489" cy="23824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kern="0" dirty="0"/>
              <a:t>You, a small pharmaceutical company, subcontract a large number of research projects (each with uncertain outcome)</a:t>
            </a:r>
          </a:p>
          <a:p>
            <a:endParaRPr lang="en-US" sz="2000" kern="0" dirty="0"/>
          </a:p>
          <a:p>
            <a:r>
              <a:rPr lang="en-US" sz="2000" kern="0" dirty="0"/>
              <a:t>Each research facility, if hired, can choose to put in either </a:t>
            </a:r>
            <a:r>
              <a:rPr lang="en-US" sz="2000" kern="0" dirty="0">
                <a:highlight>
                  <a:srgbClr val="FFCD00"/>
                </a:highlight>
              </a:rPr>
              <a:t>routine effort</a:t>
            </a:r>
            <a:r>
              <a:rPr lang="en-US" sz="2000" kern="0" dirty="0"/>
              <a:t> or </a:t>
            </a:r>
            <a:r>
              <a:rPr lang="en-US" sz="2000" kern="0" dirty="0">
                <a:highlight>
                  <a:srgbClr val="FFCD00"/>
                </a:highlight>
              </a:rPr>
              <a:t>high effort</a:t>
            </a:r>
            <a:r>
              <a:rPr lang="en-US" sz="2000" kern="0" dirty="0"/>
              <a:t>.</a:t>
            </a:r>
          </a:p>
          <a:p>
            <a:endParaRPr lang="en-US" sz="2000" kern="0" dirty="0"/>
          </a:p>
          <a:p>
            <a:r>
              <a:rPr lang="en-US" sz="2000" kern="0" dirty="0"/>
              <a:t>You don’t observe effort directly.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76F18B-6364-1047-9B1A-F94D2D823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F22DB8-778E-45A9-F424-3F558B91E3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6189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Bef>
                <a:spcPts val="600"/>
              </a:spcBef>
              <a:buClr>
                <a:srgbClr val="A28448"/>
              </a:buClr>
              <a:buFont typeface="Quattrocento Sans"/>
              <a:buChar char="◉"/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Probability of success depends on firm</a:t>
            </a:r>
            <a:r>
              <a:rPr lang="ja-JP" altLang="en-US" sz="2400" dirty="0"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en-US" altLang="ja-JP" sz="2400" dirty="0">
                <a:latin typeface="Arial" charset="0"/>
                <a:ea typeface="Arial" charset="0"/>
                <a:cs typeface="Arial" charset="0"/>
              </a:rPr>
              <a:t>s effort</a:t>
            </a:r>
          </a:p>
          <a:p>
            <a:pPr marL="925513" lvl="2" indent="-314325">
              <a:lnSpc>
                <a:spcPct val="90000"/>
              </a:lnSpc>
              <a:spcBef>
                <a:spcPts val="600"/>
              </a:spcBef>
              <a:buClr>
                <a:srgbClr val="A28448"/>
              </a:buClr>
              <a:buFont typeface="Arial" charset="0"/>
              <a:buChar char="•"/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routine effort:	60%</a:t>
            </a:r>
          </a:p>
          <a:p>
            <a:pPr marL="925513" lvl="2" indent="-314325">
              <a:lnSpc>
                <a:spcPct val="90000"/>
              </a:lnSpc>
              <a:spcBef>
                <a:spcPts val="600"/>
              </a:spcBef>
              <a:buClr>
                <a:srgbClr val="A28448"/>
              </a:buClr>
              <a:buFont typeface="Arial" charset="0"/>
              <a:buChar char="•"/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high effort:	80%</a:t>
            </a:r>
          </a:p>
          <a:p>
            <a:pPr marL="342900" lvl="1" indent="-342900">
              <a:lnSpc>
                <a:spcPct val="90000"/>
              </a:lnSpc>
              <a:spcBef>
                <a:spcPts val="600"/>
              </a:spcBef>
              <a:buClr>
                <a:srgbClr val="A28448"/>
              </a:buClr>
              <a:buFont typeface="Quattrocento Sans"/>
              <a:buChar char="◉"/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Firm has a cost of effort</a:t>
            </a:r>
            <a:endParaRPr lang="en-US" altLang="ja-JP" sz="2400" dirty="0">
              <a:latin typeface="Arial" charset="0"/>
              <a:ea typeface="Arial" charset="0"/>
              <a:cs typeface="Arial" charset="0"/>
            </a:endParaRPr>
          </a:p>
          <a:p>
            <a:pPr marL="925513" lvl="2" indent="-314325">
              <a:lnSpc>
                <a:spcPct val="90000"/>
              </a:lnSpc>
              <a:spcBef>
                <a:spcPts val="600"/>
              </a:spcBef>
              <a:buClr>
                <a:srgbClr val="A28448"/>
              </a:buClr>
              <a:buFont typeface="Arial" charset="0"/>
              <a:buChar char="•"/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routine effort:	$100,000 cost</a:t>
            </a:r>
          </a:p>
          <a:p>
            <a:pPr marL="925513" lvl="2" indent="-314325">
              <a:lnSpc>
                <a:spcPct val="90000"/>
              </a:lnSpc>
              <a:spcBef>
                <a:spcPts val="600"/>
              </a:spcBef>
              <a:buClr>
                <a:srgbClr val="A28448"/>
              </a:buClr>
              <a:buFont typeface="Arial" charset="0"/>
              <a:buChar char="•"/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high effort:	$150,000 cost</a:t>
            </a:r>
          </a:p>
          <a:p>
            <a:pPr marL="342900" lvl="1" indent="-342900">
              <a:lnSpc>
                <a:spcPct val="90000"/>
              </a:lnSpc>
              <a:spcBef>
                <a:spcPts val="600"/>
              </a:spcBef>
              <a:buClr>
                <a:srgbClr val="A28448"/>
              </a:buClr>
              <a:buFont typeface="Quattrocento Sans"/>
              <a:buChar char="◉"/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Project value: </a:t>
            </a:r>
          </a:p>
          <a:p>
            <a:pPr lvl="4">
              <a:lnSpc>
                <a:spcPct val="90000"/>
              </a:lnSpc>
              <a:spcBef>
                <a:spcPts val="600"/>
              </a:spcBef>
              <a:buClr>
                <a:srgbClr val="A28448"/>
              </a:buClr>
            </a:pPr>
            <a:r>
              <a:rPr lang="en-US" altLang="en-US" sz="2000" dirty="0">
                <a:latin typeface="Arial" charset="0"/>
                <a:ea typeface="Arial" charset="0"/>
                <a:cs typeface="Arial" charset="0"/>
              </a:rPr>
              <a:t>	$600,000 only if successful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Moral Hazard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B2AF7A-9D65-7783-5ED7-54012BF8A9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9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pPr defTabSz="515938"/>
            <a:endParaRPr lang="en-US" altLang="en-US" dirty="0"/>
          </a:p>
          <a:p>
            <a:pPr defTabSz="515938"/>
            <a:r>
              <a:rPr lang="en-US" altLang="en-US" dirty="0"/>
              <a:t>Benchmarks:</a:t>
            </a:r>
          </a:p>
          <a:p>
            <a:pPr lvl="1" defTabSz="515938"/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Fixed Payment</a:t>
            </a:r>
          </a:p>
          <a:p>
            <a:pPr lvl="1" defTabSz="515938"/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Observable Effort</a:t>
            </a:r>
          </a:p>
          <a:p>
            <a:pPr lvl="1" defTabSz="515938"/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 defTabSz="515938"/>
            <a:r>
              <a:rPr lang="en-US" altLang="en-US" dirty="0"/>
              <a:t>Result-contingent bonus scheme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Compensation Schemes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A60AC5-C029-A5E2-8963-E90C1A0947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43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dirty="0">
              <a:highlight>
                <a:srgbClr val="FFCD00"/>
              </a:highlight>
            </a:endParaRPr>
          </a:p>
          <a:p>
            <a:r>
              <a:rPr lang="en-US" altLang="en-US" dirty="0">
                <a:ea typeface="ＭＳ Ｐゴシック" charset="-128"/>
              </a:rPr>
              <a:t>No amount of fixed payment can convince the firm to put in high effort.</a:t>
            </a:r>
          </a:p>
          <a:p>
            <a:endParaRPr lang="en-US" altLang="en-US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Fixed payment must be high enough to get the firm to accept the project.</a:t>
            </a:r>
          </a:p>
          <a:p>
            <a:endParaRPr lang="en-US" altLang="en-US" dirty="0">
              <a:ea typeface="ＭＳ Ｐゴシック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Incentive Scheme 1:</a:t>
            </a:r>
            <a:br>
              <a:rPr lang="en-US" sz="2000" b="1" dirty="0">
                <a:latin typeface="Verdana" charset="0"/>
                <a:ea typeface="Verdana" charset="0"/>
                <a:cs typeface="Verdana" charset="0"/>
              </a:rPr>
            </a:b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Fixed Payment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294956-212C-CDC9-81A5-05229B45BA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172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r>
              <a:rPr lang="en-US" altLang="en-US" dirty="0">
                <a:ea typeface="ＭＳ Ｐゴシック" charset="-128"/>
              </a:rPr>
              <a:t>Optimal payment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Lowest possible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Firm requires $100,000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Payment = $100,000</a:t>
            </a:r>
          </a:p>
          <a:p>
            <a:pPr lvl="1"/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Expected Profit </a:t>
            </a:r>
          </a:p>
          <a:p>
            <a:pPr marL="342900" lvl="2" indent="-342900">
              <a:lnSpc>
                <a:spcPct val="90000"/>
              </a:lnSpc>
              <a:tabLst>
                <a:tab pos="911225" algn="l"/>
                <a:tab pos="1358900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		Expected project value – payment</a:t>
            </a:r>
          </a:p>
          <a:p>
            <a:pPr marL="342900" lvl="2" indent="-342900">
              <a:lnSpc>
                <a:spcPct val="90000"/>
              </a:lnSpc>
              <a:buFont typeface="Wingdings" charset="2"/>
              <a:buNone/>
              <a:tabLst>
                <a:tab pos="911225" algn="l"/>
                <a:tab pos="1358900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	=	(.6) $600K – $100K</a:t>
            </a:r>
          </a:p>
          <a:p>
            <a:pPr>
              <a:lnSpc>
                <a:spcPct val="90000"/>
              </a:lnSpc>
              <a:buFont typeface="Wingdings" charset="2"/>
              <a:buNone/>
              <a:tabLst>
                <a:tab pos="911225" algn="l"/>
                <a:tab pos="1358900" algn="l"/>
              </a:tabLst>
            </a:pPr>
            <a:r>
              <a:rPr lang="en-US" altLang="en-US" sz="2000" dirty="0"/>
              <a:t>		= 	$360K - $100K = </a:t>
            </a:r>
            <a:r>
              <a:rPr lang="en-US" altLang="en-US" sz="2000" b="1" dirty="0"/>
              <a:t>$260K</a:t>
            </a:r>
            <a:endParaRPr lang="en-US" altLang="en-US" sz="2000" b="1" dirty="0">
              <a:solidFill>
                <a:srgbClr val="040F76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Fixed Payment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FCFDD9-1216-75B1-8A0C-C27CAB3833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1140"/>
      </p:ext>
    </p:extLst>
  </p:cSld>
  <p:clrMapOvr>
    <a:masterClrMapping/>
  </p:clrMapOvr>
</p:sld>
</file>

<file path=ppt/theme/theme1.xml><?xml version="1.0" encoding="utf-8"?>
<a:theme xmlns:a="http://schemas.openxmlformats.org/drawingml/2006/main" name="Viola templat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ola" id="{623AD44C-EE65-FE4C-87B1-13997D5D3EBA}" vid="{95DEBDB7-D69F-0244-98C4-0DBCB1AE07D2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LEctures</Template>
  <TotalTime>12046</TotalTime>
  <Words>1405</Words>
  <Application>Microsoft Macintosh PowerPoint</Application>
  <PresentationFormat>On-screen Show (16:9)</PresentationFormat>
  <Paragraphs>302</Paragraphs>
  <Slides>37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ＭＳ Ｐゴシック</vt:lpstr>
      <vt:lpstr>Arial</vt:lpstr>
      <vt:lpstr>Lora</vt:lpstr>
      <vt:lpstr>Quattrocento Sans</vt:lpstr>
      <vt:lpstr>Verdana</vt:lpstr>
      <vt:lpstr>Wingdings</vt:lpstr>
      <vt:lpstr>Viola template</vt:lpstr>
      <vt:lpstr>Game Theory</vt:lpstr>
      <vt:lpstr>Outline…</vt:lpstr>
      <vt:lpstr>PowerPoint Presentation</vt:lpstr>
      <vt:lpstr>PowerPoint Presentation</vt:lpstr>
      <vt:lpstr>PowerPoint Presentation</vt:lpstr>
      <vt:lpstr>Moral Hazard</vt:lpstr>
      <vt:lpstr>Compensation Schemes</vt:lpstr>
      <vt:lpstr>Incentive Scheme 1: Fixed Payment</vt:lpstr>
      <vt:lpstr>Fixed Payment</vt:lpstr>
      <vt:lpstr>Incentive Scheme 2: Observable effort</vt:lpstr>
      <vt:lpstr>Observable effort</vt:lpstr>
      <vt:lpstr>PowerPoint Presentation</vt:lpstr>
      <vt:lpstr>Incentive Scheme 3: Fixed Payment &amp; Bonus</vt:lpstr>
      <vt:lpstr>Fixed Payment &amp; Bonus</vt:lpstr>
      <vt:lpstr>Fixed Payment &amp; Bonus</vt:lpstr>
      <vt:lpstr>Fixed Payment &amp; Bonus</vt:lpstr>
      <vt:lpstr>Fixed Payment &amp; Bonus</vt:lpstr>
      <vt:lpstr>Incentive Pay </vt:lpstr>
      <vt:lpstr>Profit</vt:lpstr>
      <vt:lpstr>Moral Hazard</vt:lpstr>
      <vt:lpstr>Challenges</vt:lpstr>
      <vt:lpstr>PowerPoint Presentation</vt:lpstr>
      <vt:lpstr>PowerPoint Presentation</vt:lpstr>
      <vt:lpstr>Would you bet $1000?</vt:lpstr>
      <vt:lpstr>Would you bet $100  10 times?</vt:lpstr>
      <vt:lpstr>Would you bet $1  1000 times?</vt:lpstr>
      <vt:lpstr>PowerPoint Presentation</vt:lpstr>
      <vt:lpstr>PowerPoint Presentation</vt:lpstr>
      <vt:lpstr>Leakages</vt:lpstr>
      <vt:lpstr>PowerPoint Presentation</vt:lpstr>
      <vt:lpstr>Incentive Pay</vt:lpstr>
      <vt:lpstr>Adverse Selection</vt:lpstr>
      <vt:lpstr>Screening</vt:lpstr>
      <vt:lpstr>PowerPoint Presentation</vt:lpstr>
      <vt:lpstr>PowerPoint Presentation</vt:lpstr>
      <vt:lpstr>Versioning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Managerial Economics</dc:title>
  <dc:creator>Mike S</dc:creator>
  <cp:lastModifiedBy>Shor, Mike</cp:lastModifiedBy>
  <cp:revision>250</cp:revision>
  <dcterms:created xsi:type="dcterms:W3CDTF">2017-10-16T01:28:23Z</dcterms:created>
  <dcterms:modified xsi:type="dcterms:W3CDTF">2026-04-08T13:34:38Z</dcterms:modified>
</cp:coreProperties>
</file>