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37"/>
  </p:notesMasterIdLst>
  <p:sldIdLst>
    <p:sldId id="256" r:id="rId2"/>
    <p:sldId id="583" r:id="rId3"/>
    <p:sldId id="621" r:id="rId4"/>
    <p:sldId id="585" r:id="rId5"/>
    <p:sldId id="622" r:id="rId6"/>
    <p:sldId id="528" r:id="rId7"/>
    <p:sldId id="623" r:id="rId8"/>
    <p:sldId id="567" r:id="rId9"/>
    <p:sldId id="624" r:id="rId10"/>
    <p:sldId id="625" r:id="rId11"/>
    <p:sldId id="626" r:id="rId12"/>
    <p:sldId id="627" r:id="rId13"/>
    <p:sldId id="628" r:id="rId14"/>
    <p:sldId id="629" r:id="rId15"/>
    <p:sldId id="630" r:id="rId16"/>
    <p:sldId id="631" r:id="rId17"/>
    <p:sldId id="633" r:id="rId18"/>
    <p:sldId id="632" r:id="rId19"/>
    <p:sldId id="634" r:id="rId20"/>
    <p:sldId id="587" r:id="rId21"/>
    <p:sldId id="635" r:id="rId22"/>
    <p:sldId id="588" r:id="rId23"/>
    <p:sldId id="589" r:id="rId24"/>
    <p:sldId id="636" r:id="rId25"/>
    <p:sldId id="590" r:id="rId26"/>
    <p:sldId id="637" r:id="rId27"/>
    <p:sldId id="638" r:id="rId28"/>
    <p:sldId id="639" r:id="rId29"/>
    <p:sldId id="640" r:id="rId30"/>
    <p:sldId id="641" r:id="rId31"/>
    <p:sldId id="642" r:id="rId32"/>
    <p:sldId id="643" r:id="rId33"/>
    <p:sldId id="644" r:id="rId34"/>
    <p:sldId id="645" r:id="rId35"/>
    <p:sldId id="646" r:id="rId3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  <a:srgbClr val="F0B8BF"/>
    <a:srgbClr val="A615B1"/>
    <a:srgbClr val="911630"/>
    <a:srgbClr val="DCA6E1"/>
    <a:srgbClr val="89A5E6"/>
    <a:srgbClr val="65132A"/>
    <a:srgbClr val="16B728"/>
    <a:srgbClr val="A2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FEC1-F41B-40B7-A70C-D34B210500F4}">
  <a:tblStyle styleId="{9E86FEC1-F41B-40B7-A70C-D34B21050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4"/>
    <p:restoredTop sz="94908"/>
  </p:normalViewPr>
  <p:slideViewPr>
    <p:cSldViewPr snapToGrid="0" snapToObjects="1">
      <p:cViewPr varScale="1">
        <p:scale>
          <a:sx n="134" d="100"/>
          <a:sy n="134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88652209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5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4" name="Shape 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13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282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32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33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858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65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462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459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798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124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661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640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540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678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187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67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6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1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92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48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21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10"/>
          <p:cNvCxnSpPr>
            <a:cxnSpLocks noChangeShapeType="1"/>
          </p:cNvCxnSpPr>
          <p:nvPr/>
        </p:nvCxnSpPr>
        <p:spPr bwMode="auto">
          <a:xfrm>
            <a:off x="-6350" y="3676650"/>
            <a:ext cx="91630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11"/>
          <p:cNvSpPr>
            <a:spLocks noChangeArrowheads="1"/>
          </p:cNvSpPr>
          <p:nvPr/>
        </p:nvSpPr>
        <p:spPr bwMode="auto">
          <a:xfrm>
            <a:off x="1117600" y="3392488"/>
            <a:ext cx="566738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3600"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2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20"/>
          <p:cNvCxnSpPr>
            <a:cxnSpLocks noChangeShapeType="1"/>
          </p:cNvCxnSpPr>
          <p:nvPr/>
        </p:nvCxnSpPr>
        <p:spPr bwMode="auto">
          <a:xfrm>
            <a:off x="4584700" y="3676650"/>
            <a:ext cx="0" cy="1481138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21"/>
          <p:cNvSpPr>
            <a:spLocks noChangeArrowheads="1"/>
          </p:cNvSpPr>
          <p:nvPr/>
        </p:nvSpPr>
        <p:spPr bwMode="auto">
          <a:xfrm>
            <a:off x="4287838" y="3392488"/>
            <a:ext cx="568325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Shape 22"/>
          <p:cNvSpPr txBox="1">
            <a:spLocks noChangeArrowheads="1"/>
          </p:cNvSpPr>
          <p:nvPr/>
        </p:nvSpPr>
        <p:spPr bwMode="auto">
          <a:xfrm>
            <a:off x="3594100" y="3413125"/>
            <a:ext cx="1955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latin typeface="Lora" charset="0"/>
                <a:ea typeface="Lora" charset="0"/>
                <a:cs typeface="Lora" charset="0"/>
                <a:sym typeface="Lora" charset="0"/>
              </a:rPr>
              <a:t>“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anchor="b"/>
          <a:lstStyle>
            <a:lvl1pPr lvl="0" algn="ctr" rtl="0">
              <a:spcBef>
                <a:spcPts val="0"/>
              </a:spcBef>
              <a:buSzPct val="100000"/>
              <a:buFont typeface="Lora"/>
              <a:defRPr sz="2400" i="1">
                <a:latin typeface="Arial" charset="0"/>
                <a:ea typeface="Arial" charset="0"/>
                <a:cs typeface="Arial" charset="0"/>
                <a:sym typeface="Lora"/>
              </a:defRPr>
            </a:lvl1pPr>
            <a:lvl2pPr lvl="1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2879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25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28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600"/>
              </a:spcBef>
              <a:buClr>
                <a:srgbClr val="A28448"/>
              </a:buClr>
              <a:buSzPct val="100000"/>
              <a:buFont typeface="Quattrocento Sans"/>
              <a:buChar char="◉"/>
              <a:defRPr sz="2400"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2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14"/>
          <p:cNvCxnSpPr>
            <a:cxnSpLocks noChangeShapeType="1"/>
          </p:cNvCxnSpPr>
          <p:nvPr/>
        </p:nvCxnSpPr>
        <p:spPr bwMode="auto">
          <a:xfrm>
            <a:off x="-6350" y="2571750"/>
            <a:ext cx="1984375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15"/>
          <p:cNvSpPr>
            <a:spLocks noChangeArrowheads="1"/>
          </p:cNvSpPr>
          <p:nvPr/>
        </p:nvSpPr>
        <p:spPr bwMode="auto">
          <a:xfrm>
            <a:off x="1117600" y="2287588"/>
            <a:ext cx="566738" cy="568325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17"/>
          <p:cNvCxnSpPr>
            <a:cxnSpLocks noChangeShapeType="1"/>
          </p:cNvCxnSpPr>
          <p:nvPr/>
        </p:nvCxnSpPr>
        <p:spPr bwMode="auto">
          <a:xfrm>
            <a:off x="5899150" y="2571750"/>
            <a:ext cx="325120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="b"/>
          <a:lstStyle>
            <a:lvl1pPr lvl="0" rtl="0">
              <a:spcBef>
                <a:spcPts val="0"/>
              </a:spcBef>
              <a:buSzPct val="100000"/>
              <a:defRPr sz="3000"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7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4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25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28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2000" b="1">
                <a:latin typeface="Verdana" charset="0"/>
                <a:ea typeface="Verdana" charset="0"/>
                <a:cs typeface="Verdana" charset="0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30737BD-D33F-7E49-AA8C-FDC2305C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2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1381125" y="1616075"/>
            <a:ext cx="68103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title"/>
          </p:nvPr>
        </p:nvSpPr>
        <p:spPr bwMode="auto">
          <a:xfrm>
            <a:off x="1381125" y="936625"/>
            <a:ext cx="68103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95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Game Theory © Mike Shor 2024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5" r:id="rId4"/>
    <p:sldLayoutId id="2147483676" r:id="rId5"/>
    <p:sldLayoutId id="2147483677" r:id="rId6"/>
  </p:sldLayoutIdLst>
  <p:transition>
    <p:fade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A28448"/>
        </a:buClr>
        <a:buFont typeface="Quattrocento Sans" charset="0"/>
        <a:buChar char="◉"/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images.google.com/imgres?imgurl=www.santry.com/images/j0078714.gif&amp;imgrefurl=http://www.santry.com/index.html&amp;h=127&amp;w=71&amp;prev=/images?q=j0078714&amp;svnum=10&amp;hl=en&amp;lr=&amp;ie=UTF-8&amp;oe=UTF-8&amp;safe=of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/imgres?imgurl=www.sthmoor.vic.edu.au/j0078717_small.gif&amp;imgrefurl=http://www.sthmoor.vic.edu.au/Parliamo%2520Italiano.htm&amp;h=185&amp;w=100&amp;prev=/images?q=j0078717&amp;svnum=10&amp;hl=en&amp;lr=&amp;ie=UTF-8&amp;oe=UTF-8&amp;safe=off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hyperlink" Target="http://www.yellowroseartstamps.com/stamps/images/J103.jpg" TargetMode="External"/><Relationship Id="rId4" Type="http://schemas.openxmlformats.org/officeDocument/2006/relationships/hyperlink" Target="http://images.google.com/imgres?imgurl=www.overberginfo.com/odaf/images/j0078748.gif&amp;imgrefurl=http://www.overberginfo.com/odaf/home.htm&amp;h=123&amp;w=83&amp;prev=/images?q=j0078748&amp;svnum=10&amp;hl=en&amp;lr=&amp;ie=UTF-8&amp;oe=UTF-8&amp;safe=off" TargetMode="External"/><Relationship Id="rId9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Lora"/>
              <a:buNone/>
              <a:defRPr/>
            </a:pPr>
            <a:r>
              <a:rPr lang="en-US" b="1" dirty="0">
                <a:latin typeface="Arial" charset="0"/>
                <a:ea typeface="Arial" charset="0"/>
                <a:cs typeface="Arial" charset="0"/>
                <a:sym typeface="Lora"/>
              </a:rPr>
              <a:t>Game Theory</a:t>
            </a:r>
            <a:endParaRPr lang="en" b="1" dirty="0">
              <a:latin typeface="Arial" charset="0"/>
              <a:ea typeface="Arial" charset="0"/>
              <a:cs typeface="Arial" charset="0"/>
              <a:sym typeface="Lora"/>
            </a:endParaRPr>
          </a:p>
        </p:txBody>
      </p:sp>
      <p:sp>
        <p:nvSpPr>
          <p:cNvPr id="3" name="Shape 61"/>
          <p:cNvSpPr txBox="1">
            <a:spLocks/>
          </p:cNvSpPr>
          <p:nvPr/>
        </p:nvSpPr>
        <p:spPr bwMode="auto">
          <a:xfrm>
            <a:off x="1943687" y="3702059"/>
            <a:ext cx="6939056" cy="47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fontAlgn="auto">
              <a:spcAft>
                <a:spcPts val="0"/>
              </a:spcAft>
              <a:buFont typeface="Lora"/>
              <a:buNone/>
              <a:defRPr/>
            </a:pPr>
            <a:r>
              <a:rPr lang="en-US" sz="2000" b="1" kern="0">
                <a:solidFill>
                  <a:srgbClr val="1A172C"/>
                </a:solidFill>
                <a:sym typeface="Lora"/>
              </a:rPr>
              <a:t>Spring 2025 </a:t>
            </a:r>
            <a:r>
              <a:rPr lang="en-US" sz="2000" b="1" kern="0" dirty="0">
                <a:solidFill>
                  <a:srgbClr val="1A172C"/>
                </a:solidFill>
                <a:sym typeface="Lora"/>
              </a:rPr>
              <a:t>- Mike Shor 		</a:t>
            </a:r>
            <a:r>
              <a:rPr lang="en-US" sz="2000" b="1" kern="0" dirty="0">
                <a:sym typeface="Lora"/>
              </a:rPr>
              <a:t>	     </a:t>
            </a:r>
            <a:r>
              <a:rPr lang="en-US" sz="2000" b="1" dirty="0">
                <a:highlight>
                  <a:srgbClr val="FFCD00"/>
                </a:highlight>
                <a:sym typeface="Lora"/>
              </a:rPr>
              <a:t>Topic 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264" y="3448041"/>
            <a:ext cx="449513" cy="4746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Common Value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9"/>
          <a:stretch/>
        </p:blipFill>
        <p:spPr>
          <a:xfrm>
            <a:off x="1758630" y="1405157"/>
            <a:ext cx="6006274" cy="33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5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94479" y="1358900"/>
            <a:ext cx="7944787" cy="3369770"/>
          </a:xfrm>
        </p:spPr>
        <p:txBody>
          <a:bodyPr numCol="2" spcCol="274320"/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Private Value Auction</a:t>
            </a:r>
            <a:endParaRPr lang="en-US" altLang="en-US" sz="2800" b="1" dirty="0"/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Each bidder knows his or her value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values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memorabilia,           consumption items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Common Value Auction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The item has a single though unknown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estimates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of the true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drilling rights,                             disciplinary corporate takeovers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Sources of Uncertainty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8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English auction</a:t>
            </a:r>
            <a:endParaRPr lang="en-US" dirty="0"/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endParaRPr lang="en-US" altLang="en-US" dirty="0">
              <a:ea typeface="ＭＳ Ｐゴシック" charset="-128"/>
            </a:endParaRPr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altLang="en-US" dirty="0">
                <a:ea typeface="ＭＳ Ｐゴシック" charset="-128"/>
              </a:rPr>
              <a:t>Prices rise (through auctioneer or bidders)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	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Bidders call out prices (outcry)</a:t>
            </a: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Auctioneer calls out prices (silent)</a:t>
            </a: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Bidders hold down button (Japanese)</a:t>
            </a:r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altLang="en-US" dirty="0">
                <a:ea typeface="ＭＳ Ｐゴシック" charset="-128"/>
              </a:rPr>
              <a:t>Highest bidder gets the object</a:t>
            </a:r>
          </a:p>
          <a:p>
            <a:pPr marL="288925" indent="-276225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altLang="en-US" dirty="0">
                <a:ea typeface="ＭＳ Ｐゴシック" charset="-128"/>
              </a:rPr>
              <a:t>Pays a bit over the next highest bid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12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Ascending Bid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E079B33-F290-4541-8A58-11C10E2B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971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57640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ja-JP" dirty="0">
                <a:ea typeface="ＭＳ Ｐゴシック" charset="-128"/>
              </a:rPr>
              <a:t>Dutch (“Tulip”) auction</a:t>
            </a:r>
          </a:p>
          <a:p>
            <a:pPr>
              <a:buClr>
                <a:srgbClr val="A28448"/>
              </a:buClr>
            </a:pPr>
            <a:endParaRPr lang="en-US" altLang="ja-JP" dirty="0">
              <a:ea typeface="ＭＳ Ｐゴシック" charset="-128"/>
            </a:endParaRPr>
          </a:p>
          <a:p>
            <a:pPr>
              <a:buClr>
                <a:srgbClr val="A28448"/>
              </a:buClr>
            </a:pPr>
            <a:r>
              <a:rPr lang="en-US" altLang="ja-JP" dirty="0">
                <a:ea typeface="ＭＳ Ｐゴシック" charset="-128"/>
              </a:rPr>
              <a:t>“Price Clock” ticks down the price</a:t>
            </a:r>
          </a:p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First bidder to </a:t>
            </a:r>
            <a:r>
              <a:rPr lang="en-US" altLang="ja-JP" dirty="0">
                <a:ea typeface="ＭＳ Ｐゴシック" charset="-128"/>
              </a:rPr>
              <a:t>“buzz in” is the winner</a:t>
            </a:r>
          </a:p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Pays price on clock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13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Descending Bid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8AE2757-D443-F347-A9E6-8AE39A37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76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Auction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14</a:t>
            </a:fld>
            <a:endParaRPr lang="en-U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167062" y="1782366"/>
            <a:ext cx="2549129" cy="25491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4368404" y="1816894"/>
            <a:ext cx="182165" cy="182166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4357688" y="4114800"/>
            <a:ext cx="182166" cy="182166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 rot="-5400000">
            <a:off x="4352330" y="1824634"/>
            <a:ext cx="192881" cy="2480072"/>
            <a:chOff x="2676" y="1532"/>
            <a:chExt cx="162" cy="2083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 rot="-3600000">
            <a:off x="4347568" y="1819871"/>
            <a:ext cx="192881" cy="2480072"/>
            <a:chOff x="2676" y="1532"/>
            <a:chExt cx="162" cy="2083"/>
          </a:xfrm>
        </p:grpSpPr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 rot="-1800000">
            <a:off x="4355307" y="1814513"/>
            <a:ext cx="192881" cy="2480072"/>
            <a:chOff x="2676" y="1532"/>
            <a:chExt cx="162" cy="2083"/>
          </a:xfrm>
        </p:grpSpPr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1800000">
            <a:off x="4352926" y="1819276"/>
            <a:ext cx="192881" cy="2480072"/>
            <a:chOff x="2676" y="1532"/>
            <a:chExt cx="162" cy="2083"/>
          </a:xfrm>
        </p:grpSpPr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3600000">
            <a:off x="4357093" y="1827015"/>
            <a:ext cx="192881" cy="2480072"/>
            <a:chOff x="2676" y="1532"/>
            <a:chExt cx="162" cy="2083"/>
          </a:xfrm>
        </p:grpSpPr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2685" y="153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2676" y="3462"/>
              <a:ext cx="153" cy="15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4323160" y="2010966"/>
            <a:ext cx="261938" cy="2095500"/>
            <a:chOff x="2671" y="1689"/>
            <a:chExt cx="220" cy="1760"/>
          </a:xfrm>
        </p:grpSpPr>
        <p:sp>
          <p:nvSpPr>
            <p:cNvPr id="37" name="AutoShape 38"/>
            <p:cNvSpPr>
              <a:spLocks noChangeArrowheads="1"/>
            </p:cNvSpPr>
            <p:nvPr/>
          </p:nvSpPr>
          <p:spPr bwMode="auto">
            <a:xfrm>
              <a:off x="2671" y="1689"/>
              <a:ext cx="220" cy="1757"/>
            </a:xfrm>
            <a:prstGeom prst="upArrow">
              <a:avLst>
                <a:gd name="adj1" fmla="val 32731"/>
                <a:gd name="adj2" fmla="val 107594"/>
              </a:avLst>
            </a:prstGeom>
            <a:gradFill rotWithShape="1">
              <a:gsLst>
                <a:gs pos="0">
                  <a:schemeClr val="tx1"/>
                </a:gs>
                <a:gs pos="100000">
                  <a:srgbClr val="43597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2711" y="3084"/>
              <a:ext cx="134" cy="3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050"/>
            </a:p>
          </p:txBody>
        </p:sp>
      </p:grp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4374357" y="2976563"/>
            <a:ext cx="160735" cy="16073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43597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C5DEE-97F3-90C3-B926-07983505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092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Buyer submitting the highest bid wins                      and pays the price he or she bid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15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Sealed Bid (1</a:t>
            </a:r>
            <a:r>
              <a:rPr lang="en-US" baseline="30000" dirty="0"/>
              <a:t>st</a:t>
            </a:r>
            <a:r>
              <a:rPr lang="en-US" dirty="0"/>
              <a:t> Price)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1108567" y="2244436"/>
            <a:ext cx="7633651" cy="2797466"/>
            <a:chOff x="882" y="1989"/>
            <a:chExt cx="4374" cy="2022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882" y="2604"/>
              <a:ext cx="1359" cy="657"/>
              <a:chOff x="864" y="2118"/>
              <a:chExt cx="1359" cy="657"/>
            </a:xfrm>
          </p:grpSpPr>
          <p:graphicFrame>
            <p:nvGraphicFramePr>
              <p:cNvPr id="25" name="Object 6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4579545" imgH="3118919" progId="MS_ClipArt_Gallery.2">
                      <p:embed/>
                    </p:oleObj>
                  </mc:Choice>
                  <mc:Fallback>
                    <p:oleObj name="Clip" r:id="rId3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$700</a:t>
                </a:r>
              </a:p>
            </p:txBody>
          </p:sp>
        </p:grp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1752" y="3348"/>
              <a:ext cx="1359" cy="657"/>
              <a:chOff x="864" y="2118"/>
              <a:chExt cx="1359" cy="657"/>
            </a:xfrm>
          </p:grpSpPr>
          <p:graphicFrame>
            <p:nvGraphicFramePr>
              <p:cNvPr id="23" name="Object 9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4579545" imgH="3118919" progId="MS_ClipArt_Gallery.2">
                      <p:embed/>
                    </p:oleObj>
                  </mc:Choice>
                  <mc:Fallback>
                    <p:oleObj name="Clip" r:id="rId5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$400</a:t>
                </a: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2283" y="2610"/>
              <a:ext cx="1359" cy="657"/>
              <a:chOff x="864" y="2118"/>
              <a:chExt cx="1359" cy="657"/>
            </a:xfrm>
          </p:grpSpPr>
          <p:graphicFrame>
            <p:nvGraphicFramePr>
              <p:cNvPr id="21" name="Object 12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4579545" imgH="3118919" progId="MS_ClipArt_Gallery.2">
                      <p:embed/>
                    </p:oleObj>
                  </mc:Choice>
                  <mc:Fallback>
                    <p:oleObj name="Clip" r:id="rId6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$500</a:t>
                </a: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153" y="3354"/>
              <a:ext cx="1359" cy="657"/>
              <a:chOff x="864" y="2118"/>
              <a:chExt cx="1359" cy="657"/>
            </a:xfrm>
          </p:grpSpPr>
          <p:graphicFrame>
            <p:nvGraphicFramePr>
              <p:cNvPr id="19" name="Object 15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4579545" imgH="3118919" progId="MS_ClipArt_Gallery.2">
                      <p:embed/>
                    </p:oleObj>
                  </mc:Choice>
                  <mc:Fallback>
                    <p:oleObj name="Clip" r:id="rId7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$300</a:t>
                </a:r>
              </a:p>
            </p:txBody>
          </p:sp>
        </p:grp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1611" y="2277"/>
              <a:ext cx="654" cy="37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259" y="2277"/>
              <a:ext cx="167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933" y="1989"/>
              <a:ext cx="1323" cy="729"/>
            </a:xfrm>
            <a:prstGeom prst="rect">
              <a:avLst/>
            </a:prstGeom>
            <a:solidFill>
              <a:srgbClr val="C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r>
                <a:rPr lang="en-US" altLang="en-US" sz="2800" dirty="0">
                  <a:solidFill>
                    <a:srgbClr val="040F76"/>
                  </a:solidFill>
                </a:rPr>
                <a:t>WINNER! Pays $700</a:t>
              </a:r>
            </a:p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endParaRPr lang="en-US" altLang="en-US" sz="300" dirty="0">
                <a:solidFill>
                  <a:srgbClr val="040F76"/>
                </a:solidFill>
              </a:endParaRPr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667113E1-96B0-AD4D-A9E9-89707888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3939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en-US" dirty="0">
                <a:ea typeface="ＭＳ Ｐゴシック" charset="-128"/>
              </a:rPr>
              <a:t>Buyer submitting the highest bid wins                      and pays the </a:t>
            </a:r>
            <a:r>
              <a:rPr lang="en-US" dirty="0">
                <a:highlight>
                  <a:srgbClr val="FFCD00"/>
                </a:highlight>
                <a:sym typeface="Lora"/>
              </a:rPr>
              <a:t>second-highest</a:t>
            </a:r>
            <a:r>
              <a:rPr lang="en-US" dirty="0"/>
              <a:t> </a:t>
            </a:r>
            <a:r>
              <a:rPr lang="en-US" altLang="en-US" dirty="0">
                <a:ea typeface="ＭＳ Ｐゴシック" charset="-128"/>
              </a:rPr>
              <a:t>bid.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16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Sealed Bid (2</a:t>
            </a:r>
            <a:r>
              <a:rPr lang="en-US" baseline="30000" dirty="0"/>
              <a:t>nd</a:t>
            </a:r>
            <a:r>
              <a:rPr lang="en-US" dirty="0"/>
              <a:t> Price)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1108567" y="2244436"/>
            <a:ext cx="7633651" cy="2797466"/>
            <a:chOff x="882" y="1989"/>
            <a:chExt cx="4374" cy="2022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882" y="2604"/>
              <a:ext cx="1359" cy="657"/>
              <a:chOff x="864" y="2118"/>
              <a:chExt cx="1359" cy="657"/>
            </a:xfrm>
          </p:grpSpPr>
          <p:graphicFrame>
            <p:nvGraphicFramePr>
              <p:cNvPr id="25" name="Object 6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4579545" imgH="3118919" progId="MS_ClipArt_Gallery.2">
                      <p:embed/>
                    </p:oleObj>
                  </mc:Choice>
                  <mc:Fallback>
                    <p:oleObj name="Clip" r:id="rId3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$700</a:t>
                </a:r>
              </a:p>
            </p:txBody>
          </p:sp>
        </p:grp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1752" y="3348"/>
              <a:ext cx="1359" cy="657"/>
              <a:chOff x="864" y="2118"/>
              <a:chExt cx="1359" cy="657"/>
            </a:xfrm>
          </p:grpSpPr>
          <p:graphicFrame>
            <p:nvGraphicFramePr>
              <p:cNvPr id="23" name="Object 9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4579545" imgH="3118919" progId="MS_ClipArt_Gallery.2">
                      <p:embed/>
                    </p:oleObj>
                  </mc:Choice>
                  <mc:Fallback>
                    <p:oleObj name="Clip" r:id="rId5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$400</a:t>
                </a: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2283" y="2610"/>
              <a:ext cx="1359" cy="657"/>
              <a:chOff x="864" y="2118"/>
              <a:chExt cx="1359" cy="657"/>
            </a:xfrm>
          </p:grpSpPr>
          <p:graphicFrame>
            <p:nvGraphicFramePr>
              <p:cNvPr id="21" name="Object 12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4579545" imgH="3118919" progId="MS_ClipArt_Gallery.2">
                      <p:embed/>
                    </p:oleObj>
                  </mc:Choice>
                  <mc:Fallback>
                    <p:oleObj name="Clip" r:id="rId6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$500</a:t>
                </a: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153" y="3354"/>
              <a:ext cx="1359" cy="657"/>
              <a:chOff x="864" y="2118"/>
              <a:chExt cx="1359" cy="657"/>
            </a:xfrm>
          </p:grpSpPr>
          <p:graphicFrame>
            <p:nvGraphicFramePr>
              <p:cNvPr id="19" name="Object 15"/>
              <p:cNvGraphicFramePr>
                <a:graphicFrameLocks noChangeAspect="1"/>
              </p:cNvGraphicFramePr>
              <p:nvPr/>
            </p:nvGraphicFramePr>
            <p:xfrm>
              <a:off x="864" y="2118"/>
              <a:ext cx="864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4579545" imgH="3118919" progId="MS_ClipArt_Gallery.2">
                      <p:embed/>
                    </p:oleObj>
                  </mc:Choice>
                  <mc:Fallback>
                    <p:oleObj name="Clip" r:id="rId7" imgW="4579545" imgH="3118919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8"/>
                            <a:ext cx="864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1584" y="2448"/>
                <a:ext cx="63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800" b="1">
                    <a:solidFill>
                      <a:srgbClr val="040F76"/>
                    </a:solidFill>
                  </a:rPr>
                  <a:t>$300</a:t>
                </a:r>
              </a:p>
            </p:txBody>
          </p:sp>
        </p:grp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1611" y="2277"/>
              <a:ext cx="654" cy="378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259" y="2277"/>
              <a:ext cx="167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933" y="1989"/>
              <a:ext cx="1323" cy="740"/>
            </a:xfrm>
            <a:prstGeom prst="rect">
              <a:avLst/>
            </a:prstGeom>
            <a:solidFill>
              <a:srgbClr val="C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r>
                <a:rPr lang="en-US" altLang="en-US" sz="2800" dirty="0">
                  <a:solidFill>
                    <a:srgbClr val="040F76"/>
                  </a:solidFill>
                </a:rPr>
                <a:t>WINNER! Pays </a:t>
              </a:r>
              <a:r>
                <a:rPr lang="en-US" sz="2800" dirty="0">
                  <a:highlight>
                    <a:srgbClr val="FFCD00"/>
                  </a:highlight>
                  <a:sym typeface="Lora"/>
                </a:rPr>
                <a:t>$500</a:t>
              </a:r>
              <a:endParaRPr lang="en-US" altLang="en-US" sz="2800" dirty="0">
                <a:solidFill>
                  <a:srgbClr val="040F76"/>
                </a:solidFill>
              </a:endParaRPr>
            </a:p>
            <a:p>
              <a:pPr eaLnBrk="1" hangingPunct="1">
                <a:spcBef>
                  <a:spcPct val="50000"/>
                </a:spcBef>
                <a:buFont typeface="Wingdings" charset="2"/>
                <a:buNone/>
              </a:pPr>
              <a:endParaRPr lang="en-US" altLang="en-US" sz="300" dirty="0">
                <a:solidFill>
                  <a:srgbClr val="040F76"/>
                </a:solidFill>
              </a:endParaRPr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63337A5-B618-BD4A-89D8-463B95F0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457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Why 2</a:t>
            </a:r>
            <a:r>
              <a:rPr lang="en-US" baseline="30000" dirty="0"/>
              <a:t>nd</a:t>
            </a:r>
            <a:r>
              <a:rPr lang="en-US" dirty="0"/>
              <a:t> Price?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998377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 Strategically equivalent to an English Auction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333938" y="2417763"/>
            <a:ext cx="5318125" cy="2349500"/>
            <a:chOff x="1148" y="1957"/>
            <a:chExt cx="3350" cy="1480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171" y="1957"/>
              <a:ext cx="0" cy="1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148" y="3433"/>
              <a:ext cx="305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581" y="2875"/>
              <a:ext cx="917" cy="562"/>
              <a:chOff x="4770" y="1971"/>
              <a:chExt cx="594" cy="562"/>
            </a:xfrm>
          </p:grpSpPr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 flipV="1">
                <a:off x="5067" y="2205"/>
                <a:ext cx="0" cy="328"/>
              </a:xfrm>
              <a:prstGeom prst="line">
                <a:avLst/>
              </a:prstGeom>
              <a:noFill/>
              <a:ln w="57150">
                <a:solidFill>
                  <a:srgbClr val="040F7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4770" y="1971"/>
                <a:ext cx="59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400">
                    <a:solidFill>
                      <a:srgbClr val="040F76"/>
                    </a:solidFill>
                  </a:rPr>
                  <a:t>$300</a:t>
                </a:r>
              </a:p>
            </p:txBody>
          </p:sp>
        </p:grp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2825" y="2620"/>
              <a:ext cx="918" cy="817"/>
              <a:chOff x="4290" y="1716"/>
              <a:chExt cx="594" cy="817"/>
            </a:xfrm>
          </p:grpSpPr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4587" y="1948"/>
                <a:ext cx="0" cy="585"/>
              </a:xfrm>
              <a:prstGeom prst="line">
                <a:avLst/>
              </a:prstGeom>
              <a:noFill/>
              <a:ln w="57150">
                <a:solidFill>
                  <a:srgbClr val="040F7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4290" y="1716"/>
                <a:ext cx="59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400">
                    <a:solidFill>
                      <a:srgbClr val="040F76"/>
                    </a:solidFill>
                  </a:rPr>
                  <a:t>$400</a:t>
                </a: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2070" y="2356"/>
              <a:ext cx="917" cy="1081"/>
              <a:chOff x="3882" y="1452"/>
              <a:chExt cx="594" cy="1081"/>
            </a:xfrm>
          </p:grpSpPr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 flipV="1">
                <a:off x="4179" y="1687"/>
                <a:ext cx="0" cy="846"/>
              </a:xfrm>
              <a:prstGeom prst="line">
                <a:avLst/>
              </a:prstGeom>
              <a:noFill/>
              <a:ln w="57150">
                <a:solidFill>
                  <a:srgbClr val="040F7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>
                <a:off x="3882" y="1452"/>
                <a:ext cx="59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Font typeface="Wingdings" charset="2"/>
                  <a:buChar char="•"/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 typeface="Wingdings" charset="2"/>
                  <a:buNone/>
                </a:pPr>
                <a:r>
                  <a:rPr lang="en-US" altLang="en-US" sz="2400">
                    <a:solidFill>
                      <a:srgbClr val="040F76"/>
                    </a:solidFill>
                  </a:rPr>
                  <a:t>$500</a:t>
                </a:r>
              </a:p>
            </p:txBody>
          </p:sp>
        </p:grp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1162" y="2596"/>
              <a:ext cx="3086" cy="0"/>
            </a:xfrm>
            <a:prstGeom prst="line">
              <a:avLst/>
            </a:prstGeom>
            <a:noFill/>
            <a:ln w="9525">
              <a:solidFill>
                <a:srgbClr val="040F7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V="1">
              <a:off x="1774" y="1988"/>
              <a:ext cx="0" cy="1449"/>
            </a:xfrm>
            <a:prstGeom prst="line">
              <a:avLst/>
            </a:prstGeom>
            <a:noFill/>
            <a:ln w="57150">
              <a:solidFill>
                <a:srgbClr val="040F7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5CBB712-6BAB-7C4D-B921-3D62F04B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7009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Bidding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price auction: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Bidding exactly your value is a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dominant strategy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endParaRPr lang="en-US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price auction: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Bid less than your value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buClr>
                <a:srgbClr val="A28448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How much? That’s hard.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0469D6F-A0AA-704D-A28F-94C02A08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379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Which is Better?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>
              <a:buClr>
                <a:srgbClr val="A28448"/>
              </a:buClr>
            </a:pPr>
            <a:r>
              <a:rPr lang="en-US" altLang="en-US" dirty="0"/>
              <a:t>In a </a:t>
            </a:r>
            <a:r>
              <a:rPr lang="en-US" altLang="en-US" dirty="0">
                <a:solidFill>
                  <a:schemeClr val="bg2"/>
                </a:solidFill>
              </a:rPr>
              <a:t>second price auction</a:t>
            </a:r>
            <a:endParaRPr lang="en-US" altLang="en-US" dirty="0"/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bidders bid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their value</a:t>
            </a:r>
            <a:endParaRPr lang="en-US" altLang="en-US" dirty="0">
              <a:solidFill>
                <a:srgbClr val="040F76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auctioneer receives the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second highest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bid</a:t>
            </a:r>
          </a:p>
          <a:p>
            <a:endParaRPr lang="en-US" altLang="en-US" dirty="0"/>
          </a:p>
          <a:p>
            <a:pPr>
              <a:buClr>
                <a:srgbClr val="A28448"/>
              </a:buClr>
            </a:pPr>
            <a:r>
              <a:rPr lang="en-US" altLang="en-US" dirty="0"/>
              <a:t>In a </a:t>
            </a:r>
            <a:r>
              <a:rPr lang="en-US" altLang="en-US" dirty="0">
                <a:solidFill>
                  <a:schemeClr val="bg2"/>
                </a:solidFill>
              </a:rPr>
              <a:t>first price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bg2"/>
                </a:solidFill>
              </a:rPr>
              <a:t>auction</a:t>
            </a: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bidders bid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below their value</a:t>
            </a: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auctioneer receives the </a:t>
            </a:r>
            <a:r>
              <a:rPr lang="en-US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highest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bid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034C75C-784D-8A4C-905D-F495E66DC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altLang="ja-JP" dirty="0">
                <a:ea typeface="ＭＳ Ｐゴシック" charset="-128"/>
              </a:rPr>
              <a:t>Everything is worth what its purchaser will pay for it. </a:t>
            </a: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- </a:t>
            </a:r>
            <a:r>
              <a:rPr lang="en-US" dirty="0" err="1"/>
              <a:t>Publilius</a:t>
            </a:r>
            <a:r>
              <a:rPr lang="en-US" dirty="0"/>
              <a:t> </a:t>
            </a:r>
            <a:r>
              <a:rPr lang="en-US" dirty="0" err="1"/>
              <a:t>Syrus</a:t>
            </a:r>
            <a:endParaRPr lang="en-US" dirty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(Maxim 847, 42 B.C.)</a:t>
            </a:r>
            <a:endParaRPr lang="e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B48E2-F084-A547-B12D-43F4286F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9CA58-A3C4-2842-83D6-AB3F819879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37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>
              <a:tabLst>
                <a:tab pos="4633913" algn="l"/>
              </a:tabLst>
            </a:pPr>
            <a:endParaRPr lang="en-US" altLang="en-US" dirty="0">
              <a:ea typeface="ＭＳ Ｐゴシック" charset="-128"/>
            </a:endParaRPr>
          </a:p>
          <a:p>
            <a:pPr>
              <a:tabLst>
                <a:tab pos="4633913" algn="l"/>
              </a:tabLst>
            </a:pPr>
            <a:endParaRPr lang="en-US" altLang="en-US" dirty="0">
              <a:ea typeface="ＭＳ Ｐゴシック" charset="-128"/>
            </a:endParaRPr>
          </a:p>
          <a:p>
            <a:pPr>
              <a:tabLst>
                <a:tab pos="4633913" algn="l"/>
              </a:tabLst>
            </a:pPr>
            <a:r>
              <a:rPr lang="en-US" altLang="en-US" dirty="0">
                <a:ea typeface="ＭＳ Ｐゴシック" charset="-128"/>
              </a:rPr>
              <a:t>All popular auction formats yield the </a:t>
            </a:r>
            <a:r>
              <a:rPr lang="en-US" dirty="0">
                <a:highlight>
                  <a:srgbClr val="FFCD00"/>
                </a:highlight>
                <a:sym typeface="Lora"/>
              </a:rPr>
              <a:t>same expected revenue</a:t>
            </a:r>
            <a:r>
              <a:rPr lang="en-US" dirty="0">
                <a:highlight>
                  <a:srgbClr val="FFCD00"/>
                </a:highlight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(in theory, with rational, risk-neutral bidders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Revenue Equivalence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75551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Risk Aversion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Does not affect 2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Risk averse bidders bid higher in 1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2">
              <a:lnSpc>
                <a:spcPct val="90000"/>
              </a:lnSpc>
            </a:pP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Risk aversion 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 1</a:t>
            </a:r>
            <a:r>
              <a:rPr lang="en-US" altLang="en-US" b="1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st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price or Dutch are better</a:t>
            </a:r>
            <a:endParaRPr lang="en-US" alt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90000"/>
              </a:lnSpc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altLang="en-US" dirty="0"/>
              <a:t>Non-familiarity with auctions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More overbidding in second-price auctions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More overbidding in sealed-bid auctions</a:t>
            </a:r>
          </a:p>
          <a:p>
            <a:pPr lvl="2">
              <a:lnSpc>
                <a:spcPct val="90000"/>
              </a:lnSpc>
            </a:pP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Inexperience 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 2</a:t>
            </a:r>
            <a:r>
              <a:rPr lang="en-US" altLang="en-US" b="1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nd</a:t>
            </a:r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price sealed bid is better</a:t>
            </a:r>
            <a:endParaRPr lang="en-US" alt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Revenue Equivalence</a:t>
            </a:r>
            <a:br>
              <a:rPr lang="en-US" sz="2000" b="1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in the Real World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1579472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7134100" cy="336977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Every rule may have unintended consequences</a:t>
            </a:r>
          </a:p>
          <a:p>
            <a:endParaRPr lang="en-US" altLang="en-US" dirty="0">
              <a:ea typeface="ＭＳ Ｐゴシック" charset="-128"/>
            </a:endParaRPr>
          </a:p>
          <a:p>
            <a:pPr lvl="2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What is the minimum bid for a new bidder?</a:t>
            </a:r>
          </a:p>
          <a:p>
            <a:pPr lvl="2"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2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How much must bids be beaten by?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Designing Auctions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1491322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 rotWithShape="1">
          <a:blip r:embed="rId3"/>
          <a:srcRect l="-1277" t="-11621" r="-3306" b="-1549"/>
          <a:stretch/>
        </p:blipFill>
        <p:spPr>
          <a:xfrm>
            <a:off x="386433" y="902913"/>
            <a:ext cx="3657600" cy="3657600"/>
          </a:xfrm>
          <a:prstGeom prst="ellipse">
            <a:avLst/>
          </a:prstGeom>
        </p:spPr>
      </p:pic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27" y="791852"/>
            <a:ext cx="680070" cy="680070"/>
          </a:xfrm>
          <a:prstGeom prst="rect">
            <a:avLst/>
          </a:prstGeom>
        </p:spPr>
      </p:pic>
      <p:sp>
        <p:nvSpPr>
          <p:cNvPr id="15" name="Shape 166"/>
          <p:cNvSpPr txBox="1">
            <a:spLocks/>
          </p:cNvSpPr>
          <p:nvPr/>
        </p:nvSpPr>
        <p:spPr bwMode="auto">
          <a:xfrm>
            <a:off x="4361975" y="1005462"/>
            <a:ext cx="4173000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>
                <a:solidFill>
                  <a:schemeClr val="dk1"/>
                </a:solidFill>
                <a:sym typeface="Lora"/>
              </a:rPr>
              <a:t>Importance of Rules (eBay)</a:t>
            </a:r>
            <a:endParaRPr lang="en-US" sz="2000" kern="0" dirty="0"/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kern="0" dirty="0"/>
          </a:p>
          <a:p>
            <a:r>
              <a:rPr lang="en-US" altLang="en-US" sz="2000" dirty="0">
                <a:ea typeface="ＭＳ Ｐゴシック" charset="-128"/>
              </a:rPr>
              <a:t>Three MacBook Pros for sale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sz="2000" dirty="0">
                <a:ea typeface="ＭＳ Ｐゴシック" charset="-128"/>
              </a:rPr>
              <a:t>Top three bidders pay the            third highest bid</a:t>
            </a:r>
          </a:p>
          <a:p>
            <a:r>
              <a:rPr lang="en-US" altLang="en-US" sz="2000" dirty="0">
                <a:ea typeface="ＭＳ Ｐゴシック" charset="-128"/>
              </a:rPr>
              <a:t>Opening bid: $1</a:t>
            </a:r>
          </a:p>
          <a:p>
            <a:r>
              <a:rPr lang="en-US" altLang="en-US" sz="2000" dirty="0">
                <a:ea typeface="ＭＳ Ｐゴシック" charset="-128"/>
              </a:rPr>
              <a:t>Current high bids:</a:t>
            </a:r>
          </a:p>
          <a:p>
            <a:pPr marL="0" indent="0">
              <a:buNone/>
            </a:pPr>
            <a:r>
              <a:rPr lang="en-US" altLang="en-US" sz="2000" dirty="0">
                <a:ea typeface="ＭＳ Ｐゴシック" charset="-128"/>
              </a:rPr>
              <a:t>	$50, $80, $400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sz="2000" b="1" dirty="0">
                <a:solidFill>
                  <a:schemeClr val="tx1"/>
                </a:solidFill>
                <a:ea typeface="ＭＳ Ｐゴシック" charset="-128"/>
              </a:rPr>
              <a:t>How high should                       the next bid be?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 b="1" i="1" kern="0" dirty="0">
              <a:solidFill>
                <a:srgbClr val="040F76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AF4A7C-BD4F-FD4C-8BE5-64252C1C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B4351F-6C4B-5E46-9B71-85A6A3563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97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275" r="12651"/>
          <a:stretch/>
        </p:blipFill>
        <p:spPr>
          <a:xfrm>
            <a:off x="386433" y="902913"/>
            <a:ext cx="3657600" cy="3654069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Shape 166"/>
          <p:cNvSpPr txBox="1">
            <a:spLocks/>
          </p:cNvSpPr>
          <p:nvPr/>
        </p:nvSpPr>
        <p:spPr bwMode="auto">
          <a:xfrm>
            <a:off x="4361975" y="1005462"/>
            <a:ext cx="4173000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>
                <a:solidFill>
                  <a:schemeClr val="dk1"/>
                </a:solidFill>
                <a:sym typeface="Lora"/>
              </a:rPr>
              <a:t>Importance of Rules (FCC)</a:t>
            </a:r>
            <a:endParaRPr lang="en-US" sz="2000" kern="0" dirty="0"/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kern="0" dirty="0"/>
          </a:p>
          <a:p>
            <a:r>
              <a:rPr lang="en-US" altLang="en-US" sz="2400" dirty="0"/>
              <a:t>Discouraging Collusion</a:t>
            </a:r>
          </a:p>
          <a:p>
            <a:pPr lvl="2"/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Do not identify                 highest bidders</a:t>
            </a:r>
          </a:p>
          <a:p>
            <a:r>
              <a:rPr lang="en-US" altLang="en-US" sz="2400" dirty="0"/>
              <a:t>Capturing Surplus</a:t>
            </a:r>
          </a:p>
          <a:p>
            <a:pPr lvl="2"/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Do not set                               a bidding increment</a:t>
            </a:r>
          </a:p>
          <a:p>
            <a:endParaRPr lang="en-US" altLang="en-US" sz="2000" dirty="0"/>
          </a:p>
          <a:p>
            <a:pPr>
              <a:buFont typeface="Wingdings" charset="2"/>
              <a:buNone/>
            </a:pPr>
            <a:r>
              <a:rPr lang="en-US" altLang="ja-JP" sz="2000" dirty="0">
                <a:solidFill>
                  <a:srgbClr val="040F76"/>
                </a:solidFill>
              </a:rPr>
              <a:t>       </a:t>
            </a:r>
            <a:r>
              <a:rPr lang="ja-JP" altLang="en-US" sz="2000" dirty="0">
                <a:solidFill>
                  <a:srgbClr val="040F76"/>
                </a:solidFill>
              </a:rPr>
              <a:t>“</a:t>
            </a:r>
            <a:r>
              <a:rPr lang="en-US" altLang="ja-JP" sz="2000" dirty="0">
                <a:solidFill>
                  <a:srgbClr val="040F76"/>
                </a:solidFill>
              </a:rPr>
              <a:t>I bid $8,000,483</a:t>
            </a:r>
            <a:r>
              <a:rPr lang="ja-JP" altLang="en-US" sz="2000" dirty="0">
                <a:solidFill>
                  <a:srgbClr val="040F76"/>
                </a:solidFill>
              </a:rPr>
              <a:t>”</a:t>
            </a:r>
            <a:endParaRPr lang="en-US" altLang="ja-JP" sz="2000" dirty="0">
              <a:solidFill>
                <a:srgbClr val="040F76"/>
              </a:solidFill>
            </a:endParaRPr>
          </a:p>
          <a:p>
            <a:pPr>
              <a:buFont typeface="Wingdings" charset="2"/>
              <a:buNone/>
            </a:pPr>
            <a:endParaRPr lang="en-US" altLang="en-US" sz="1000" dirty="0">
              <a:solidFill>
                <a:srgbClr val="040F76"/>
              </a:solidFill>
            </a:endParaRPr>
          </a:p>
          <a:p>
            <a:pPr>
              <a:buFont typeface="Wingdings" charset="2"/>
              <a:buNone/>
            </a:pPr>
            <a:r>
              <a:rPr lang="en-US" altLang="en-US" sz="2000" dirty="0">
                <a:solidFill>
                  <a:srgbClr val="040F76"/>
                </a:solidFill>
              </a:rPr>
              <a:t>	  	        </a:t>
            </a:r>
            <a:r>
              <a:rPr lang="ja-JP" altLang="en-US" sz="2000" dirty="0">
                <a:solidFill>
                  <a:srgbClr val="040F76"/>
                </a:solidFill>
              </a:rPr>
              <a:t>“</a:t>
            </a:r>
            <a:r>
              <a:rPr lang="en-US" altLang="ja-JP" sz="2000" dirty="0">
                <a:solidFill>
                  <a:srgbClr val="040F76"/>
                </a:solidFill>
              </a:rPr>
              <a:t>I bid $3,000,395</a:t>
            </a:r>
            <a:r>
              <a:rPr lang="ja-JP" altLang="en-US" sz="2000" dirty="0">
                <a:solidFill>
                  <a:srgbClr val="040F76"/>
                </a:solidFill>
              </a:rPr>
              <a:t>”</a:t>
            </a:r>
            <a:endParaRPr lang="en-US" altLang="ja-JP" sz="2000" dirty="0">
              <a:solidFill>
                <a:srgbClr val="040F76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 b="1" i="1" kern="0" dirty="0">
              <a:solidFill>
                <a:srgbClr val="040F7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406" y="916676"/>
            <a:ext cx="545560" cy="4573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9A418-7BFC-6A40-B20E-B4F040DF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ED126-0205-4A4D-9DD5-924383722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3401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Summary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</a:pPr>
            <a:r>
              <a:rPr lang="en-US" altLang="en-US" dirty="0"/>
              <a:t>Bidding: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Bid true valuation in 2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Shade bids in 1</a:t>
            </a:r>
            <a:r>
              <a:rPr lang="en-US" altLang="en-US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 price auctions</a:t>
            </a:r>
          </a:p>
          <a:p>
            <a:pPr lvl="1">
              <a:buClr>
                <a:srgbClr val="A28448"/>
              </a:buClr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A28448"/>
              </a:buClr>
            </a:pPr>
            <a:r>
              <a:rPr lang="en-US" altLang="en-US" dirty="0"/>
              <a:t>Designing: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Take advantage of inexperience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Take advantage of risk aversion</a:t>
            </a:r>
          </a:p>
          <a:p>
            <a:pPr lvl="1">
              <a:buClr>
                <a:srgbClr val="A28448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	Do sweat the little stuff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06A832F-A534-0542-9CDA-849A1B21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4559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94479" y="1358900"/>
            <a:ext cx="7944787" cy="3369770"/>
          </a:xfrm>
        </p:spPr>
        <p:txBody>
          <a:bodyPr numCol="2" spcCol="274320"/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Private Value Auction</a:t>
            </a:r>
            <a:endParaRPr lang="en-US" altLang="en-US" sz="2800" b="1" dirty="0"/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Each bidder knows his or her value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values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for the object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memorabilia,           consumption items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en-US" b="1" dirty="0"/>
              <a:t>Common Value Auction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The item has a single though unknown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Bidders differ in their </a:t>
            </a:r>
            <a:r>
              <a:rPr lang="en-US" sz="2400" dirty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</a:rPr>
              <a:t>estimates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of the true value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e.g., drilling rights,                             disciplinary corporate takeovers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Sources of Uncertainty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25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Oil Field Auction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457950" y="4667873"/>
            <a:ext cx="2057400" cy="274637"/>
          </a:xfrm>
        </p:spPr>
        <p:txBody>
          <a:bodyPr/>
          <a:lstStyle/>
          <a:p>
            <a:fld id="{915E5F72-A700-2B41-902D-0ACD7FAE97AB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4F431-26A1-CA44-B277-D13399EC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1650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Placeholder 2"/>
          <p:cNvSpPr txBox="1">
            <a:spLocks/>
          </p:cNvSpPr>
          <p:nvPr/>
        </p:nvSpPr>
        <p:spPr bwMode="auto">
          <a:xfrm>
            <a:off x="3619250" y="1325138"/>
            <a:ext cx="5352476" cy="311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lvl="0" indent="-3429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buChar char="◉"/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2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l" rtl="0" eaLnBrk="1" fontAlgn="base" hangingPunct="1">
              <a:spcBef>
                <a:spcPts val="36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l" rtl="0" eaLnBrk="1" fontAlgn="base" hangingPunct="1">
              <a:spcBef>
                <a:spcPts val="360"/>
              </a:spcBef>
              <a:spcAft>
                <a:spcPct val="0"/>
              </a:spcAft>
              <a:buClr>
                <a:srgbClr val="FFCD00"/>
              </a:buClr>
              <a:buSzPct val="100000"/>
              <a:buFont typeface="Quattrocento Sans"/>
              <a:defRPr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>
              <a:buClr>
                <a:srgbClr val="A28448"/>
              </a:buClr>
            </a:pPr>
            <a:endParaRPr lang="en-US" altLang="en-US" kern="0"/>
          </a:p>
          <a:p>
            <a:pPr>
              <a:buClr>
                <a:srgbClr val="A28448"/>
              </a:buClr>
            </a:pPr>
            <a:endParaRPr lang="en-US" altLang="en-US" kern="0" dirty="0"/>
          </a:p>
          <a:p>
            <a:pPr>
              <a:buClr>
                <a:srgbClr val="A28448"/>
              </a:buClr>
            </a:pPr>
            <a:endParaRPr lang="en-US" altLang="en-US" kern="0" dirty="0"/>
          </a:p>
          <a:p>
            <a:pPr>
              <a:buClr>
                <a:srgbClr val="A28448"/>
              </a:buClr>
            </a:pPr>
            <a:r>
              <a:rPr lang="en-US" altLang="en-US" kern="0" dirty="0"/>
              <a:t>How much do you bid?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381250" y="902790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Oil Field Auction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457950" y="4667873"/>
            <a:ext cx="2057400" cy="274637"/>
          </a:xfrm>
        </p:spPr>
        <p:txBody>
          <a:bodyPr/>
          <a:lstStyle/>
          <a:p>
            <a:fld id="{915E5F72-A700-2B41-902D-0ACD7FAE97AB}" type="slidenum">
              <a:rPr lang="en-US" smtClean="0"/>
              <a:t>28</a:t>
            </a:fld>
            <a:endParaRPr lang="en-US"/>
          </a:p>
        </p:txBody>
      </p:sp>
      <p:pic>
        <p:nvPicPr>
          <p:cNvPr id="1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54927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6EA1C2-4E5E-644E-A6B7-3EAC31D3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082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>
                <a:sym typeface="Lora" charset="0"/>
              </a:rPr>
              <a:t>Winner’s Curse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29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sz="2400" dirty="0">
                <a:ea typeface="ＭＳ Ｐゴシック" charset="-128"/>
              </a:rPr>
              <a:t>If the </a:t>
            </a:r>
            <a:r>
              <a:rPr lang="en-US" sz="2400" dirty="0">
                <a:highlight>
                  <a:srgbClr val="FFCD00"/>
                </a:highlight>
              </a:rPr>
              <a:t>average</a:t>
            </a:r>
            <a:r>
              <a:rPr lang="en-US" altLang="en-US" sz="2400" dirty="0">
                <a:ea typeface="ＭＳ Ｐゴシック" charset="-128"/>
              </a:rPr>
              <a:t> estimate is usually correct, </a:t>
            </a:r>
          </a:p>
          <a:p>
            <a:pPr marL="0" indent="0"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sz="2400" dirty="0">
                <a:ea typeface="ＭＳ Ｐゴシック" charset="-128"/>
              </a:rPr>
              <a:t>the </a:t>
            </a:r>
            <a:r>
              <a:rPr lang="en-US" sz="2400" dirty="0">
                <a:highlight>
                  <a:srgbClr val="FFCD00"/>
                </a:highlight>
              </a:rPr>
              <a:t>highest</a:t>
            </a:r>
            <a:r>
              <a:rPr lang="en-US" altLang="en-US" sz="2400" dirty="0">
                <a:ea typeface="ＭＳ Ｐゴシック" charset="-128"/>
              </a:rPr>
              <a:t> estimate is usually too high</a:t>
            </a:r>
          </a:p>
        </p:txBody>
      </p:sp>
    </p:spTree>
    <p:extLst>
      <p:ext uri="{BB962C8B-B14F-4D97-AF65-F5344CB8AC3E}">
        <p14:creationId xmlns:p14="http://schemas.microsoft.com/office/powerpoint/2010/main" val="201381692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>
                <a:sym typeface="Lora" charset="0"/>
              </a:rPr>
              <a:t>Auctions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altLang="en-US" sz="2400" dirty="0" err="1"/>
              <a:t>auc·tion</a:t>
            </a:r>
            <a:r>
              <a:rPr lang="en-US" altLang="en-US" sz="2400" dirty="0"/>
              <a:t>/ˈ</a:t>
            </a:r>
            <a:r>
              <a:rPr lang="en-US" altLang="en-US" sz="2400" dirty="0" err="1"/>
              <a:t>ôkSH</a:t>
            </a:r>
            <a:r>
              <a:rPr lang="en-US" altLang="en-US" sz="2400" dirty="0"/>
              <a:t>(</a:t>
            </a:r>
            <a:r>
              <a:rPr lang="en-US" altLang="en-US" sz="2400" dirty="0" err="1"/>
              <a:t>ə</a:t>
            </a:r>
            <a:r>
              <a:rPr lang="en-US" altLang="en-US" sz="2400" dirty="0"/>
              <a:t>)n/: a market institution </a:t>
            </a:r>
          </a:p>
          <a:p>
            <a:pPr lvl="1"/>
            <a:r>
              <a:rPr lang="en-US" altLang="en-US" sz="2400" dirty="0"/>
              <a:t>with rules governing resource allocation </a:t>
            </a:r>
          </a:p>
          <a:p>
            <a:pPr lvl="1"/>
            <a:r>
              <a:rPr lang="en-US" altLang="en-US" sz="2400" dirty="0"/>
              <a:t>on the basis of bids from participants</a:t>
            </a:r>
          </a:p>
        </p:txBody>
      </p:sp>
    </p:spTree>
    <p:extLst>
      <p:ext uri="{BB962C8B-B14F-4D97-AF65-F5344CB8AC3E}">
        <p14:creationId xmlns:p14="http://schemas.microsoft.com/office/powerpoint/2010/main" val="189699591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Winner’s Curse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endParaRPr lang="en-US" dirty="0"/>
          </a:p>
          <a:p>
            <a:pPr>
              <a:buClr>
                <a:srgbClr val="A28448"/>
              </a:buClr>
            </a:pPr>
            <a:r>
              <a:rPr lang="en-US" dirty="0"/>
              <a:t>Estimates are correct, </a:t>
            </a:r>
            <a:r>
              <a:rPr lang="en-US" i="1" dirty="0"/>
              <a:t>on average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30</a:t>
            </a:fld>
            <a:endParaRPr lang="en-US"/>
          </a:p>
        </p:txBody>
      </p:sp>
      <p:pic>
        <p:nvPicPr>
          <p:cNvPr id="19" name="Picture 4" descr="j007871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1803400"/>
            <a:ext cx="447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j007874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098800"/>
            <a:ext cx="533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j0078717_smal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2527300"/>
            <a:ext cx="4857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j0078714">
            <a:hlinkClick r:id="rId2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855788"/>
            <a:ext cx="447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j0078748">
            <a:hlinkClick r:id="rId4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122613"/>
            <a:ext cx="533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7624763" y="3060700"/>
            <a:ext cx="1414462" cy="714375"/>
          </a:xfrm>
          <a:prstGeom prst="cloudCallout">
            <a:avLst>
              <a:gd name="adj1" fmla="val -82120"/>
              <a:gd name="adj2" fmla="val -124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$80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6938963" y="1970088"/>
            <a:ext cx="1266825" cy="714375"/>
          </a:xfrm>
          <a:prstGeom prst="cloudCallout">
            <a:avLst>
              <a:gd name="adj1" fmla="val -111111"/>
              <a:gd name="adj2" fmla="val -428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$70</a:t>
            </a: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flipH="1">
            <a:off x="666750" y="2384425"/>
            <a:ext cx="1271588" cy="714375"/>
          </a:xfrm>
          <a:prstGeom prst="cloudCallout">
            <a:avLst>
              <a:gd name="adj1" fmla="val -79343"/>
              <a:gd name="adj2" fmla="val -48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$50</a:t>
            </a:r>
          </a:p>
        </p:txBody>
      </p:sp>
      <p:sp>
        <p:nvSpPr>
          <p:cNvPr id="27" name="AutoShape 12"/>
          <p:cNvSpPr>
            <a:spLocks noChangeArrowheads="1"/>
          </p:cNvSpPr>
          <p:nvPr/>
        </p:nvSpPr>
        <p:spPr bwMode="auto">
          <a:xfrm flipH="1">
            <a:off x="2003425" y="1739900"/>
            <a:ext cx="1225550" cy="714375"/>
          </a:xfrm>
          <a:prstGeom prst="cloudCallout">
            <a:avLst>
              <a:gd name="adj1" fmla="val -88079"/>
              <a:gd name="adj2" fmla="val -11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$40</a:t>
            </a: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 flipH="1">
            <a:off x="1608138" y="3492500"/>
            <a:ext cx="1262062" cy="714375"/>
          </a:xfrm>
          <a:prstGeom prst="cloudCallout">
            <a:avLst>
              <a:gd name="adj1" fmla="val -86722"/>
              <a:gd name="adj2" fmla="val -7288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2800"/>
              <a:t>$60</a:t>
            </a:r>
          </a:p>
        </p:txBody>
      </p: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4543425" y="2513013"/>
            <a:ext cx="1000125" cy="1138237"/>
            <a:chOff x="2862" y="1473"/>
            <a:chExt cx="630" cy="717"/>
          </a:xfrm>
        </p:grpSpPr>
        <p:pic>
          <p:nvPicPr>
            <p:cNvPr id="30" name="Picture 15" descr="J103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" y="1473"/>
              <a:ext cx="630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2979" y="1710"/>
              <a:ext cx="450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Font typeface="Wingdings" charset="2"/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4572000" y="2789238"/>
            <a:ext cx="957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en-US" sz="3600">
                <a:solidFill>
                  <a:srgbClr val="040F76"/>
                </a:solidFill>
              </a:rPr>
              <a:t>$60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73E9F1F-153E-844B-8CD0-76DF3BA7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6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Winner’s Curse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Given that I win an auction …</a:t>
            </a:r>
          </a:p>
          <a:p>
            <a:pPr>
              <a:buClr>
                <a:srgbClr val="A28448"/>
              </a:buClr>
              <a:buFont typeface="Wingdings" charset="2"/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	All others bid less than me …</a:t>
            </a:r>
          </a:p>
          <a:p>
            <a:pPr>
              <a:buClr>
                <a:srgbClr val="A28448"/>
              </a:buClr>
              <a:buFont typeface="Wingdings" charset="2"/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	Thus the </a:t>
            </a:r>
            <a:r>
              <a:rPr lang="en-US" altLang="ja-JP" dirty="0"/>
              <a:t>value must be lower than I thought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Winning the auction is </a:t>
            </a:r>
            <a:r>
              <a:rPr lang="ja-JP" altLang="en-US" dirty="0"/>
              <a:t>“</a:t>
            </a:r>
            <a:r>
              <a:rPr lang="en-US" altLang="ja-JP" dirty="0"/>
              <a:t>bad news</a:t>
            </a:r>
            <a:r>
              <a:rPr lang="ja-JP" altLang="en-US" dirty="0"/>
              <a:t>”</a:t>
            </a:r>
            <a:endParaRPr lang="en-US" altLang="ja-JP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ABDC53B-BF8E-C746-843C-5050A6AF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5540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>
                <a:sym typeface="Lora" charset="0"/>
              </a:rPr>
              <a:t>Winner’s Curse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32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sz="2400" dirty="0">
                <a:ea typeface="ＭＳ Ｐゴシック" charset="-128"/>
              </a:rPr>
              <a:t>To avoid the winner</a:t>
            </a:r>
            <a:r>
              <a:rPr lang="ja-JP" altLang="en-US" sz="2400" dirty="0">
                <a:ea typeface="ＭＳ Ｐゴシック" charset="-128"/>
              </a:rPr>
              <a:t>’</a:t>
            </a:r>
            <a:r>
              <a:rPr lang="en-US" altLang="ja-JP" sz="2400" dirty="0">
                <a:ea typeface="ＭＳ Ｐゴシック" charset="-128"/>
              </a:rPr>
              <a:t>s curse, estimate the value </a:t>
            </a:r>
            <a:r>
              <a:rPr lang="en-US" sz="2400" dirty="0">
                <a:highlight>
                  <a:srgbClr val="FFCD00"/>
                </a:highlight>
              </a:rPr>
              <a:t>conditional</a:t>
            </a:r>
            <a:r>
              <a:rPr lang="en-US" altLang="ja-JP" sz="2400" dirty="0">
                <a:ea typeface="ＭＳ Ｐゴシック" charset="-128"/>
              </a:rPr>
              <a:t> on winning the auction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80422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Winner’s Curse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Bidding for a company of uncertain value</a:t>
            </a:r>
            <a:endParaRPr lang="en-US" altLang="ja-JP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54927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7C7FDAF-9404-064E-BB39-6AE78AB0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6687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Summary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Since winning means you have the most optimistic estimate, always bid </a:t>
            </a:r>
            <a:r>
              <a:rPr lang="en-US" altLang="en-US" i="1" dirty="0"/>
              <a:t>as if</a:t>
            </a:r>
            <a:r>
              <a:rPr lang="en-US" altLang="en-US" dirty="0"/>
              <a:t>                  you have the highest estimate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Average value of an object is irrelevant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r>
              <a:rPr lang="en-US" altLang="en-US" dirty="0"/>
              <a:t>Consider only the </a:t>
            </a:r>
            <a:r>
              <a:rPr lang="en-US" altLang="en-US" i="1" dirty="0"/>
              <a:t>conditional</a:t>
            </a:r>
            <a:r>
              <a:rPr lang="en-US" altLang="en-US" dirty="0"/>
              <a:t> value if you win</a:t>
            </a:r>
          </a:p>
          <a:p>
            <a:pPr>
              <a:buClr>
                <a:srgbClr val="A28448"/>
              </a:buClr>
              <a:tabLst>
                <a:tab pos="914400" algn="l"/>
                <a:tab pos="2170113" algn="l"/>
                <a:tab pos="3765550" algn="l"/>
                <a:tab pos="5951538" algn="l"/>
              </a:tabLst>
            </a:pPr>
            <a:endParaRPr lang="en-US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DE2FE49-18BC-C049-83C5-94ACB649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550" y="4767263"/>
            <a:ext cx="3086100" cy="274637"/>
          </a:xfrm>
        </p:spPr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5414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35</a:t>
            </a:fld>
            <a:endParaRPr lang="en-US"/>
          </a:p>
        </p:txBody>
      </p:sp>
      <p:sp>
        <p:nvSpPr>
          <p:cNvPr id="109" name="Rectangle 272"/>
          <p:cNvSpPr>
            <a:spLocks noChangeArrowheads="1"/>
          </p:cNvSpPr>
          <p:nvPr/>
        </p:nvSpPr>
        <p:spPr bwMode="auto">
          <a:xfrm>
            <a:off x="1049338" y="2202415"/>
            <a:ext cx="72358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600" i="1" dirty="0"/>
              <a:t>“</a:t>
            </a:r>
            <a:r>
              <a:rPr lang="en-US" altLang="ja-JP" sz="3600" i="1" dirty="0"/>
              <a:t>The greatest auction in history</a:t>
            </a:r>
            <a:r>
              <a:rPr lang="ja-JP" altLang="en-US" sz="3600" i="1" dirty="0"/>
              <a:t>”</a:t>
            </a:r>
            <a:endParaRPr lang="en-US" altLang="ja-JP" sz="3600" i="1" dirty="0"/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en-US" sz="2000" dirty="0"/>
              <a:t> 	- </a:t>
            </a:r>
            <a:r>
              <a:rPr lang="en-US" altLang="en-US" sz="2000" i="1" dirty="0"/>
              <a:t>New York Times</a:t>
            </a:r>
            <a:r>
              <a:rPr lang="en-US" altLang="en-US" sz="2000" dirty="0"/>
              <a:t>, March 16, 1995, p.A17</a:t>
            </a:r>
            <a:endParaRPr lang="en-US" altLang="en-US" sz="200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F7F354-4F98-58C2-2A91-130377C0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4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 marL="342900" lvl="1" indent="-342900">
              <a:lnSpc>
                <a:spcPct val="90000"/>
              </a:lnSpc>
              <a:spcBef>
                <a:spcPts val="600"/>
              </a:spcBef>
              <a:buClr>
                <a:srgbClr val="A28448"/>
              </a:buClr>
              <a:buFont typeface="Quattrocento Sans"/>
              <a:buChar char="◉"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One third of US GDP moves through auctions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Clr>
                <a:srgbClr val="A28448"/>
              </a:buClr>
            </a:pPr>
            <a:endParaRPr lang="en-US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Auctions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092700" y="2218777"/>
            <a:ext cx="34147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Wine 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Art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Flowers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Fish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Electric power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Treasury bills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81125" y="2214014"/>
            <a:ext cx="37877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Emissions permits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Import quotas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Mineral rights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Radio Spectrum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Procurement</a:t>
            </a:r>
          </a:p>
          <a:p>
            <a:pPr marL="800100" lvl="1" indent="-342900" eaLnBrk="1" hangingPunct="1">
              <a:spcBef>
                <a:spcPct val="5000"/>
              </a:spcBef>
              <a:buClr>
                <a:srgbClr val="A28448"/>
              </a:buClr>
              <a:buSzPct val="70000"/>
              <a:buFont typeface="Arial" charset="0"/>
              <a:buChar char="•"/>
            </a:pPr>
            <a:r>
              <a:rPr lang="en-US" altLang="en-US" sz="2400" dirty="0"/>
              <a:t>IPOs</a:t>
            </a:r>
          </a:p>
        </p:txBody>
      </p:sp>
    </p:spTree>
    <p:extLst>
      <p:ext uri="{BB962C8B-B14F-4D97-AF65-F5344CB8AC3E}">
        <p14:creationId xmlns:p14="http://schemas.microsoft.com/office/powerpoint/2010/main" val="19814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Mistakes are the portals </a:t>
            </a: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of discovery</a:t>
            </a:r>
            <a:endParaRPr lang="en-US" altLang="ja-JP" dirty="0">
              <a:ea typeface="ＭＳ Ｐゴシック" charset="-128"/>
            </a:endParaRP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/>
              <a:t>- James Joyce</a:t>
            </a:r>
            <a:endParaRPr lang="e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F59F8D-5D0A-9044-BC00-0D56B219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92A9A-AA1F-3F4A-AD9C-32F784491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9905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r>
              <a:rPr lang="en-US" altLang="en-US" dirty="0"/>
              <a:t>Up for auction: $20</a:t>
            </a:r>
          </a:p>
          <a:p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Sample Auction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58102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543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3600" b="1" dirty="0"/>
          </a:p>
          <a:p>
            <a:pPr marL="0" indent="0" algn="ctr">
              <a:buNone/>
            </a:pPr>
            <a:r>
              <a:rPr lang="en-US" altLang="en-US" sz="3600" b="1" dirty="0"/>
              <a:t>Bidding Starts at $1</a:t>
            </a:r>
          </a:p>
          <a:p>
            <a:pPr marL="0" indent="0" algn="ctr">
              <a:buNone/>
            </a:pPr>
            <a:endParaRPr lang="en-US" altLang="en-US" sz="3600" b="1" dirty="0"/>
          </a:p>
          <a:p>
            <a:pPr marL="0" indent="0" algn="ctr">
              <a:buNone/>
            </a:pPr>
            <a:r>
              <a:rPr lang="en-US" altLang="en-US" sz="3600" b="1" dirty="0"/>
              <a:t>Who will make </a:t>
            </a:r>
          </a:p>
          <a:p>
            <a:pPr marL="0" indent="0" algn="ctr">
              <a:buNone/>
            </a:pPr>
            <a:r>
              <a:rPr lang="en-US" altLang="en-US" sz="3600" b="1" dirty="0"/>
              <a:t>the first bid?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Going Once</a:t>
            </a:r>
            <a:r>
              <a:rPr lang="mr-IN" sz="2000" b="1" dirty="0">
                <a:latin typeface="Verdana" charset="0"/>
                <a:ea typeface="Verdana" charset="0"/>
                <a:cs typeface="Verdana" charset="0"/>
              </a:rPr>
              <a:t>…</a:t>
            </a:r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 </a:t>
            </a:r>
            <a:br>
              <a:rPr lang="en-US" sz="2000" b="1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Going Twice</a:t>
            </a:r>
            <a:r>
              <a:rPr lang="mr-IN" sz="2000" b="1" dirty="0">
                <a:latin typeface="Verdana" charset="0"/>
                <a:ea typeface="Verdana" charset="0"/>
                <a:cs typeface="Verdana" charset="0"/>
              </a:rPr>
              <a:t>…</a:t>
            </a:r>
            <a:endParaRPr lang="en-US" sz="20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581025"/>
            <a:ext cx="13255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61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1250" y="1358900"/>
            <a:ext cx="6809700" cy="336977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Auctions are a tricky business</a:t>
            </a:r>
          </a:p>
          <a:p>
            <a:endParaRPr lang="en-US" altLang="en-US" dirty="0">
              <a:solidFill>
                <a:schemeClr val="tx1"/>
              </a:solidFill>
            </a:endParaRPr>
          </a:p>
          <a:p>
            <a:r>
              <a:rPr lang="en-US" altLang="en-US" dirty="0">
                <a:solidFill>
                  <a:schemeClr val="tx1"/>
                </a:solidFill>
              </a:rPr>
              <a:t>Sources of uncertainty</a:t>
            </a:r>
          </a:p>
          <a:p>
            <a:pPr lvl="1"/>
            <a:r>
              <a:rPr lang="en-US" alt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private vs. common value auctions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Auction mechanisms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open auctions (ascending &amp; descending)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	sealed auctions (1</a:t>
            </a:r>
            <a:r>
              <a:rPr lang="en-US" altLang="en-US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price &amp; 2</a:t>
            </a:r>
            <a:r>
              <a:rPr lang="en-US" altLang="en-US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price)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Auctions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</p:spTree>
    <p:extLst>
      <p:ext uri="{BB962C8B-B14F-4D97-AF65-F5344CB8AC3E}">
        <p14:creationId xmlns:p14="http://schemas.microsoft.com/office/powerpoint/2010/main" val="92617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r>
              <a:rPr lang="en-US" sz="2000" b="1" dirty="0">
                <a:latin typeface="Verdana" charset="0"/>
                <a:ea typeface="Verdana" charset="0"/>
                <a:cs typeface="Verdana" charset="0"/>
              </a:rPr>
              <a:t>Private Value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Game Theory © Mike Shor 2024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951" y="1262526"/>
            <a:ext cx="6869699" cy="360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97060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ola" id="{623AD44C-EE65-FE4C-87B1-13997D5D3EBA}" vid="{95DEBDB7-D69F-0244-98C4-0DBCB1AE07D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LEctures</Template>
  <TotalTime>9447</TotalTime>
  <Words>1145</Words>
  <Application>Microsoft Macintosh PowerPoint</Application>
  <PresentationFormat>On-screen Show (16:9)</PresentationFormat>
  <Paragraphs>283</Paragraphs>
  <Slides>35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Arial</vt:lpstr>
      <vt:lpstr>Lora</vt:lpstr>
      <vt:lpstr>Quattrocento Sans</vt:lpstr>
      <vt:lpstr>Verdana</vt:lpstr>
      <vt:lpstr>Wingdings</vt:lpstr>
      <vt:lpstr>Viola template</vt:lpstr>
      <vt:lpstr>Clip</vt:lpstr>
      <vt:lpstr>Game Theory</vt:lpstr>
      <vt:lpstr>PowerPoint Presentation</vt:lpstr>
      <vt:lpstr>Auctions</vt:lpstr>
      <vt:lpstr>Auctions</vt:lpstr>
      <vt:lpstr>PowerPoint Presentation</vt:lpstr>
      <vt:lpstr>Sample Auction</vt:lpstr>
      <vt:lpstr>Going Once…  Going Twice…</vt:lpstr>
      <vt:lpstr>Auctions Overview</vt:lpstr>
      <vt:lpstr>Private Value</vt:lpstr>
      <vt:lpstr>Common Value</vt:lpstr>
      <vt:lpstr>Sources of Uncertainty</vt:lpstr>
      <vt:lpstr>Ascending Bid</vt:lpstr>
      <vt:lpstr>Descending Bid</vt:lpstr>
      <vt:lpstr>Dutch Auction</vt:lpstr>
      <vt:lpstr>Sealed Bid (1st Price)</vt:lpstr>
      <vt:lpstr>Sealed Bid (2nd Price)</vt:lpstr>
      <vt:lpstr>Why 2nd Price?</vt:lpstr>
      <vt:lpstr>Bidding</vt:lpstr>
      <vt:lpstr>Which is Better?</vt:lpstr>
      <vt:lpstr>Revenue Equivalence</vt:lpstr>
      <vt:lpstr>Revenue Equivalence in the Real World</vt:lpstr>
      <vt:lpstr>Designing Auctions</vt:lpstr>
      <vt:lpstr>PowerPoint Presentation</vt:lpstr>
      <vt:lpstr>PowerPoint Presentation</vt:lpstr>
      <vt:lpstr>Summary</vt:lpstr>
      <vt:lpstr>Sources of Uncertainty</vt:lpstr>
      <vt:lpstr>Oil Field Auction</vt:lpstr>
      <vt:lpstr>Oil Field Auction</vt:lpstr>
      <vt:lpstr>Winner’s Curse</vt:lpstr>
      <vt:lpstr>Winner’s Curse</vt:lpstr>
      <vt:lpstr>Winner’s Curse</vt:lpstr>
      <vt:lpstr>Winner’s Curse</vt:lpstr>
      <vt:lpstr>Winner’s Curse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Managerial Economics</dc:title>
  <dc:creator>Mike S</dc:creator>
  <cp:lastModifiedBy>Mikhael Shor</cp:lastModifiedBy>
  <cp:revision>260</cp:revision>
  <dcterms:created xsi:type="dcterms:W3CDTF">2017-10-16T01:28:23Z</dcterms:created>
  <dcterms:modified xsi:type="dcterms:W3CDTF">2025-04-21T11:48:31Z</dcterms:modified>
</cp:coreProperties>
</file>