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8" r:id="rId1"/>
  </p:sldMasterIdLst>
  <p:notesMasterIdLst>
    <p:notesMasterId r:id="rId28"/>
  </p:notesMasterIdLst>
  <p:sldIdLst>
    <p:sldId id="256" r:id="rId2"/>
    <p:sldId id="260" r:id="rId3"/>
    <p:sldId id="287" r:id="rId4"/>
    <p:sldId id="295" r:id="rId5"/>
    <p:sldId id="285" r:id="rId6"/>
    <p:sldId id="286" r:id="rId7"/>
    <p:sldId id="261" r:id="rId8"/>
    <p:sldId id="289" r:id="rId9"/>
    <p:sldId id="290" r:id="rId10"/>
    <p:sldId id="288" r:id="rId11"/>
    <p:sldId id="291" r:id="rId12"/>
    <p:sldId id="292" r:id="rId13"/>
    <p:sldId id="293" r:id="rId14"/>
    <p:sldId id="294" r:id="rId15"/>
    <p:sldId id="259" r:id="rId16"/>
    <p:sldId id="265" r:id="rId17"/>
    <p:sldId id="296" r:id="rId18"/>
    <p:sldId id="297" r:id="rId19"/>
    <p:sldId id="298" r:id="rId20"/>
    <p:sldId id="299" r:id="rId21"/>
    <p:sldId id="300" r:id="rId22"/>
    <p:sldId id="302" r:id="rId23"/>
    <p:sldId id="303" r:id="rId24"/>
    <p:sldId id="304" r:id="rId25"/>
    <p:sldId id="262" r:id="rId26"/>
    <p:sldId id="305" r:id="rId2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8448"/>
    <a:srgbClr val="53F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6FEC1-F41B-40B7-A70C-D34B210500F4}">
  <a:tblStyle styleId="{9E86FEC1-F41B-40B7-A70C-D34B210500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45"/>
    <p:restoredTop sz="94668"/>
  </p:normalViewPr>
  <p:slideViewPr>
    <p:cSldViewPr snapToGrid="0" snapToObjects="1">
      <p:cViewPr>
        <p:scale>
          <a:sx n="90" d="100"/>
          <a:sy n="90" d="100"/>
        </p:scale>
        <p:origin x="108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88652209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5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3314" name="Shape 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813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171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63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47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7453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4526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666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2072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969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6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87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02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806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1624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8426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115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0410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11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5602" name="Shape 1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464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54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8852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2946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163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1746" name="Shape 16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4395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95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19458" name="Shape 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733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07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4" name="Shape 10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62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3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7650" name="Shape 1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0335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38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7650" name="Shape 1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721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10"/>
          <p:cNvCxnSpPr>
            <a:cxnSpLocks noChangeShapeType="1"/>
          </p:cNvCxnSpPr>
          <p:nvPr/>
        </p:nvCxnSpPr>
        <p:spPr bwMode="auto">
          <a:xfrm>
            <a:off x="-6350" y="3676650"/>
            <a:ext cx="91630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11"/>
          <p:cNvSpPr>
            <a:spLocks noChangeArrowheads="1"/>
          </p:cNvSpPr>
          <p:nvPr/>
        </p:nvSpPr>
        <p:spPr bwMode="auto">
          <a:xfrm>
            <a:off x="1117600" y="3392488"/>
            <a:ext cx="566738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996630" y="2003888"/>
            <a:ext cx="4523700" cy="1159800"/>
          </a:xfrm>
          <a:prstGeom prst="rect">
            <a:avLst/>
          </a:prstGeom>
        </p:spPr>
        <p:txBody>
          <a:bodyPr anchor="b"/>
          <a:lstStyle>
            <a:lvl1pPr lvl="0">
              <a:spcBef>
                <a:spcPts val="0"/>
              </a:spcBef>
              <a:buSzPct val="100000"/>
              <a:defRPr sz="3600"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buSzPct val="100000"/>
              <a:defRPr sz="3600"/>
            </a:lvl2pPr>
            <a:lvl3pPr lvl="2">
              <a:spcBef>
                <a:spcPts val="0"/>
              </a:spcBef>
              <a:buSzPct val="100000"/>
              <a:defRPr sz="3600"/>
            </a:lvl3pPr>
            <a:lvl4pPr lvl="3">
              <a:spcBef>
                <a:spcPts val="0"/>
              </a:spcBef>
              <a:buSzPct val="100000"/>
              <a:defRPr sz="3600"/>
            </a:lvl4pPr>
            <a:lvl5pPr lvl="4">
              <a:spcBef>
                <a:spcPts val="0"/>
              </a:spcBef>
              <a:buSzPct val="100000"/>
              <a:defRPr sz="3600"/>
            </a:lvl5pPr>
            <a:lvl6pPr lvl="5">
              <a:spcBef>
                <a:spcPts val="0"/>
              </a:spcBef>
              <a:buSzPct val="100000"/>
              <a:defRPr sz="3600"/>
            </a:lvl6pPr>
            <a:lvl7pPr lvl="6">
              <a:spcBef>
                <a:spcPts val="0"/>
              </a:spcBef>
              <a:buSzPct val="100000"/>
              <a:defRPr sz="3600"/>
            </a:lvl7pPr>
            <a:lvl8pPr lvl="7">
              <a:spcBef>
                <a:spcPts val="0"/>
              </a:spcBef>
              <a:buSzPct val="100000"/>
              <a:defRPr sz="3600"/>
            </a:lvl8pPr>
            <a:lvl9pPr lvl="8">
              <a:spcBef>
                <a:spcPts val="0"/>
              </a:spcBef>
              <a:buSzPct val="100000"/>
              <a:defRPr sz="3600"/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2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14"/>
          <p:cNvCxnSpPr>
            <a:cxnSpLocks noChangeShapeType="1"/>
          </p:cNvCxnSpPr>
          <p:nvPr/>
        </p:nvCxnSpPr>
        <p:spPr bwMode="auto">
          <a:xfrm>
            <a:off x="-6350" y="2571750"/>
            <a:ext cx="1984375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15"/>
          <p:cNvSpPr>
            <a:spLocks noChangeArrowheads="1"/>
          </p:cNvSpPr>
          <p:nvPr/>
        </p:nvSpPr>
        <p:spPr bwMode="auto">
          <a:xfrm>
            <a:off x="1117600" y="2287588"/>
            <a:ext cx="566738" cy="568325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17"/>
          <p:cNvCxnSpPr>
            <a:cxnSpLocks noChangeShapeType="1"/>
          </p:cNvCxnSpPr>
          <p:nvPr/>
        </p:nvCxnSpPr>
        <p:spPr bwMode="auto">
          <a:xfrm>
            <a:off x="5899150" y="2571750"/>
            <a:ext cx="325120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2022300" y="2815923"/>
            <a:ext cx="5591400" cy="7848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1400">
                <a:highlight>
                  <a:srgbClr val="FFCD00"/>
                </a:highlight>
              </a:defRPr>
            </a:lvl1pPr>
            <a:lvl2pPr lvl="1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2pPr>
            <a:lvl3pPr lvl="2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3pPr>
            <a:lvl4pPr lvl="3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4pPr>
            <a:lvl5pPr lvl="4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5pPr>
            <a:lvl6pPr lvl="5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6pPr>
            <a:lvl7pPr lvl="6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7pPr>
            <a:lvl8pPr lvl="7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8pPr>
            <a:lvl9pPr lvl="8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400">
                <a:solidFill>
                  <a:schemeClr val="dk2"/>
                </a:solidFill>
                <a:highlight>
                  <a:srgbClr val="FFCD00"/>
                </a:highlight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022225" y="1693523"/>
            <a:ext cx="3787800" cy="1159800"/>
          </a:xfrm>
          <a:prstGeom prst="rect">
            <a:avLst/>
          </a:prstGeom>
        </p:spPr>
        <p:txBody>
          <a:bodyPr anchor="b"/>
          <a:lstStyle>
            <a:lvl1pPr lvl="0" rtl="0">
              <a:spcBef>
                <a:spcPts val="0"/>
              </a:spcBef>
              <a:buSzPct val="100000"/>
              <a:defRPr sz="3000">
                <a:latin typeface="Verdana" charset="0"/>
                <a:ea typeface="Verdana" charset="0"/>
                <a:cs typeface="Verdana" charset="0"/>
              </a:defRPr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hape 20"/>
          <p:cNvCxnSpPr>
            <a:cxnSpLocks noChangeShapeType="1"/>
          </p:cNvCxnSpPr>
          <p:nvPr/>
        </p:nvCxnSpPr>
        <p:spPr bwMode="auto">
          <a:xfrm>
            <a:off x="4584700" y="3676650"/>
            <a:ext cx="0" cy="1481138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hape 21"/>
          <p:cNvSpPr>
            <a:spLocks noChangeArrowheads="1"/>
          </p:cNvSpPr>
          <p:nvPr/>
        </p:nvSpPr>
        <p:spPr bwMode="auto">
          <a:xfrm>
            <a:off x="4287838" y="3392488"/>
            <a:ext cx="568325" cy="566737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Shape 22"/>
          <p:cNvSpPr txBox="1">
            <a:spLocks noChangeArrowheads="1"/>
          </p:cNvSpPr>
          <p:nvPr/>
        </p:nvSpPr>
        <p:spPr bwMode="auto">
          <a:xfrm>
            <a:off x="3594100" y="3413125"/>
            <a:ext cx="19558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r>
              <a:rPr lang="en-US" altLang="en-US" sz="3600" b="1">
                <a:latin typeface="Lora" charset="0"/>
                <a:ea typeface="Lora" charset="0"/>
                <a:cs typeface="Lora" charset="0"/>
                <a:sym typeface="Lora" charset="0"/>
              </a:rPr>
              <a:t>“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2105050" y="2238000"/>
            <a:ext cx="4933800" cy="819900"/>
          </a:xfrm>
          <a:prstGeom prst="rect">
            <a:avLst/>
          </a:prstGeom>
        </p:spPr>
        <p:txBody>
          <a:bodyPr anchor="b"/>
          <a:lstStyle>
            <a:lvl1pPr lvl="0" algn="ctr" rtl="0">
              <a:spcBef>
                <a:spcPts val="0"/>
              </a:spcBef>
              <a:buSzPct val="100000"/>
              <a:buFont typeface="Lora"/>
              <a:defRPr sz="2400" i="1">
                <a:latin typeface="Arial" charset="0"/>
                <a:ea typeface="Arial" charset="0"/>
                <a:cs typeface="Arial" charset="0"/>
                <a:sym typeface="Lora"/>
              </a:defRPr>
            </a:lvl1pPr>
            <a:lvl2pPr lvl="1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spcBef>
                <a:spcPts val="0"/>
              </a:spcBef>
              <a:buFont typeface="Lora"/>
              <a:defRPr i="1"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8pPr>
            <a:lvl9pPr lvl="8" algn="ctr">
              <a:spcBef>
                <a:spcPts val="0"/>
              </a:spcBef>
              <a:buSzPct val="100000"/>
              <a:buFont typeface="Lora"/>
              <a:defRPr sz="2400" i="1">
                <a:latin typeface="Lora"/>
                <a:ea typeface="Lora"/>
                <a:cs typeface="Lora"/>
                <a:sym typeface="Lora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hape 24"/>
          <p:cNvCxnSpPr>
            <a:cxnSpLocks noChangeShapeType="1"/>
          </p:cNvCxnSpPr>
          <p:nvPr/>
        </p:nvCxnSpPr>
        <p:spPr bwMode="auto">
          <a:xfrm>
            <a:off x="0" y="1131888"/>
            <a:ext cx="1376363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hape 25"/>
          <p:cNvSpPr>
            <a:spLocks noChangeArrowheads="1"/>
          </p:cNvSpPr>
          <p:nvPr/>
        </p:nvSpPr>
        <p:spPr bwMode="auto">
          <a:xfrm>
            <a:off x="817563" y="928688"/>
            <a:ext cx="406400" cy="406400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6" name="Shape 28"/>
          <p:cNvCxnSpPr>
            <a:cxnSpLocks noChangeShapeType="1"/>
          </p:cNvCxnSpPr>
          <p:nvPr/>
        </p:nvCxnSpPr>
        <p:spPr bwMode="auto">
          <a:xfrm>
            <a:off x="5265738" y="1131888"/>
            <a:ext cx="3878262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0"/>
              </a:spcBef>
              <a:buSzPct val="100000"/>
              <a:buFont typeface="Lora"/>
              <a:buNone/>
              <a:defRPr sz="2000" b="1">
                <a:latin typeface="Verdana" charset="0"/>
                <a:ea typeface="Verdana" charset="0"/>
                <a:cs typeface="Verdana" charset="0"/>
                <a:sym typeface="Lora"/>
              </a:defRPr>
            </a:lvl1pPr>
            <a:lvl2pPr lvl="1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buSzPct val="100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1381250" y="1616470"/>
            <a:ext cx="6809700" cy="3112200"/>
          </a:xfrm>
          <a:prstGeom prst="rect">
            <a:avLst/>
          </a:prstGeom>
        </p:spPr>
        <p:txBody>
          <a:bodyPr/>
          <a:lstStyle>
            <a:lvl1pPr lvl="0" rtl="0">
              <a:spcBef>
                <a:spcPts val="6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400">
                <a:latin typeface="Arial" charset="0"/>
                <a:ea typeface="Arial" charset="0"/>
                <a:cs typeface="Arial" charset="0"/>
                <a:sym typeface="Quattrocento Sans"/>
              </a:defRPr>
            </a:lvl1pPr>
            <a:lvl2pPr lvl="1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lvl="2"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lvl="3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lvl="4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lvl="5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lvl="6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lvl="7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lvl="8" rtl="0">
              <a:spcBef>
                <a:spcPts val="360"/>
              </a:spcBef>
              <a:buClr>
                <a:srgbClr val="FFCD00"/>
              </a:buClr>
              <a:buSzPct val="100000"/>
              <a:buFont typeface="Quattrocento Sans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hape 33"/>
          <p:cNvCxnSpPr>
            <a:cxnSpLocks noChangeShapeType="1"/>
          </p:cNvCxnSpPr>
          <p:nvPr/>
        </p:nvCxnSpPr>
        <p:spPr bwMode="auto">
          <a:xfrm>
            <a:off x="0" y="1131888"/>
            <a:ext cx="1376363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Shape 34"/>
          <p:cNvSpPr>
            <a:spLocks noChangeArrowheads="1"/>
          </p:cNvSpPr>
          <p:nvPr/>
        </p:nvSpPr>
        <p:spPr bwMode="auto">
          <a:xfrm>
            <a:off x="817563" y="928688"/>
            <a:ext cx="406400" cy="406400"/>
          </a:xfrm>
          <a:prstGeom prst="ellipse">
            <a:avLst/>
          </a:prstGeom>
          <a:solidFill>
            <a:srgbClr val="A284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7" name="Shape 35"/>
          <p:cNvCxnSpPr>
            <a:cxnSpLocks noChangeShapeType="1"/>
          </p:cNvCxnSpPr>
          <p:nvPr/>
        </p:nvCxnSpPr>
        <p:spPr bwMode="auto">
          <a:xfrm>
            <a:off x="5265738" y="1131888"/>
            <a:ext cx="3878262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381250" y="922668"/>
            <a:ext cx="3878400" cy="4356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defRPr>
                <a:latin typeface="Verdana" charset="0"/>
                <a:ea typeface="Verdana" charset="0"/>
                <a:cs typeface="Verdana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1381250" y="1618700"/>
            <a:ext cx="3425400" cy="32310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5012916" y="1618700"/>
            <a:ext cx="3425400" cy="3231000"/>
          </a:xfrm>
          <a:prstGeom prst="rect">
            <a:avLst/>
          </a:prstGeom>
        </p:spPr>
        <p:txBody>
          <a:bodyPr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7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letely 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5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body" idx="1"/>
          </p:nvPr>
        </p:nvSpPr>
        <p:spPr bwMode="auto">
          <a:xfrm>
            <a:off x="1381125" y="1616075"/>
            <a:ext cx="6810375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title"/>
          </p:nvPr>
        </p:nvSpPr>
        <p:spPr bwMode="auto">
          <a:xfrm>
            <a:off x="1381125" y="936625"/>
            <a:ext cx="68103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>
              <a:sym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5E5F72-A700-2B41-902D-0ACD7FAE97A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8" r:id="rId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A28448"/>
        </a:buClr>
        <a:buFont typeface="Quattrocento Sans" charset="0"/>
        <a:buChar char="◉"/>
        <a:defRPr sz="1400">
          <a:solidFill>
            <a:srgbClr val="000000"/>
          </a:solidFill>
          <a:latin typeface="Arial" charset="0"/>
          <a:ea typeface="Arial" charset="0"/>
          <a:cs typeface="Arial" charset="0"/>
          <a:sym typeface="Arial" charset="0"/>
        </a:defRPr>
      </a:lvl1pPr>
      <a:lvl2pPr lvl="1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1" fontAlgn="base" hangingPunct="1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Lora"/>
              <a:buNone/>
              <a:defRPr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  <a:sym typeface="Lora"/>
              </a:rPr>
              <a:t>Managerial Economics</a:t>
            </a:r>
            <a:endParaRPr lang="en" b="1" dirty="0">
              <a:latin typeface="Arial" charset="0"/>
              <a:ea typeface="Arial" charset="0"/>
              <a:cs typeface="Arial" charset="0"/>
              <a:sym typeface="Lora"/>
            </a:endParaRPr>
          </a:p>
        </p:txBody>
      </p:sp>
      <p:sp>
        <p:nvSpPr>
          <p:cNvPr id="3" name="Shape 61"/>
          <p:cNvSpPr txBox="1">
            <a:spLocks/>
          </p:cNvSpPr>
          <p:nvPr/>
        </p:nvSpPr>
        <p:spPr bwMode="auto">
          <a:xfrm>
            <a:off x="1943687" y="3702059"/>
            <a:ext cx="6939056" cy="47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lvl="0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lvl="2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lvl="3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lvl="4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457200" lvl="5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914400" lvl="6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1371600" lvl="7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1828800" lvl="8" algn="l" rtl="0" eaLnBrk="1" fontAlgn="base" hangingPunct="1">
              <a:spcBef>
                <a:spcPts val="0"/>
              </a:spcBef>
              <a:spcAft>
                <a:spcPct val="0"/>
              </a:spcAft>
              <a:buSzPct val="100000"/>
              <a:defRPr sz="36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fontAlgn="auto">
              <a:spcAft>
                <a:spcPts val="0"/>
              </a:spcAft>
              <a:buFont typeface="Lora"/>
              <a:buNone/>
              <a:defRPr/>
            </a:pPr>
            <a:r>
              <a:rPr lang="en-US" sz="1800" b="1" kern="0" dirty="0" smtClean="0">
                <a:sym typeface="Lora"/>
              </a:rPr>
              <a:t>Fall 2017 - Mike Shor</a:t>
            </a:r>
            <a:r>
              <a:rPr lang="en-US" sz="2000" b="1" kern="0" dirty="0" smtClean="0">
                <a:sym typeface="Lora"/>
              </a:rPr>
              <a:t> 				</a:t>
            </a:r>
            <a:r>
              <a:rPr lang="en-US" sz="2000" b="1" dirty="0" smtClean="0">
                <a:highlight>
                  <a:srgbClr val="FFCD00"/>
                </a:highlight>
                <a:sym typeface="Lora"/>
              </a:rPr>
              <a:t>Lecture 1</a:t>
            </a:r>
            <a:endParaRPr lang="en" sz="2000" b="1" kern="0" dirty="0">
              <a:sym typeface="Lor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16" r="37340" b="42151"/>
          <a:stretch/>
        </p:blipFill>
        <p:spPr>
          <a:xfrm>
            <a:off x="1143587" y="3537674"/>
            <a:ext cx="528052" cy="4072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Weekly Quizzes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Available on </a:t>
            </a:r>
            <a:r>
              <a:rPr lang="en-US" dirty="0" err="1" smtClean="0"/>
              <a:t>Brightspace</a:t>
            </a:r>
            <a:r>
              <a:rPr lang="en-US" dirty="0" smtClean="0"/>
              <a:t> each week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Due by midnight Sunday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Multiple choice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Open book, open notes for </a:t>
            </a:r>
            <a:r>
              <a:rPr lang="en-US" i="1" dirty="0" smtClean="0"/>
              <a:t>this class only</a:t>
            </a:r>
            <a:endParaRPr lang="en-US" i="1" dirty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Timed (so prepare ahead of time!)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Lowest quiz dropped. Best 6 (of 7) count.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34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Weekly Homework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Due by 2:00 pm Friday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Short answer</a:t>
            </a:r>
            <a:endParaRPr lang="en-US" dirty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First, try on your own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You may </a:t>
            </a:r>
            <a:r>
              <a:rPr lang="en-US" i="1" dirty="0" smtClean="0">
                <a:solidFill>
                  <a:schemeClr val="dk1"/>
                </a:solidFill>
                <a:highlight>
                  <a:srgbClr val="FFCD00"/>
                </a:highlight>
              </a:rPr>
              <a:t>discuss</a:t>
            </a:r>
            <a:r>
              <a:rPr lang="en-US" dirty="0" smtClean="0">
                <a:solidFill>
                  <a:schemeClr val="dk1"/>
                </a:solidFill>
                <a:highlight>
                  <a:srgbClr val="FFCD00"/>
                </a:highlight>
              </a:rPr>
              <a:t> </a:t>
            </a:r>
            <a:r>
              <a:rPr lang="en-US" dirty="0" smtClean="0"/>
              <a:t>with classmates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Everything you turn in must be your own work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Lowest </a:t>
            </a:r>
            <a:r>
              <a:rPr lang="en-US" dirty="0" smtClean="0"/>
              <a:t>HW dropped</a:t>
            </a:r>
            <a:r>
              <a:rPr lang="en-US" dirty="0"/>
              <a:t>. Best </a:t>
            </a:r>
            <a:r>
              <a:rPr lang="en-US" dirty="0" smtClean="0"/>
              <a:t>5 </a:t>
            </a:r>
            <a:r>
              <a:rPr lang="en-US" dirty="0"/>
              <a:t>(of 6</a:t>
            </a:r>
            <a:r>
              <a:rPr lang="en-US" dirty="0" smtClean="0"/>
              <a:t>) count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991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Grading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Quizzes (best 6 of 7)			15%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Homework (best 5 of 6)			35%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Participation (and extra credit)		10%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Final Exam				40%</a:t>
            </a: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102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Honor Code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Quizzes may not use any resources outside of </a:t>
            </a:r>
            <a:r>
              <a:rPr lang="en-US" i="1" dirty="0" smtClean="0"/>
              <a:t>current </a:t>
            </a:r>
            <a:r>
              <a:rPr lang="en-US" dirty="0" smtClean="0"/>
              <a:t>course notes and the textbook.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Homework may be discussed with classmates, but do not look at their answers.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Any outside sources </a:t>
            </a:r>
            <a:r>
              <a:rPr lang="en-US" i="1" dirty="0" smtClean="0"/>
              <a:t>must be cited</a:t>
            </a:r>
            <a:r>
              <a:rPr lang="en-US" dirty="0" smtClean="0"/>
              <a:t>.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Any questions? ASK!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57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691504"/>
              </p:ext>
            </p:extLst>
          </p:nvPr>
        </p:nvGraphicFramePr>
        <p:xfrm>
          <a:off x="1709737" y="2398713"/>
          <a:ext cx="6039148" cy="2643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1" name="Photo Editor Photo" r:id="rId3" imgW="3600000" imgH="1685714" progId="MSPhotoEd.3">
                  <p:embed/>
                </p:oleObj>
              </mc:Choice>
              <mc:Fallback>
                <p:oleObj name="Photo Editor Photo" r:id="rId3" imgW="3600000" imgH="168571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9737" y="2398713"/>
                        <a:ext cx="6039148" cy="2643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ubOvalCallout"/>
          <p:cNvSpPr>
            <a:spLocks noEditPoints="1" noChangeArrowheads="1"/>
          </p:cNvSpPr>
          <p:nvPr/>
        </p:nvSpPr>
        <p:spPr bwMode="auto">
          <a:xfrm>
            <a:off x="1566331" y="1200151"/>
            <a:ext cx="4120094" cy="1614488"/>
          </a:xfrm>
          <a:custGeom>
            <a:avLst/>
            <a:gdLst>
              <a:gd name="G0" fmla="+- 0 0 0"/>
              <a:gd name="G1" fmla="+- 4722 0 0"/>
              <a:gd name="T0" fmla="*/ 10800 w 21600"/>
              <a:gd name="T1" fmla="*/ 0 h 21600"/>
              <a:gd name="T2" fmla="*/ 0 w 21600"/>
              <a:gd name="T3" fmla="*/ 8105 h 21600"/>
              <a:gd name="T4" fmla="*/ 4722 w 21600"/>
              <a:gd name="T5" fmla="*/ 21600 h 21600"/>
              <a:gd name="T6" fmla="*/ 10800 w 21600"/>
              <a:gd name="T7" fmla="*/ 16210 h 21600"/>
              <a:gd name="T8" fmla="*/ 21600 w 21600"/>
              <a:gd name="T9" fmla="*/ 8105 h 21600"/>
              <a:gd name="T10" fmla="*/ 17694720 60000 65536"/>
              <a:gd name="T11" fmla="*/ 11796480 60000 65536"/>
              <a:gd name="T12" fmla="*/ 5898240 60000 65536"/>
              <a:gd name="T13" fmla="*/ 5898240 60000 65536"/>
              <a:gd name="T14" fmla="*/ 0 60000 65536"/>
              <a:gd name="T15" fmla="*/ 3163 w 21600"/>
              <a:gd name="T16" fmla="*/ 2374 h 21600"/>
              <a:gd name="T17" fmla="*/ 18437 w 21600"/>
              <a:gd name="T18" fmla="*/ 13836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4722" y="21600"/>
                </a:moveTo>
                <a:lnTo>
                  <a:pt x="9590" y="16158"/>
                </a:lnTo>
                <a:cubicBezTo>
                  <a:pt x="9991" y="16192"/>
                  <a:pt x="10395" y="16210"/>
                  <a:pt x="10800" y="16210"/>
                </a:cubicBezTo>
                <a:cubicBezTo>
                  <a:pt x="16764" y="16210"/>
                  <a:pt x="21600" y="12581"/>
                  <a:pt x="21600" y="8105"/>
                </a:cubicBezTo>
                <a:cubicBezTo>
                  <a:pt x="21600" y="3628"/>
                  <a:pt x="16764" y="0"/>
                  <a:pt x="10800" y="0"/>
                </a:cubicBezTo>
                <a:cubicBezTo>
                  <a:pt x="4835" y="0"/>
                  <a:pt x="0" y="3628"/>
                  <a:pt x="0" y="8105"/>
                </a:cubicBezTo>
                <a:cubicBezTo>
                  <a:pt x="-1" y="10568"/>
                  <a:pt x="1493" y="12898"/>
                  <a:pt x="4057" y="14436"/>
                </a:cubicBezTo>
                <a:close/>
              </a:path>
            </a:pathLst>
          </a:custGeom>
          <a:solidFill>
            <a:srgbClr val="F8F8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sz="2000" dirty="0">
                <a:latin typeface="Comic Sans MS" pitchFamily="66" charset="0"/>
                <a:ea typeface="+mn-ea"/>
                <a:cs typeface="+mn-cs"/>
              </a:rPr>
              <a:t>They have a lovely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sz="2000" i="1" dirty="0">
                <a:latin typeface="Comic Sans MS" pitchFamily="66" charset="0"/>
                <a:ea typeface="+mn-ea"/>
                <a:cs typeface="+mn-cs"/>
              </a:rPr>
              <a:t>“No cell phone”</a:t>
            </a:r>
            <a:r>
              <a:rPr lang="en-US" sz="2000" dirty="0"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en-US" sz="2000" dirty="0">
                <a:latin typeface="Comic Sans MS" pitchFamily="66" charset="0"/>
                <a:ea typeface="+mn-ea"/>
                <a:cs typeface="+mn-cs"/>
              </a:rPr>
              <a:t>policy here…</a:t>
            </a:r>
          </a:p>
        </p:txBody>
      </p:sp>
    </p:spTree>
    <p:extLst>
      <p:ext uri="{BB962C8B-B14F-4D97-AF65-F5344CB8AC3E}">
        <p14:creationId xmlns:p14="http://schemas.microsoft.com/office/powerpoint/2010/main" val="7496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Rational Actor Paradigm</a:t>
            </a:r>
            <a:endParaRPr lang="en-US" altLang="en-US" b="1" dirty="0">
              <a:latin typeface="Lora" charset="0"/>
              <a:ea typeface="Lora" charset="0"/>
              <a:cs typeface="Lora" charset="0"/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15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kern="0" dirty="0" smtClean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People pursue their own interests.</a:t>
            </a:r>
            <a:endParaRPr lang="en" sz="2000" kern="0" dirty="0" smtClean="0">
              <a:solidFill>
                <a:schemeClr val="dk1"/>
              </a:solidFill>
              <a:highlight>
                <a:srgbClr val="FFCD00"/>
              </a:highlight>
              <a:latin typeface="Lora"/>
              <a:ea typeface="Lora"/>
              <a:cs typeface="Lora"/>
              <a:sym typeface="Lor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endParaRPr lang="en-US" sz="2000" kern="0" dirty="0" smtClean="0">
              <a:latin typeface="Quattrocento Sans"/>
              <a:ea typeface="Quattrocento Sans"/>
              <a:cs typeface="Quattrocento Sans"/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latin typeface="Quattrocento Sans"/>
                <a:ea typeface="Quattrocento Sans"/>
                <a:cs typeface="Quattrocento Sans"/>
                <a:sym typeface="Quattrocento Sans"/>
              </a:rPr>
              <a:t>They are perfect calculators.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Font typeface="Quattrocento Sans"/>
              <a:buNone/>
              <a:defRPr/>
            </a:pPr>
            <a:r>
              <a:rPr lang="en-US" sz="2000" kern="0" dirty="0" smtClean="0">
                <a:latin typeface="Quattrocento Sans"/>
                <a:ea typeface="Quattrocento Sans"/>
                <a:cs typeface="Quattrocento Sans"/>
                <a:sym typeface="Quattrocento Sans"/>
              </a:rPr>
              <a:t>They never make mistakes.</a:t>
            </a:r>
            <a:endParaRPr lang="en" sz="2000" kern="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35" t="4445" r="8150" b="11867"/>
          <a:stretch/>
        </p:blipFill>
        <p:spPr>
          <a:xfrm>
            <a:off x="365908" y="878850"/>
            <a:ext cx="3655618" cy="3654300"/>
          </a:xfrm>
          <a:prstGeom prst="ellipse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Shape 166"/>
          <p:cNvSpPr txBox="1">
            <a:spLocks/>
          </p:cNvSpPr>
          <p:nvPr/>
        </p:nvSpPr>
        <p:spPr bwMode="auto">
          <a:xfrm>
            <a:off x="4972049" y="878850"/>
            <a:ext cx="3562925" cy="3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kern="0" dirty="0" smtClean="0">
                <a:solidFill>
                  <a:schemeClr val="dk1"/>
                </a:solidFill>
                <a:sym typeface="Lora"/>
              </a:rPr>
              <a:t>	Baseball rationality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kern="0" dirty="0" smtClean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kern="0" dirty="0" smtClean="0">
                <a:sym typeface="Quattrocento Sans"/>
              </a:rPr>
              <a:t>	What is the </a:t>
            </a:r>
            <a:r>
              <a:rPr lang="en-US" sz="2000" kern="0" dirty="0" smtClean="0">
                <a:solidFill>
                  <a:schemeClr val="dk1"/>
                </a:solidFill>
                <a:highlight>
                  <a:srgbClr val="FFCD00"/>
                </a:highlight>
                <a:sym typeface="Lora"/>
              </a:rPr>
              <a:t>optimal</a:t>
            </a:r>
            <a:r>
              <a:rPr lang="en-US" sz="2000" kern="0" dirty="0" smtClean="0">
                <a:sym typeface="Quattrocento Sans"/>
              </a:rPr>
              <a:t> angle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kern="0" dirty="0">
                <a:sym typeface="Quattrocento Sans"/>
              </a:rPr>
              <a:t>	</a:t>
            </a:r>
            <a:r>
              <a:rPr lang="en-US" sz="2000" kern="0" dirty="0" smtClean="0">
                <a:sym typeface="Quattrocento Sans"/>
              </a:rPr>
              <a:t>to hit a baseball?</a:t>
            </a:r>
            <a:endParaRPr lang="en" sz="2000" kern="0" dirty="0">
              <a:sym typeface="Quattrocento San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sym typeface="Lora" charset="0"/>
              </a:rPr>
              <a:t>Problem Solving</a:t>
            </a:r>
            <a:endParaRPr lang="en-US" altLang="en-US" b="1" dirty="0"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41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The Three Questions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 smtClean="0">
                <a:solidFill>
                  <a:schemeClr val="dk1"/>
                </a:solidFill>
                <a:highlight>
                  <a:srgbClr val="FFCD00"/>
                </a:highlight>
              </a:rPr>
              <a:t>Who</a:t>
            </a:r>
            <a:r>
              <a:rPr lang="en-US" dirty="0" smtClean="0">
                <a:solidFill>
                  <a:schemeClr val="dk1"/>
                </a:solidFill>
                <a:highlight>
                  <a:srgbClr val="FFCD00"/>
                </a:highlight>
              </a:rPr>
              <a:t> </a:t>
            </a:r>
            <a:r>
              <a:rPr lang="en-US" dirty="0" smtClean="0"/>
              <a:t>is making the (bad) decision? 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Does the decision maker have enough </a:t>
            </a:r>
            <a:r>
              <a:rPr lang="en-US" i="1" dirty="0" smtClean="0">
                <a:solidFill>
                  <a:schemeClr val="dk1"/>
                </a:solidFill>
                <a:highlight>
                  <a:srgbClr val="FFCD00"/>
                </a:highlight>
              </a:rPr>
              <a:t>information</a:t>
            </a:r>
            <a:r>
              <a:rPr lang="en-US" dirty="0" smtClean="0">
                <a:highlight>
                  <a:srgbClr val="FFCD00"/>
                </a:highlight>
              </a:rPr>
              <a:t> </a:t>
            </a:r>
            <a:r>
              <a:rPr lang="en-US" dirty="0" smtClean="0"/>
              <a:t>to make a good decision?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Does </a:t>
            </a:r>
            <a:r>
              <a:rPr lang="en-US" dirty="0"/>
              <a:t>the decision maker </a:t>
            </a:r>
            <a:r>
              <a:rPr lang="en-US" dirty="0" smtClean="0"/>
              <a:t>have the </a:t>
            </a:r>
            <a:r>
              <a:rPr lang="en-US" i="1" dirty="0" smtClean="0">
                <a:solidFill>
                  <a:schemeClr val="dk1"/>
                </a:solidFill>
                <a:highlight>
                  <a:srgbClr val="FFCD00"/>
                </a:highlight>
              </a:rPr>
              <a:t>incentive </a:t>
            </a:r>
            <a:r>
              <a:rPr lang="en-US" dirty="0" smtClean="0"/>
              <a:t>to </a:t>
            </a:r>
            <a:r>
              <a:rPr lang="en-US" dirty="0"/>
              <a:t>make a good decision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70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Solutions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Transfer decision making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  <a:r>
              <a:rPr lang="en-US" dirty="0" smtClean="0"/>
              <a:t>	Let someone with better info or incentives decide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Provide more information to decision maker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Change decision maker’s incentives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</a:t>
            </a:r>
            <a:r>
              <a:rPr lang="en-US" dirty="0" smtClean="0"/>
              <a:t>	Performance measurement &amp; reward</a:t>
            </a: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4286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 smtClean="0"/>
              <a:t>I don’t skate to where the puck is. </a:t>
            </a: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 smtClean="0"/>
              <a:t>I skate to where the puck </a:t>
            </a: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en-US" dirty="0" smtClean="0">
                <a:highlight>
                  <a:srgbClr val="FFCD00"/>
                </a:highlight>
              </a:rPr>
              <a:t>is going to be</a:t>
            </a:r>
            <a:r>
              <a:rPr lang="en-US" dirty="0" smtClean="0"/>
              <a:t>. </a:t>
            </a:r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Clr>
                <a:srgbClr val="FFCD00"/>
              </a:buClr>
              <a:buNone/>
              <a:defRPr/>
            </a:pPr>
            <a:r>
              <a:rPr lang="mr-IN" dirty="0" smtClean="0"/>
              <a:t>–</a:t>
            </a:r>
            <a:r>
              <a:rPr lang="en-US" dirty="0" smtClean="0"/>
              <a:t> Wayne Gretzky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Solutions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There are rarely “solutions” to problems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There are different collections of tradeoffs</a:t>
            </a: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962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sym typeface="Lora" charset="0"/>
              </a:rPr>
              <a:t>The One Lesson </a:t>
            </a:r>
            <a:br>
              <a:rPr lang="en-US" altLang="en-US" b="1" dirty="0" smtClean="0">
                <a:sym typeface="Lora" charset="0"/>
              </a:rPr>
            </a:br>
            <a:r>
              <a:rPr lang="en-US" altLang="en-US" b="1" dirty="0" smtClean="0">
                <a:sym typeface="Lora" charset="0"/>
              </a:rPr>
              <a:t>of Business</a:t>
            </a:r>
            <a:endParaRPr lang="en-US" altLang="en-US" b="1" dirty="0"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21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i="1" kern="0" dirty="0" smtClean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	</a:t>
            </a:r>
            <a:endParaRPr lang="en" sz="2000" i="1" kern="0" dirty="0"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254910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Wealth Principles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Wealth </a:t>
            </a:r>
            <a:r>
              <a:rPr lang="en-US" dirty="0"/>
              <a:t>is </a:t>
            </a:r>
            <a:r>
              <a:rPr lang="en-US" dirty="0" smtClean="0"/>
              <a:t>created when </a:t>
            </a:r>
            <a:r>
              <a:rPr lang="en-US" dirty="0"/>
              <a:t>assets </a:t>
            </a:r>
            <a:r>
              <a:rPr lang="en-US" dirty="0" smtClean="0"/>
              <a:t>move </a:t>
            </a:r>
            <a:r>
              <a:rPr lang="en-US" dirty="0"/>
              <a:t>from lower- to higher- valued uses</a:t>
            </a:r>
            <a:r>
              <a:rPr lang="en-US" dirty="0" smtClean="0"/>
              <a:t>.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Efficiency implies all assets are at their highest-valued use.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Preventing voluntary transactions destroys wealth.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taxes, subsidies, price floors &amp; ceilings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63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Price Regulation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Mismatch between buyers and sellers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Black markets</a:t>
            </a: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Lower incentive to supply</a:t>
            </a: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98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sym typeface="Lora" charset="0"/>
              </a:rPr>
              <a:t>The One Lesson </a:t>
            </a:r>
            <a:br>
              <a:rPr lang="en-US" altLang="en-US" b="1" dirty="0" smtClean="0">
                <a:sym typeface="Lora" charset="0"/>
              </a:rPr>
            </a:br>
            <a:r>
              <a:rPr lang="en-US" altLang="en-US" b="1" dirty="0" smtClean="0">
                <a:sym typeface="Lora" charset="0"/>
              </a:rPr>
              <a:t>of Business</a:t>
            </a:r>
            <a:endParaRPr lang="en-US" altLang="en-US" b="1" dirty="0"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24</a:t>
            </a:fld>
            <a:endParaRPr lang="en-US"/>
          </a:p>
        </p:txBody>
      </p:sp>
      <p:sp>
        <p:nvSpPr>
          <p:cNvPr id="9" name="Shape 166"/>
          <p:cNvSpPr txBox="1">
            <a:spLocks/>
          </p:cNvSpPr>
          <p:nvPr/>
        </p:nvSpPr>
        <p:spPr bwMode="auto">
          <a:xfrm>
            <a:off x="2036588" y="2828922"/>
            <a:ext cx="6512675" cy="140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A28448"/>
              </a:buClr>
              <a:buFont typeface="Quattrocento Sans" charset="0"/>
              <a:buChar char="◉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lvl="1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lvl="2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lvl="3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lvl="4" algn="l" rtl="0" eaLnBrk="1" fontAlgn="base" hangingPunct="1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i="1" kern="0" dirty="0" smtClean="0">
                <a:solidFill>
                  <a:schemeClr val="dk1"/>
                </a:solidFill>
                <a:sym typeface="Lora"/>
              </a:rPr>
              <a:t>	Identify assets in low-valued uses and devise ways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i="1" kern="0" dirty="0" smtClean="0">
                <a:solidFill>
                  <a:schemeClr val="dk1"/>
                </a:solidFill>
                <a:sym typeface="Lora"/>
              </a:rPr>
              <a:t>	to profitably move them to high-valued ones.</a:t>
            </a:r>
            <a:endParaRPr lang="en" sz="2000" i="1" kern="0" dirty="0"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62215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ctrTitle" idx="4294967295"/>
          </p:nvPr>
        </p:nvSpPr>
        <p:spPr>
          <a:xfrm>
            <a:off x="1951575" y="2878750"/>
            <a:ext cx="5241000" cy="1159800"/>
          </a:xfrm>
        </p:spPr>
        <p:txBody>
          <a:bodyPr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SzPct val="100000"/>
              <a:buFont typeface="Lora"/>
              <a:buNone/>
              <a:defRPr/>
            </a:pPr>
            <a:r>
              <a:rPr lang="en-US" sz="4800" b="1" dirty="0" smtClean="0">
                <a:highlight>
                  <a:srgbClr val="FFCD00"/>
                </a:highlight>
                <a:latin typeface="Lora"/>
                <a:ea typeface="Lora"/>
                <a:cs typeface="Lora"/>
                <a:sym typeface="Lora"/>
              </a:rPr>
              <a:t>Ethics</a:t>
            </a:r>
            <a:endParaRPr lang="en" sz="4800" b="1" dirty="0">
              <a:highlight>
                <a:srgbClr val="FFCD00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578" name="Shape 122"/>
          <p:cNvSpPr txBox="1">
            <a:spLocks noGrp="1"/>
          </p:cNvSpPr>
          <p:nvPr>
            <p:ph type="subTitle" idx="4294967295"/>
          </p:nvPr>
        </p:nvSpPr>
        <p:spPr>
          <a:xfrm>
            <a:off x="1357313" y="3792538"/>
            <a:ext cx="6415087" cy="784225"/>
          </a:xfrm>
        </p:spPr>
        <p:txBody>
          <a:bodyPr/>
          <a:lstStyle/>
          <a:p>
            <a:pPr algn="ctr" eaLnBrk="1" hangingPunct="1">
              <a:buClr>
                <a:srgbClr val="FFCD00"/>
              </a:buClr>
              <a:buFont typeface="Quattrocento Sans" charset="0"/>
              <a:buNone/>
            </a:pPr>
            <a:r>
              <a:rPr lang="en-US" altLang="en-US" sz="1800" dirty="0" smtClean="0">
                <a:latin typeface="Quattrocento Sans" charset="0"/>
                <a:ea typeface="Quattrocento Sans" charset="0"/>
                <a:cs typeface="Quattrocento Sans" charset="0"/>
                <a:sym typeface="Quattrocento Sans" charset="0"/>
              </a:rPr>
              <a:t>Economics is a very successful positive science.</a:t>
            </a:r>
          </a:p>
          <a:p>
            <a:pPr algn="ctr" eaLnBrk="1" hangingPunct="1">
              <a:buClr>
                <a:srgbClr val="FFCD00"/>
              </a:buClr>
              <a:buFont typeface="Quattrocento Sans" charset="0"/>
              <a:buNone/>
            </a:pPr>
            <a:r>
              <a:rPr lang="en-US" altLang="en-US" sz="1800" dirty="0" smtClean="0">
                <a:latin typeface="Quattrocento Sans" charset="0"/>
                <a:ea typeface="Quattrocento Sans" charset="0"/>
                <a:cs typeface="Quattrocento Sans" charset="0"/>
                <a:sym typeface="Quattrocento Sans" charset="0"/>
              </a:rPr>
              <a:t>Be wary of economists making normative statements.</a:t>
            </a:r>
          </a:p>
          <a:p>
            <a:pPr algn="ctr" eaLnBrk="1" hangingPunct="1">
              <a:buClr>
                <a:srgbClr val="FFCD00"/>
              </a:buClr>
              <a:buFont typeface="Quattrocento Sans" charset="0"/>
              <a:buNone/>
            </a:pPr>
            <a:r>
              <a:rPr lang="en-US" altLang="en-US" sz="1800" dirty="0" smtClean="0">
                <a:latin typeface="Quattrocento Sans" charset="0"/>
                <a:ea typeface="Quattrocento Sans" charset="0"/>
                <a:cs typeface="Quattrocento Sans" charset="0"/>
                <a:sym typeface="Quattrocento Sans" charset="0"/>
              </a:rPr>
              <a:t>Economics uncovers tradeoffs in different solutions.</a:t>
            </a:r>
          </a:p>
          <a:p>
            <a:pPr algn="ctr" eaLnBrk="1" hangingPunct="1">
              <a:buClr>
                <a:srgbClr val="FFCD00"/>
              </a:buClr>
              <a:buFont typeface="Quattrocento Sans" charset="0"/>
              <a:buNone/>
            </a:pPr>
            <a:r>
              <a:rPr lang="en-US" altLang="en-US" sz="1800" dirty="0" smtClean="0">
                <a:latin typeface="Quattrocento Sans" charset="0"/>
                <a:ea typeface="Quattrocento Sans" charset="0"/>
                <a:cs typeface="Quattrocento Sans" charset="0"/>
                <a:sym typeface="Quattrocento Sans" charset="0"/>
              </a:rPr>
              <a:t>The </a:t>
            </a:r>
            <a:r>
              <a:rPr lang="en-US" altLang="en-US" sz="1800" b="1" dirty="0" smtClean="0">
                <a:latin typeface="Quattrocento Sans" charset="0"/>
                <a:ea typeface="Quattrocento Sans" charset="0"/>
                <a:cs typeface="Quattrocento Sans" charset="0"/>
                <a:sym typeface="Quattrocento Sans" charset="0"/>
              </a:rPr>
              <a:t>value </a:t>
            </a:r>
            <a:r>
              <a:rPr lang="en-US" altLang="en-US" sz="1800" dirty="0" smtClean="0">
                <a:latin typeface="Quattrocento Sans" charset="0"/>
                <a:ea typeface="Quattrocento Sans" charset="0"/>
                <a:cs typeface="Quattrocento Sans" charset="0"/>
                <a:sym typeface="Quattrocento Sans" charset="0"/>
              </a:rPr>
              <a:t>of those tradeoffs is up to you!</a:t>
            </a:r>
            <a:endParaRPr lang="en-US" altLang="en-US" sz="1800" dirty="0">
              <a:latin typeface="Quattrocento Sans" charset="0"/>
              <a:ea typeface="Quattrocento Sans" charset="0"/>
              <a:cs typeface="Quattrocento Sans" charset="0"/>
              <a:sym typeface="Quattrocento Sans" charset="0"/>
            </a:endParaRPr>
          </a:p>
        </p:txBody>
      </p:sp>
      <p:cxnSp>
        <p:nvCxnSpPr>
          <p:cNvPr id="24579" name="Shape 123"/>
          <p:cNvCxnSpPr>
            <a:cxnSpLocks noChangeShapeType="1"/>
          </p:cNvCxnSpPr>
          <p:nvPr/>
        </p:nvCxnSpPr>
        <p:spPr bwMode="auto">
          <a:xfrm>
            <a:off x="-6350" y="1668463"/>
            <a:ext cx="91630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0" name="Shape 124"/>
          <p:cNvSpPr>
            <a:spLocks noChangeArrowheads="1"/>
          </p:cNvSpPr>
          <p:nvPr/>
        </p:nvSpPr>
        <p:spPr bwMode="auto">
          <a:xfrm>
            <a:off x="3470275" y="566738"/>
            <a:ext cx="2203450" cy="2203450"/>
          </a:xfrm>
          <a:prstGeom prst="ellipse">
            <a:avLst/>
          </a:prstGeom>
          <a:solidFill>
            <a:srgbClr val="FFC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8393" y="971426"/>
            <a:ext cx="1827213" cy="14075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Next Time </a:t>
            </a:r>
            <a:r>
              <a:rPr lang="mr-IN" dirty="0" smtClean="0"/>
              <a:t>…</a:t>
            </a:r>
            <a:r>
              <a:rPr lang="en-US" dirty="0" smtClean="0"/>
              <a:t> 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Costs</a:t>
            </a: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	Fixed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, Variable,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Accounting, Opportunity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latin typeface="Arial" charset="0"/>
              <a:ea typeface="Arial" charset="0"/>
              <a:cs typeface="Arial" charset="0"/>
            </a:endParaRPr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Fallacies</a:t>
            </a:r>
            <a:endParaRPr lang="en-US" dirty="0"/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Sunk costs, hidden costs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114300" lvl="1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Arial" charset="0"/>
                <a:ea typeface="Arial" charset="0"/>
                <a:cs typeface="Arial" charset="0"/>
              </a:rPr>
              <a:t>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</a:t>
            </a:r>
            <a:endParaRPr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99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Outline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Economics is the study of </a:t>
            </a:r>
            <a:r>
              <a:rPr lang="en-US" i="1" dirty="0" smtClean="0"/>
              <a:t>incentives</a:t>
            </a:r>
            <a:endParaRPr lang="en" i="1" dirty="0"/>
          </a:p>
          <a:p>
            <a:pPr marL="457200" indent="-228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 </a:t>
            </a:r>
            <a:r>
              <a:rPr lang="en-US" i="1" dirty="0"/>
              <a:t>rational actor</a:t>
            </a:r>
            <a:r>
              <a:rPr lang="en-US" dirty="0"/>
              <a:t> paradigm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Problem solving: </a:t>
            </a:r>
            <a:r>
              <a:rPr lang="en-US" i="1" dirty="0" smtClean="0"/>
              <a:t>the three questions</a:t>
            </a:r>
            <a:endParaRPr lang="en" i="1" dirty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The One Lesson of Business</a:t>
            </a:r>
            <a:endParaRPr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5574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smtClean="0">
                <a:latin typeface="Lora" charset="0"/>
                <a:ea typeface="Lora" charset="0"/>
                <a:cs typeface="Lora" charset="0"/>
                <a:sym typeface="Lora" charset="0"/>
              </a:rPr>
              <a:t>Incentives</a:t>
            </a:r>
            <a:endParaRPr lang="en-US" altLang="en-US" b="1" dirty="0">
              <a:latin typeface="Lora" charset="0"/>
              <a:ea typeface="Lora" charset="0"/>
              <a:cs typeface="Lora" charset="0"/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101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4294967295"/>
          </p:nvPr>
        </p:nvSpPr>
        <p:spPr>
          <a:xfrm>
            <a:off x="4972049" y="878850"/>
            <a:ext cx="3562925" cy="3654300"/>
          </a:xfrm>
        </p:spPr>
        <p:txBody>
          <a:bodyPr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r>
              <a:rPr lang="en-US" sz="2000" b="1" dirty="0" smtClean="0">
                <a:solidFill>
                  <a:schemeClr val="dk1"/>
                </a:solidFill>
                <a:sym typeface="Lora"/>
              </a:rPr>
              <a:t>	Lap children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  <a:defRPr/>
            </a:pPr>
            <a:endParaRPr lang="en-US" sz="2000" dirty="0" smtClean="0">
              <a:sym typeface="Quattrocento San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dirty="0">
                <a:sym typeface="Quattrocento Sans"/>
              </a:rPr>
              <a:t>	</a:t>
            </a:r>
            <a:r>
              <a:rPr lang="en-US" sz="2000" dirty="0" smtClean="0">
                <a:sym typeface="Quattrocento Sans"/>
              </a:rPr>
              <a:t>Are children on an airplane</a:t>
            </a:r>
            <a:r>
              <a:rPr lang="en" sz="2000" b="1" dirty="0" smtClean="0">
                <a:solidFill>
                  <a:schemeClr val="dk1"/>
                </a:solidFill>
                <a:sym typeface="Lora"/>
              </a:rPr>
              <a:t> </a:t>
            </a:r>
            <a:r>
              <a:rPr lang="en-US" sz="2000" dirty="0" smtClean="0">
                <a:solidFill>
                  <a:schemeClr val="dk1"/>
                </a:solidFill>
                <a:highlight>
                  <a:srgbClr val="FFCD00"/>
                </a:highlight>
                <a:sym typeface="Lora"/>
              </a:rPr>
              <a:t>safer</a:t>
            </a:r>
            <a:r>
              <a:rPr lang="en" sz="2000" dirty="0" smtClean="0">
                <a:sym typeface="Quattrocento Sans"/>
              </a:rPr>
              <a:t> </a:t>
            </a:r>
            <a:r>
              <a:rPr lang="en-US" sz="2000" dirty="0" smtClean="0">
                <a:sym typeface="Quattrocento Sans"/>
              </a:rPr>
              <a:t>in a parent’s lap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ct val="100000"/>
              <a:buNone/>
              <a:defRPr/>
            </a:pPr>
            <a:r>
              <a:rPr lang="en-US" sz="2000" dirty="0">
                <a:sym typeface="Quattrocento Sans"/>
              </a:rPr>
              <a:t>	</a:t>
            </a:r>
            <a:r>
              <a:rPr lang="en-US" sz="2000" dirty="0" smtClean="0">
                <a:sym typeface="Quattrocento Sans"/>
              </a:rPr>
              <a:t>or in their own seat?</a:t>
            </a:r>
            <a:endParaRPr lang="en" sz="2000" dirty="0">
              <a:sym typeface="Quattrocento Sans"/>
            </a:endParaRPr>
          </a:p>
        </p:txBody>
      </p:sp>
      <p:cxnSp>
        <p:nvCxnSpPr>
          <p:cNvPr id="30722" name="Shape 167"/>
          <p:cNvCxnSpPr>
            <a:cxnSpLocks noChangeShapeType="1"/>
          </p:cNvCxnSpPr>
          <p:nvPr/>
        </p:nvCxnSpPr>
        <p:spPr bwMode="auto">
          <a:xfrm>
            <a:off x="-6350" y="1131888"/>
            <a:ext cx="9150350" cy="0"/>
          </a:xfrm>
          <a:prstGeom prst="straightConnector1">
            <a:avLst/>
          </a:prstGeom>
          <a:noFill/>
          <a:ln w="9525">
            <a:solidFill>
              <a:srgbClr val="CCCCCC"/>
            </a:solidFill>
            <a:round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/>
          <p:cNvPicPr>
            <a:picLocks/>
          </p:cNvPicPr>
          <p:nvPr/>
        </p:nvPicPr>
        <p:blipFill rotWithShape="1">
          <a:blip r:embed="rId3"/>
          <a:srcRect l="23906" t="14321" r="34062" b="2778"/>
          <a:stretch/>
        </p:blipFill>
        <p:spPr>
          <a:xfrm>
            <a:off x="485775" y="808040"/>
            <a:ext cx="3671888" cy="3678238"/>
          </a:xfrm>
          <a:prstGeom prst="ellipse">
            <a:avLst/>
          </a:prstGeom>
        </p:spPr>
      </p:pic>
      <p:sp>
        <p:nvSpPr>
          <p:cNvPr id="30724" name="Shape 169"/>
          <p:cNvSpPr>
            <a:spLocks noChangeArrowheads="1"/>
          </p:cNvSpPr>
          <p:nvPr/>
        </p:nvSpPr>
        <p:spPr bwMode="auto">
          <a:xfrm>
            <a:off x="625475" y="736600"/>
            <a:ext cx="790575" cy="790575"/>
          </a:xfrm>
          <a:prstGeom prst="ellipse">
            <a:avLst/>
          </a:prstGeom>
          <a:solidFill>
            <a:srgbClr val="A28448"/>
          </a:solidFill>
          <a:ln>
            <a:noFill/>
          </a:ln>
        </p:spPr>
        <p:txBody>
          <a:bodyPr lIns="91425" tIns="91425" rIns="91425" bIns="91425" anchor="ctr"/>
          <a:lstStyle>
            <a:lvl1pPr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" name="Shape 657"/>
          <p:cNvGrpSpPr>
            <a:grpSpLocks/>
          </p:cNvGrpSpPr>
          <p:nvPr/>
        </p:nvGrpSpPr>
        <p:grpSpPr bwMode="auto">
          <a:xfrm>
            <a:off x="843756" y="954881"/>
            <a:ext cx="354012" cy="354012"/>
            <a:chOff x="5964164" y="4312744"/>
            <a:chExt cx="421349" cy="421350"/>
          </a:xfrm>
        </p:grpSpPr>
        <p:sp>
          <p:nvSpPr>
            <p:cNvPr id="15" name="Shape 658"/>
            <p:cNvSpPr>
              <a:spLocks/>
            </p:cNvSpPr>
            <p:nvPr/>
          </p:nvSpPr>
          <p:spPr bwMode="auto">
            <a:xfrm>
              <a:off x="5964164" y="4312744"/>
              <a:ext cx="421349" cy="421350"/>
            </a:xfrm>
            <a:custGeom>
              <a:avLst/>
              <a:gdLst>
                <a:gd name="T0" fmla="*/ 13517 w 16854"/>
                <a:gd name="T1" fmla="*/ 6260 h 16854"/>
                <a:gd name="T2" fmla="*/ 16196 w 16854"/>
                <a:gd name="T3" fmla="*/ 3605 h 16854"/>
                <a:gd name="T4" fmla="*/ 16440 w 16854"/>
                <a:gd name="T5" fmla="*/ 3239 h 16854"/>
                <a:gd name="T6" fmla="*/ 16610 w 16854"/>
                <a:gd name="T7" fmla="*/ 2777 h 16854"/>
                <a:gd name="T8" fmla="*/ 16805 w 16854"/>
                <a:gd name="T9" fmla="*/ 2046 h 16854"/>
                <a:gd name="T10" fmla="*/ 16830 w 16854"/>
                <a:gd name="T11" fmla="*/ 1729 h 16854"/>
                <a:gd name="T12" fmla="*/ 16854 w 16854"/>
                <a:gd name="T13" fmla="*/ 1194 h 16854"/>
                <a:gd name="T14" fmla="*/ 16805 w 16854"/>
                <a:gd name="T15" fmla="*/ 755 h 16854"/>
                <a:gd name="T16" fmla="*/ 16659 w 16854"/>
                <a:gd name="T17" fmla="*/ 414 h 16854"/>
                <a:gd name="T18" fmla="*/ 16562 w 16854"/>
                <a:gd name="T19" fmla="*/ 293 h 16854"/>
                <a:gd name="T20" fmla="*/ 16269 w 16854"/>
                <a:gd name="T21" fmla="*/ 122 h 16854"/>
                <a:gd name="T22" fmla="*/ 15904 w 16854"/>
                <a:gd name="T23" fmla="*/ 0 h 16854"/>
                <a:gd name="T24" fmla="*/ 15417 w 16854"/>
                <a:gd name="T25" fmla="*/ 0 h 16854"/>
                <a:gd name="T26" fmla="*/ 14808 w 16854"/>
                <a:gd name="T27" fmla="*/ 49 h 16854"/>
                <a:gd name="T28" fmla="*/ 14516 w 16854"/>
                <a:gd name="T29" fmla="*/ 122 h 16854"/>
                <a:gd name="T30" fmla="*/ 13834 w 16854"/>
                <a:gd name="T31" fmla="*/ 317 h 16854"/>
                <a:gd name="T32" fmla="*/ 13420 w 16854"/>
                <a:gd name="T33" fmla="*/ 536 h 16854"/>
                <a:gd name="T34" fmla="*/ 10595 w 16854"/>
                <a:gd name="T35" fmla="*/ 3337 h 16854"/>
                <a:gd name="T36" fmla="*/ 2850 w 16854"/>
                <a:gd name="T37" fmla="*/ 1218 h 16854"/>
                <a:gd name="T38" fmla="*/ 2582 w 16854"/>
                <a:gd name="T39" fmla="*/ 1218 h 16854"/>
                <a:gd name="T40" fmla="*/ 2338 w 16854"/>
                <a:gd name="T41" fmla="*/ 1340 h 16854"/>
                <a:gd name="T42" fmla="*/ 1608 w 16854"/>
                <a:gd name="T43" fmla="*/ 2095 h 16854"/>
                <a:gd name="T44" fmla="*/ 1486 w 16854"/>
                <a:gd name="T45" fmla="*/ 2290 h 16854"/>
                <a:gd name="T46" fmla="*/ 1462 w 16854"/>
                <a:gd name="T47" fmla="*/ 2509 h 16854"/>
                <a:gd name="T48" fmla="*/ 1486 w 16854"/>
                <a:gd name="T49" fmla="*/ 2606 h 16854"/>
                <a:gd name="T50" fmla="*/ 1608 w 16854"/>
                <a:gd name="T51" fmla="*/ 2825 h 16854"/>
                <a:gd name="T52" fmla="*/ 1705 w 16854"/>
                <a:gd name="T53" fmla="*/ 2899 h 16854"/>
                <a:gd name="T54" fmla="*/ 4165 w 16854"/>
                <a:gd name="T55" fmla="*/ 10863 h 16854"/>
                <a:gd name="T56" fmla="*/ 926 w 16854"/>
                <a:gd name="T57" fmla="*/ 10302 h 16854"/>
                <a:gd name="T58" fmla="*/ 707 w 16854"/>
                <a:gd name="T59" fmla="*/ 10327 h 16854"/>
                <a:gd name="T60" fmla="*/ 512 w 16854"/>
                <a:gd name="T61" fmla="*/ 10449 h 16854"/>
                <a:gd name="T62" fmla="*/ 146 w 16854"/>
                <a:gd name="T63" fmla="*/ 10814 h 16854"/>
                <a:gd name="T64" fmla="*/ 25 w 16854"/>
                <a:gd name="T65" fmla="*/ 11033 h 16854"/>
                <a:gd name="T66" fmla="*/ 0 w 16854"/>
                <a:gd name="T67" fmla="*/ 11277 h 16854"/>
                <a:gd name="T68" fmla="*/ 49 w 16854"/>
                <a:gd name="T69" fmla="*/ 11423 h 16854"/>
                <a:gd name="T70" fmla="*/ 146 w 16854"/>
                <a:gd name="T71" fmla="*/ 11569 h 16854"/>
                <a:gd name="T72" fmla="*/ 3434 w 16854"/>
                <a:gd name="T73" fmla="*/ 13420 h 16854"/>
                <a:gd name="T74" fmla="*/ 5212 w 16854"/>
                <a:gd name="T75" fmla="*/ 16610 h 16854"/>
                <a:gd name="T76" fmla="*/ 5285 w 16854"/>
                <a:gd name="T77" fmla="*/ 16708 h 16854"/>
                <a:gd name="T78" fmla="*/ 5578 w 16854"/>
                <a:gd name="T79" fmla="*/ 16854 h 16854"/>
                <a:gd name="T80" fmla="*/ 5699 w 16854"/>
                <a:gd name="T81" fmla="*/ 16854 h 16854"/>
                <a:gd name="T82" fmla="*/ 5943 w 16854"/>
                <a:gd name="T83" fmla="*/ 16781 h 16854"/>
                <a:gd name="T84" fmla="*/ 6406 w 16854"/>
                <a:gd name="T85" fmla="*/ 16342 h 16854"/>
                <a:gd name="T86" fmla="*/ 6479 w 16854"/>
                <a:gd name="T87" fmla="*/ 16245 h 16854"/>
                <a:gd name="T88" fmla="*/ 6552 w 16854"/>
                <a:gd name="T89" fmla="*/ 16026 h 16854"/>
                <a:gd name="T90" fmla="*/ 5992 w 16854"/>
                <a:gd name="T91" fmla="*/ 12689 h 16854"/>
                <a:gd name="T92" fmla="*/ 13956 w 16854"/>
                <a:gd name="T93" fmla="*/ 15149 h 16854"/>
                <a:gd name="T94" fmla="*/ 14029 w 16854"/>
                <a:gd name="T95" fmla="*/ 15246 h 16854"/>
                <a:gd name="T96" fmla="*/ 14175 w 16854"/>
                <a:gd name="T97" fmla="*/ 15344 h 16854"/>
                <a:gd name="T98" fmla="*/ 14345 w 16854"/>
                <a:gd name="T99" fmla="*/ 15393 h 16854"/>
                <a:gd name="T100" fmla="*/ 14443 w 16854"/>
                <a:gd name="T101" fmla="*/ 15393 h 16854"/>
                <a:gd name="T102" fmla="*/ 14662 w 16854"/>
                <a:gd name="T103" fmla="*/ 15320 h 16854"/>
                <a:gd name="T104" fmla="*/ 15514 w 16854"/>
                <a:gd name="T105" fmla="*/ 14516 h 16854"/>
                <a:gd name="T106" fmla="*/ 15587 w 16854"/>
                <a:gd name="T107" fmla="*/ 14394 h 16854"/>
                <a:gd name="T108" fmla="*/ 15660 w 16854"/>
                <a:gd name="T109" fmla="*/ 14151 h 16854"/>
                <a:gd name="T110" fmla="*/ 15636 w 16854"/>
                <a:gd name="T111" fmla="*/ 14004 h 16854"/>
                <a:gd name="T112" fmla="*/ 0 w 16854"/>
                <a:gd name="T113" fmla="*/ 0 h 16854"/>
                <a:gd name="T114" fmla="*/ 16854 w 16854"/>
                <a:gd name="T115" fmla="*/ 16854 h 16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T112" t="T113" r="T114" b="T115"/>
              <a:pathLst>
                <a:path w="16854" h="16854" fill="none" extrusionOk="0">
                  <a:moveTo>
                    <a:pt x="15636" y="14004"/>
                  </a:moveTo>
                  <a:lnTo>
                    <a:pt x="13517" y="6260"/>
                  </a:lnTo>
                  <a:lnTo>
                    <a:pt x="16196" y="3605"/>
                  </a:lnTo>
                  <a:lnTo>
                    <a:pt x="16318" y="3434"/>
                  </a:lnTo>
                  <a:lnTo>
                    <a:pt x="16440" y="3239"/>
                  </a:lnTo>
                  <a:lnTo>
                    <a:pt x="16537" y="3020"/>
                  </a:lnTo>
                  <a:lnTo>
                    <a:pt x="16610" y="2777"/>
                  </a:lnTo>
                  <a:lnTo>
                    <a:pt x="16732" y="2338"/>
                  </a:lnTo>
                  <a:lnTo>
                    <a:pt x="16805" y="2046"/>
                  </a:lnTo>
                  <a:lnTo>
                    <a:pt x="16830" y="1729"/>
                  </a:lnTo>
                  <a:lnTo>
                    <a:pt x="16854" y="1437"/>
                  </a:lnTo>
                  <a:lnTo>
                    <a:pt x="16854" y="1194"/>
                  </a:lnTo>
                  <a:lnTo>
                    <a:pt x="16854" y="950"/>
                  </a:lnTo>
                  <a:lnTo>
                    <a:pt x="16805" y="755"/>
                  </a:lnTo>
                  <a:lnTo>
                    <a:pt x="16732" y="585"/>
                  </a:lnTo>
                  <a:lnTo>
                    <a:pt x="16659" y="414"/>
                  </a:lnTo>
                  <a:lnTo>
                    <a:pt x="16562" y="293"/>
                  </a:lnTo>
                  <a:lnTo>
                    <a:pt x="16440" y="195"/>
                  </a:lnTo>
                  <a:lnTo>
                    <a:pt x="16269" y="122"/>
                  </a:lnTo>
                  <a:lnTo>
                    <a:pt x="16099" y="49"/>
                  </a:lnTo>
                  <a:lnTo>
                    <a:pt x="15904" y="0"/>
                  </a:lnTo>
                  <a:lnTo>
                    <a:pt x="15660" y="0"/>
                  </a:lnTo>
                  <a:lnTo>
                    <a:pt x="15417" y="0"/>
                  </a:lnTo>
                  <a:lnTo>
                    <a:pt x="15125" y="25"/>
                  </a:lnTo>
                  <a:lnTo>
                    <a:pt x="14808" y="49"/>
                  </a:lnTo>
                  <a:lnTo>
                    <a:pt x="14516" y="122"/>
                  </a:lnTo>
                  <a:lnTo>
                    <a:pt x="14077" y="244"/>
                  </a:lnTo>
                  <a:lnTo>
                    <a:pt x="13834" y="317"/>
                  </a:lnTo>
                  <a:lnTo>
                    <a:pt x="13615" y="414"/>
                  </a:lnTo>
                  <a:lnTo>
                    <a:pt x="13420" y="536"/>
                  </a:lnTo>
                  <a:lnTo>
                    <a:pt x="13249" y="658"/>
                  </a:lnTo>
                  <a:lnTo>
                    <a:pt x="10595" y="3337"/>
                  </a:lnTo>
                  <a:lnTo>
                    <a:pt x="2850" y="1218"/>
                  </a:lnTo>
                  <a:lnTo>
                    <a:pt x="2704" y="1194"/>
                  </a:lnTo>
                  <a:lnTo>
                    <a:pt x="2582" y="1218"/>
                  </a:lnTo>
                  <a:lnTo>
                    <a:pt x="2460" y="1267"/>
                  </a:lnTo>
                  <a:lnTo>
                    <a:pt x="2338" y="1340"/>
                  </a:lnTo>
                  <a:lnTo>
                    <a:pt x="1608" y="2095"/>
                  </a:lnTo>
                  <a:lnTo>
                    <a:pt x="1535" y="2192"/>
                  </a:lnTo>
                  <a:lnTo>
                    <a:pt x="1486" y="2290"/>
                  </a:lnTo>
                  <a:lnTo>
                    <a:pt x="1462" y="2411"/>
                  </a:lnTo>
                  <a:lnTo>
                    <a:pt x="1462" y="2509"/>
                  </a:lnTo>
                  <a:lnTo>
                    <a:pt x="1486" y="2606"/>
                  </a:lnTo>
                  <a:lnTo>
                    <a:pt x="1510" y="2679"/>
                  </a:lnTo>
                  <a:lnTo>
                    <a:pt x="1608" y="2825"/>
                  </a:lnTo>
                  <a:lnTo>
                    <a:pt x="1705" y="2899"/>
                  </a:lnTo>
                  <a:lnTo>
                    <a:pt x="7404" y="6600"/>
                  </a:lnTo>
                  <a:lnTo>
                    <a:pt x="4165" y="10863"/>
                  </a:lnTo>
                  <a:lnTo>
                    <a:pt x="926" y="10302"/>
                  </a:lnTo>
                  <a:lnTo>
                    <a:pt x="828" y="10302"/>
                  </a:lnTo>
                  <a:lnTo>
                    <a:pt x="707" y="10327"/>
                  </a:lnTo>
                  <a:lnTo>
                    <a:pt x="609" y="10375"/>
                  </a:lnTo>
                  <a:lnTo>
                    <a:pt x="512" y="10449"/>
                  </a:lnTo>
                  <a:lnTo>
                    <a:pt x="146" y="10814"/>
                  </a:lnTo>
                  <a:lnTo>
                    <a:pt x="73" y="10911"/>
                  </a:lnTo>
                  <a:lnTo>
                    <a:pt x="25" y="11033"/>
                  </a:lnTo>
                  <a:lnTo>
                    <a:pt x="0" y="11155"/>
                  </a:lnTo>
                  <a:lnTo>
                    <a:pt x="0" y="11277"/>
                  </a:lnTo>
                  <a:lnTo>
                    <a:pt x="49" y="11423"/>
                  </a:lnTo>
                  <a:lnTo>
                    <a:pt x="146" y="11569"/>
                  </a:lnTo>
                  <a:lnTo>
                    <a:pt x="244" y="11642"/>
                  </a:lnTo>
                  <a:lnTo>
                    <a:pt x="3434" y="13420"/>
                  </a:lnTo>
                  <a:lnTo>
                    <a:pt x="5212" y="16610"/>
                  </a:lnTo>
                  <a:lnTo>
                    <a:pt x="5285" y="16708"/>
                  </a:lnTo>
                  <a:lnTo>
                    <a:pt x="5431" y="16805"/>
                  </a:lnTo>
                  <a:lnTo>
                    <a:pt x="5578" y="16854"/>
                  </a:lnTo>
                  <a:lnTo>
                    <a:pt x="5699" y="16854"/>
                  </a:lnTo>
                  <a:lnTo>
                    <a:pt x="5821" y="16830"/>
                  </a:lnTo>
                  <a:lnTo>
                    <a:pt x="5943" y="16781"/>
                  </a:lnTo>
                  <a:lnTo>
                    <a:pt x="6040" y="16708"/>
                  </a:lnTo>
                  <a:lnTo>
                    <a:pt x="6406" y="16342"/>
                  </a:lnTo>
                  <a:lnTo>
                    <a:pt x="6479" y="16245"/>
                  </a:lnTo>
                  <a:lnTo>
                    <a:pt x="6527" y="16148"/>
                  </a:lnTo>
                  <a:lnTo>
                    <a:pt x="6552" y="16026"/>
                  </a:lnTo>
                  <a:lnTo>
                    <a:pt x="6552" y="15928"/>
                  </a:lnTo>
                  <a:lnTo>
                    <a:pt x="5992" y="12689"/>
                  </a:lnTo>
                  <a:lnTo>
                    <a:pt x="10254" y="9450"/>
                  </a:lnTo>
                  <a:lnTo>
                    <a:pt x="13956" y="15149"/>
                  </a:lnTo>
                  <a:lnTo>
                    <a:pt x="14029" y="15246"/>
                  </a:lnTo>
                  <a:lnTo>
                    <a:pt x="14175" y="15344"/>
                  </a:lnTo>
                  <a:lnTo>
                    <a:pt x="14248" y="15368"/>
                  </a:lnTo>
                  <a:lnTo>
                    <a:pt x="14345" y="15393"/>
                  </a:lnTo>
                  <a:lnTo>
                    <a:pt x="14443" y="15393"/>
                  </a:lnTo>
                  <a:lnTo>
                    <a:pt x="14565" y="15368"/>
                  </a:lnTo>
                  <a:lnTo>
                    <a:pt x="14662" y="15320"/>
                  </a:lnTo>
                  <a:lnTo>
                    <a:pt x="14759" y="15246"/>
                  </a:lnTo>
                  <a:lnTo>
                    <a:pt x="15514" y="14516"/>
                  </a:lnTo>
                  <a:lnTo>
                    <a:pt x="15587" y="14394"/>
                  </a:lnTo>
                  <a:lnTo>
                    <a:pt x="15636" y="14272"/>
                  </a:lnTo>
                  <a:lnTo>
                    <a:pt x="15660" y="14151"/>
                  </a:lnTo>
                  <a:lnTo>
                    <a:pt x="15636" y="14004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" name="Shape 659"/>
            <p:cNvSpPr>
              <a:spLocks/>
            </p:cNvSpPr>
            <p:nvPr/>
          </p:nvSpPr>
          <p:spPr bwMode="auto">
            <a:xfrm>
              <a:off x="6322800" y="4360800"/>
              <a:ext cx="31675" cy="30475"/>
            </a:xfrm>
            <a:custGeom>
              <a:avLst/>
              <a:gdLst>
                <a:gd name="T0" fmla="*/ 1267 w 1267"/>
                <a:gd name="T1" fmla="*/ 1218 h 1219"/>
                <a:gd name="T2" fmla="*/ 1267 w 1267"/>
                <a:gd name="T3" fmla="*/ 1218 h 1219"/>
                <a:gd name="T4" fmla="*/ 1242 w 1267"/>
                <a:gd name="T5" fmla="*/ 999 h 1219"/>
                <a:gd name="T6" fmla="*/ 1169 w 1267"/>
                <a:gd name="T7" fmla="*/ 755 h 1219"/>
                <a:gd name="T8" fmla="*/ 1048 w 1267"/>
                <a:gd name="T9" fmla="*/ 561 h 1219"/>
                <a:gd name="T10" fmla="*/ 901 w 1267"/>
                <a:gd name="T11" fmla="*/ 366 h 1219"/>
                <a:gd name="T12" fmla="*/ 901 w 1267"/>
                <a:gd name="T13" fmla="*/ 366 h 1219"/>
                <a:gd name="T14" fmla="*/ 707 w 1267"/>
                <a:gd name="T15" fmla="*/ 220 h 1219"/>
                <a:gd name="T16" fmla="*/ 487 w 1267"/>
                <a:gd name="T17" fmla="*/ 98 h 1219"/>
                <a:gd name="T18" fmla="*/ 244 w 1267"/>
                <a:gd name="T19" fmla="*/ 25 h 1219"/>
                <a:gd name="T20" fmla="*/ 0 w 1267"/>
                <a:gd name="T21" fmla="*/ 0 h 1219"/>
                <a:gd name="T22" fmla="*/ 0 w 1267"/>
                <a:gd name="T23" fmla="*/ 0 h 1219"/>
                <a:gd name="T24" fmla="*/ 1267 w 1267"/>
                <a:gd name="T25" fmla="*/ 1219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T22" t="T23" r="T24" b="T25"/>
              <a:pathLst>
                <a:path w="1267" h="1219" fill="none" extrusionOk="0">
                  <a:moveTo>
                    <a:pt x="1267" y="1218"/>
                  </a:moveTo>
                  <a:lnTo>
                    <a:pt x="1267" y="1218"/>
                  </a:lnTo>
                  <a:lnTo>
                    <a:pt x="1242" y="999"/>
                  </a:lnTo>
                  <a:lnTo>
                    <a:pt x="1169" y="755"/>
                  </a:lnTo>
                  <a:lnTo>
                    <a:pt x="1048" y="561"/>
                  </a:lnTo>
                  <a:lnTo>
                    <a:pt x="901" y="366"/>
                  </a:lnTo>
                  <a:lnTo>
                    <a:pt x="707" y="220"/>
                  </a:lnTo>
                  <a:lnTo>
                    <a:pt x="487" y="98"/>
                  </a:lnTo>
                  <a:lnTo>
                    <a:pt x="244" y="25"/>
                  </a:ln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42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hape 98"/>
          <p:cNvSpPr txBox="1">
            <a:spLocks noGrp="1"/>
          </p:cNvSpPr>
          <p:nvPr>
            <p:ph type="ctrTitle"/>
          </p:nvPr>
        </p:nvSpPr>
        <p:spPr>
          <a:xfrm>
            <a:off x="2022475" y="1693863"/>
            <a:ext cx="3787775" cy="11588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SzTx/>
              <a:buFont typeface="Lora" charset="0"/>
              <a:buNone/>
            </a:pPr>
            <a:r>
              <a:rPr lang="en-US" altLang="en-US" b="1" dirty="0" err="1" smtClean="0">
                <a:sym typeface="Lora" charset="0"/>
              </a:rPr>
              <a:t>Administratrivia</a:t>
            </a:r>
            <a:endParaRPr lang="en-US" altLang="en-US" b="1" dirty="0"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6</a:t>
            </a:fld>
            <a:endParaRPr lang="en-US"/>
          </a:p>
        </p:txBody>
      </p:sp>
      <p:grpSp>
        <p:nvGrpSpPr>
          <p:cNvPr id="7" name="Shape 490"/>
          <p:cNvGrpSpPr>
            <a:grpSpLocks/>
          </p:cNvGrpSpPr>
          <p:nvPr/>
        </p:nvGrpSpPr>
        <p:grpSpPr bwMode="auto">
          <a:xfrm>
            <a:off x="1233488" y="2359028"/>
            <a:ext cx="368300" cy="369888"/>
            <a:chOff x="2594050" y="1631825"/>
            <a:chExt cx="439625" cy="439625"/>
          </a:xfrm>
        </p:grpSpPr>
        <p:sp>
          <p:nvSpPr>
            <p:cNvPr id="8" name="Shape 491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9" name="Shape 492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" name="Shape 493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" name="Shape 494"/>
            <p:cNvSpPr>
              <a:spLocks/>
            </p:cNvSpPr>
            <p:nvPr/>
          </p:nvSpPr>
          <p:spPr bwMode="auto">
            <a:xfrm>
              <a:off x="2801675" y="1740825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06415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Course Information</a:t>
            </a:r>
            <a:endParaRPr lang="en" dirty="0">
              <a:highlight>
                <a:srgbClr val="FFCD00"/>
              </a:highlight>
            </a:endParaRPr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1381125" y="1616075"/>
            <a:ext cx="6810375" cy="3113088"/>
          </a:xfrm>
        </p:spPr>
        <p:txBody>
          <a:bodyPr>
            <a:noAutofit/>
          </a:bodyPr>
          <a:lstStyle/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Textbook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Readings on </a:t>
            </a:r>
            <a:r>
              <a:rPr lang="en-US" i="1" dirty="0" err="1" smtClean="0"/>
              <a:t>Brightspace</a:t>
            </a:r>
            <a:endParaRPr lang="en-US" i="1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Sample problems &amp; interactive tutorials </a:t>
            </a:r>
            <a:endParaRPr lang="en-US" dirty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Course discussion: come prepared</a:t>
            </a:r>
          </a:p>
          <a:p>
            <a:pPr marL="4572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22531" name="Shape 112"/>
          <p:cNvGrpSpPr>
            <a:grpSpLocks/>
          </p:cNvGrpSpPr>
          <p:nvPr/>
        </p:nvGrpSpPr>
        <p:grpSpPr bwMode="auto">
          <a:xfrm>
            <a:off x="915988" y="1019175"/>
            <a:ext cx="214312" cy="215900"/>
            <a:chOff x="2594050" y="1631825"/>
            <a:chExt cx="439625" cy="439625"/>
          </a:xfrm>
        </p:grpSpPr>
        <p:sp>
          <p:nvSpPr>
            <p:cNvPr id="22532" name="Shape 113"/>
            <p:cNvSpPr>
              <a:spLocks/>
            </p:cNvSpPr>
            <p:nvPr/>
          </p:nvSpPr>
          <p:spPr bwMode="auto">
            <a:xfrm>
              <a:off x="2594050" y="1883300"/>
              <a:ext cx="188175" cy="188150"/>
            </a:xfrm>
            <a:custGeom>
              <a:avLst/>
              <a:gdLst>
                <a:gd name="T0" fmla="*/ 5992 w 7527"/>
                <a:gd name="T1" fmla="*/ 0 h 7526"/>
                <a:gd name="T2" fmla="*/ 537 w 7527"/>
                <a:gd name="T3" fmla="*/ 6430 h 7526"/>
                <a:gd name="T4" fmla="*/ 1 w 7527"/>
                <a:gd name="T5" fmla="*/ 7526 h 7526"/>
                <a:gd name="T6" fmla="*/ 1097 w 7527"/>
                <a:gd name="T7" fmla="*/ 6990 h 7526"/>
                <a:gd name="T8" fmla="*/ 7526 w 7527"/>
                <a:gd name="T9" fmla="*/ 1534 h 7526"/>
                <a:gd name="T10" fmla="*/ 5992 w 7527"/>
                <a:gd name="T11" fmla="*/ 0 h 7526"/>
                <a:gd name="T12" fmla="*/ 0 w 7527"/>
                <a:gd name="T13" fmla="*/ 0 h 7526"/>
                <a:gd name="T14" fmla="*/ 7527 w 7527"/>
                <a:gd name="T15" fmla="*/ 7526 h 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3" name="Shape 114"/>
            <p:cNvSpPr>
              <a:spLocks/>
            </p:cNvSpPr>
            <p:nvPr/>
          </p:nvSpPr>
          <p:spPr bwMode="auto">
            <a:xfrm>
              <a:off x="2857700" y="1631825"/>
              <a:ext cx="175975" cy="176000"/>
            </a:xfrm>
            <a:custGeom>
              <a:avLst/>
              <a:gdLst>
                <a:gd name="T0" fmla="*/ 268 w 7039"/>
                <a:gd name="T1" fmla="*/ 2704 h 7040"/>
                <a:gd name="T2" fmla="*/ 4336 w 7039"/>
                <a:gd name="T3" fmla="*/ 6771 h 7040"/>
                <a:gd name="T4" fmla="*/ 4336 w 7039"/>
                <a:gd name="T5" fmla="*/ 6771 h 7040"/>
                <a:gd name="T6" fmla="*/ 4336 w 7039"/>
                <a:gd name="T7" fmla="*/ 6771 h 7040"/>
                <a:gd name="T8" fmla="*/ 4652 w 7039"/>
                <a:gd name="T9" fmla="*/ 6917 h 7040"/>
                <a:gd name="T10" fmla="*/ 4993 w 7039"/>
                <a:gd name="T11" fmla="*/ 7015 h 7040"/>
                <a:gd name="T12" fmla="*/ 5310 w 7039"/>
                <a:gd name="T13" fmla="*/ 7039 h 7040"/>
                <a:gd name="T14" fmla="*/ 5651 w 7039"/>
                <a:gd name="T15" fmla="*/ 7039 h 7040"/>
                <a:gd name="T16" fmla="*/ 5992 w 7039"/>
                <a:gd name="T17" fmla="*/ 6966 h 7040"/>
                <a:gd name="T18" fmla="*/ 6308 w 7039"/>
                <a:gd name="T19" fmla="*/ 6844 h 7040"/>
                <a:gd name="T20" fmla="*/ 6454 w 7039"/>
                <a:gd name="T21" fmla="*/ 6747 h 7040"/>
                <a:gd name="T22" fmla="*/ 6601 w 7039"/>
                <a:gd name="T23" fmla="*/ 6674 h 7040"/>
                <a:gd name="T24" fmla="*/ 6747 w 7039"/>
                <a:gd name="T25" fmla="*/ 6552 h 7040"/>
                <a:gd name="T26" fmla="*/ 6893 w 7039"/>
                <a:gd name="T27" fmla="*/ 6430 h 7040"/>
                <a:gd name="T28" fmla="*/ 6893 w 7039"/>
                <a:gd name="T29" fmla="*/ 6430 h 7040"/>
                <a:gd name="T30" fmla="*/ 6942 w 7039"/>
                <a:gd name="T31" fmla="*/ 6357 h 7040"/>
                <a:gd name="T32" fmla="*/ 7015 w 7039"/>
                <a:gd name="T33" fmla="*/ 6260 h 7040"/>
                <a:gd name="T34" fmla="*/ 7039 w 7039"/>
                <a:gd name="T35" fmla="*/ 6138 h 7040"/>
                <a:gd name="T36" fmla="*/ 7039 w 7039"/>
                <a:gd name="T37" fmla="*/ 6041 h 7040"/>
                <a:gd name="T38" fmla="*/ 7039 w 7039"/>
                <a:gd name="T39" fmla="*/ 6041 h 7040"/>
                <a:gd name="T40" fmla="*/ 7039 w 7039"/>
                <a:gd name="T41" fmla="*/ 5943 h 7040"/>
                <a:gd name="T42" fmla="*/ 7015 w 7039"/>
                <a:gd name="T43" fmla="*/ 5846 h 7040"/>
                <a:gd name="T44" fmla="*/ 6942 w 7039"/>
                <a:gd name="T45" fmla="*/ 5748 h 7040"/>
                <a:gd name="T46" fmla="*/ 6893 w 7039"/>
                <a:gd name="T47" fmla="*/ 5651 h 7040"/>
                <a:gd name="T48" fmla="*/ 1389 w 7039"/>
                <a:gd name="T49" fmla="*/ 147 h 7040"/>
                <a:gd name="T50" fmla="*/ 1389 w 7039"/>
                <a:gd name="T51" fmla="*/ 147 h 7040"/>
                <a:gd name="T52" fmla="*/ 1291 w 7039"/>
                <a:gd name="T53" fmla="*/ 98 h 7040"/>
                <a:gd name="T54" fmla="*/ 1194 w 7039"/>
                <a:gd name="T55" fmla="*/ 25 h 7040"/>
                <a:gd name="T56" fmla="*/ 1096 w 7039"/>
                <a:gd name="T57" fmla="*/ 0 h 7040"/>
                <a:gd name="T58" fmla="*/ 999 w 7039"/>
                <a:gd name="T59" fmla="*/ 0 h 7040"/>
                <a:gd name="T60" fmla="*/ 999 w 7039"/>
                <a:gd name="T61" fmla="*/ 0 h 7040"/>
                <a:gd name="T62" fmla="*/ 902 w 7039"/>
                <a:gd name="T63" fmla="*/ 0 h 7040"/>
                <a:gd name="T64" fmla="*/ 780 w 7039"/>
                <a:gd name="T65" fmla="*/ 25 h 7040"/>
                <a:gd name="T66" fmla="*/ 682 w 7039"/>
                <a:gd name="T67" fmla="*/ 98 h 7040"/>
                <a:gd name="T68" fmla="*/ 609 w 7039"/>
                <a:gd name="T69" fmla="*/ 147 h 7040"/>
                <a:gd name="T70" fmla="*/ 609 w 7039"/>
                <a:gd name="T71" fmla="*/ 147 h 7040"/>
                <a:gd name="T72" fmla="*/ 487 w 7039"/>
                <a:gd name="T73" fmla="*/ 293 h 7040"/>
                <a:gd name="T74" fmla="*/ 366 w 7039"/>
                <a:gd name="T75" fmla="*/ 439 h 7040"/>
                <a:gd name="T76" fmla="*/ 293 w 7039"/>
                <a:gd name="T77" fmla="*/ 585 h 7040"/>
                <a:gd name="T78" fmla="*/ 195 w 7039"/>
                <a:gd name="T79" fmla="*/ 731 h 7040"/>
                <a:gd name="T80" fmla="*/ 73 w 7039"/>
                <a:gd name="T81" fmla="*/ 1048 h 7040"/>
                <a:gd name="T82" fmla="*/ 0 w 7039"/>
                <a:gd name="T83" fmla="*/ 1389 h 7040"/>
                <a:gd name="T84" fmla="*/ 0 w 7039"/>
                <a:gd name="T85" fmla="*/ 1730 h 7040"/>
                <a:gd name="T86" fmla="*/ 25 w 7039"/>
                <a:gd name="T87" fmla="*/ 2046 h 7040"/>
                <a:gd name="T88" fmla="*/ 122 w 7039"/>
                <a:gd name="T89" fmla="*/ 2387 h 7040"/>
                <a:gd name="T90" fmla="*/ 268 w 7039"/>
                <a:gd name="T91" fmla="*/ 2704 h 7040"/>
                <a:gd name="T92" fmla="*/ 268 w 7039"/>
                <a:gd name="T93" fmla="*/ 2704 h 7040"/>
                <a:gd name="T94" fmla="*/ 0 w 7039"/>
                <a:gd name="T95" fmla="*/ 0 h 7040"/>
                <a:gd name="T96" fmla="*/ 7039 w 7039"/>
                <a:gd name="T97" fmla="*/ 7040 h 7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T94" t="T95" r="T96" b="T97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4" name="Shape 115"/>
            <p:cNvSpPr>
              <a:spLocks/>
            </p:cNvSpPr>
            <p:nvPr/>
          </p:nvSpPr>
          <p:spPr bwMode="auto">
            <a:xfrm>
              <a:off x="2662850" y="1699400"/>
              <a:ext cx="303250" cy="303250"/>
            </a:xfrm>
            <a:custGeom>
              <a:avLst/>
              <a:gdLst>
                <a:gd name="T0" fmla="*/ 8038 w 12130"/>
                <a:gd name="T1" fmla="*/ 1 h 12130"/>
                <a:gd name="T2" fmla="*/ 4872 w 12130"/>
                <a:gd name="T3" fmla="*/ 3191 h 12130"/>
                <a:gd name="T4" fmla="*/ 4872 w 12130"/>
                <a:gd name="T5" fmla="*/ 3191 h 12130"/>
                <a:gd name="T6" fmla="*/ 4628 w 12130"/>
                <a:gd name="T7" fmla="*/ 3094 h 12130"/>
                <a:gd name="T8" fmla="*/ 4385 w 12130"/>
                <a:gd name="T9" fmla="*/ 2997 h 12130"/>
                <a:gd name="T10" fmla="*/ 4092 w 12130"/>
                <a:gd name="T11" fmla="*/ 2899 h 12130"/>
                <a:gd name="T12" fmla="*/ 3800 w 12130"/>
                <a:gd name="T13" fmla="*/ 2850 h 12130"/>
                <a:gd name="T14" fmla="*/ 3484 w 12130"/>
                <a:gd name="T15" fmla="*/ 2777 h 12130"/>
                <a:gd name="T16" fmla="*/ 3167 w 12130"/>
                <a:gd name="T17" fmla="*/ 2729 h 12130"/>
                <a:gd name="T18" fmla="*/ 2850 w 12130"/>
                <a:gd name="T19" fmla="*/ 2704 h 12130"/>
                <a:gd name="T20" fmla="*/ 2534 w 12130"/>
                <a:gd name="T21" fmla="*/ 2704 h 12130"/>
                <a:gd name="T22" fmla="*/ 2534 w 12130"/>
                <a:gd name="T23" fmla="*/ 2704 h 12130"/>
                <a:gd name="T24" fmla="*/ 2241 w 12130"/>
                <a:gd name="T25" fmla="*/ 2704 h 12130"/>
                <a:gd name="T26" fmla="*/ 1949 w 12130"/>
                <a:gd name="T27" fmla="*/ 2729 h 12130"/>
                <a:gd name="T28" fmla="*/ 1633 w 12130"/>
                <a:gd name="T29" fmla="*/ 2777 h 12130"/>
                <a:gd name="T30" fmla="*/ 1316 w 12130"/>
                <a:gd name="T31" fmla="*/ 2850 h 12130"/>
                <a:gd name="T32" fmla="*/ 999 w 12130"/>
                <a:gd name="T33" fmla="*/ 2972 h 12130"/>
                <a:gd name="T34" fmla="*/ 707 w 12130"/>
                <a:gd name="T35" fmla="*/ 3094 h 12130"/>
                <a:gd name="T36" fmla="*/ 415 w 12130"/>
                <a:gd name="T37" fmla="*/ 3289 h 12130"/>
                <a:gd name="T38" fmla="*/ 147 w 12130"/>
                <a:gd name="T39" fmla="*/ 3508 h 12130"/>
                <a:gd name="T40" fmla="*/ 147 w 12130"/>
                <a:gd name="T41" fmla="*/ 3508 h 12130"/>
                <a:gd name="T42" fmla="*/ 74 w 12130"/>
                <a:gd name="T43" fmla="*/ 3581 h 12130"/>
                <a:gd name="T44" fmla="*/ 25 w 12130"/>
                <a:gd name="T45" fmla="*/ 3678 h 12130"/>
                <a:gd name="T46" fmla="*/ 1 w 12130"/>
                <a:gd name="T47" fmla="*/ 3776 h 12130"/>
                <a:gd name="T48" fmla="*/ 1 w 12130"/>
                <a:gd name="T49" fmla="*/ 3898 h 12130"/>
                <a:gd name="T50" fmla="*/ 1 w 12130"/>
                <a:gd name="T51" fmla="*/ 3898 h 12130"/>
                <a:gd name="T52" fmla="*/ 1 w 12130"/>
                <a:gd name="T53" fmla="*/ 3995 h 12130"/>
                <a:gd name="T54" fmla="*/ 25 w 12130"/>
                <a:gd name="T55" fmla="*/ 4093 h 12130"/>
                <a:gd name="T56" fmla="*/ 74 w 12130"/>
                <a:gd name="T57" fmla="*/ 4190 h 12130"/>
                <a:gd name="T58" fmla="*/ 147 w 12130"/>
                <a:gd name="T59" fmla="*/ 4287 h 12130"/>
                <a:gd name="T60" fmla="*/ 7843 w 12130"/>
                <a:gd name="T61" fmla="*/ 11984 h 12130"/>
                <a:gd name="T62" fmla="*/ 7843 w 12130"/>
                <a:gd name="T63" fmla="*/ 11984 h 12130"/>
                <a:gd name="T64" fmla="*/ 7941 w 12130"/>
                <a:gd name="T65" fmla="*/ 12057 h 12130"/>
                <a:gd name="T66" fmla="*/ 8038 w 12130"/>
                <a:gd name="T67" fmla="*/ 12105 h 12130"/>
                <a:gd name="T68" fmla="*/ 8135 w 12130"/>
                <a:gd name="T69" fmla="*/ 12130 h 12130"/>
                <a:gd name="T70" fmla="*/ 8233 w 12130"/>
                <a:gd name="T71" fmla="*/ 12130 h 12130"/>
                <a:gd name="T72" fmla="*/ 8233 w 12130"/>
                <a:gd name="T73" fmla="*/ 12130 h 12130"/>
                <a:gd name="T74" fmla="*/ 8355 w 12130"/>
                <a:gd name="T75" fmla="*/ 12130 h 12130"/>
                <a:gd name="T76" fmla="*/ 8452 w 12130"/>
                <a:gd name="T77" fmla="*/ 12105 h 12130"/>
                <a:gd name="T78" fmla="*/ 8549 w 12130"/>
                <a:gd name="T79" fmla="*/ 12057 h 12130"/>
                <a:gd name="T80" fmla="*/ 8622 w 12130"/>
                <a:gd name="T81" fmla="*/ 11984 h 12130"/>
                <a:gd name="T82" fmla="*/ 8622 w 12130"/>
                <a:gd name="T83" fmla="*/ 11984 h 12130"/>
                <a:gd name="T84" fmla="*/ 8842 w 12130"/>
                <a:gd name="T85" fmla="*/ 11716 h 12130"/>
                <a:gd name="T86" fmla="*/ 9036 w 12130"/>
                <a:gd name="T87" fmla="*/ 11423 h 12130"/>
                <a:gd name="T88" fmla="*/ 9158 w 12130"/>
                <a:gd name="T89" fmla="*/ 11131 h 12130"/>
                <a:gd name="T90" fmla="*/ 9280 w 12130"/>
                <a:gd name="T91" fmla="*/ 10814 h 12130"/>
                <a:gd name="T92" fmla="*/ 9353 w 12130"/>
                <a:gd name="T93" fmla="*/ 10498 h 12130"/>
                <a:gd name="T94" fmla="*/ 9402 w 12130"/>
                <a:gd name="T95" fmla="*/ 10181 h 12130"/>
                <a:gd name="T96" fmla="*/ 9426 w 12130"/>
                <a:gd name="T97" fmla="*/ 9889 h 12130"/>
                <a:gd name="T98" fmla="*/ 9426 w 12130"/>
                <a:gd name="T99" fmla="*/ 9597 h 12130"/>
                <a:gd name="T100" fmla="*/ 9426 w 12130"/>
                <a:gd name="T101" fmla="*/ 9597 h 12130"/>
                <a:gd name="T102" fmla="*/ 9426 w 12130"/>
                <a:gd name="T103" fmla="*/ 9280 h 12130"/>
                <a:gd name="T104" fmla="*/ 9402 w 12130"/>
                <a:gd name="T105" fmla="*/ 8964 h 12130"/>
                <a:gd name="T106" fmla="*/ 9353 w 12130"/>
                <a:gd name="T107" fmla="*/ 8647 h 12130"/>
                <a:gd name="T108" fmla="*/ 9280 w 12130"/>
                <a:gd name="T109" fmla="*/ 8330 h 12130"/>
                <a:gd name="T110" fmla="*/ 9231 w 12130"/>
                <a:gd name="T111" fmla="*/ 8038 h 12130"/>
                <a:gd name="T112" fmla="*/ 9134 w 12130"/>
                <a:gd name="T113" fmla="*/ 7746 h 12130"/>
                <a:gd name="T114" fmla="*/ 9036 w 12130"/>
                <a:gd name="T115" fmla="*/ 7502 h 12130"/>
                <a:gd name="T116" fmla="*/ 8939 w 12130"/>
                <a:gd name="T117" fmla="*/ 7259 h 12130"/>
                <a:gd name="T118" fmla="*/ 12130 w 12130"/>
                <a:gd name="T119" fmla="*/ 4093 h 12130"/>
                <a:gd name="T120" fmla="*/ 0 w 12130"/>
                <a:gd name="T121" fmla="*/ 0 h 12130"/>
                <a:gd name="T122" fmla="*/ 12130 w 12130"/>
                <a:gd name="T123" fmla="*/ 12130 h 12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T120" t="T121" r="T122" b="T123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535" name="Shape 116"/>
            <p:cNvSpPr>
              <a:spLocks/>
            </p:cNvSpPr>
            <p:nvPr/>
          </p:nvSpPr>
          <p:spPr bwMode="auto">
            <a:xfrm>
              <a:off x="2814912" y="1754062"/>
              <a:ext cx="49950" cy="49950"/>
            </a:xfrm>
            <a:custGeom>
              <a:avLst/>
              <a:gdLst>
                <a:gd name="T0" fmla="*/ 1 w 1998"/>
                <a:gd name="T1" fmla="*/ 1997 h 1998"/>
                <a:gd name="T2" fmla="*/ 1998 w 1998"/>
                <a:gd name="T3" fmla="*/ 0 h 1998"/>
                <a:gd name="T4" fmla="*/ 0 w 1998"/>
                <a:gd name="T5" fmla="*/ 0 h 1998"/>
                <a:gd name="T6" fmla="*/ 1998 w 1998"/>
                <a:gd name="T7" fmla="*/ 1998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142"/>
          <p:cNvSpPr txBox="1">
            <a:spLocks noGrp="1"/>
          </p:cNvSpPr>
          <p:nvPr>
            <p:ph type="title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Lora" charset="0"/>
              <a:buNone/>
            </a:pPr>
            <a:r>
              <a:rPr lang="en-US" altLang="en-US" sz="2000" b="1" dirty="0" smtClean="0">
                <a:sym typeface="Lora" charset="0"/>
              </a:rPr>
              <a:t>Disclaimer</a:t>
            </a:r>
            <a:endParaRPr lang="en-US" altLang="en-US" sz="2000" b="1" dirty="0"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4" descr="hagar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811" r="40869" b="-1244"/>
          <a:stretch>
            <a:fillRect/>
          </a:stretch>
        </p:blipFill>
        <p:spPr bwMode="auto">
          <a:xfrm>
            <a:off x="1704975" y="1575499"/>
            <a:ext cx="5581650" cy="319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367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hape 142"/>
          <p:cNvSpPr txBox="1">
            <a:spLocks noGrp="1"/>
          </p:cNvSpPr>
          <p:nvPr>
            <p:ph type="title"/>
          </p:nvPr>
        </p:nvSpPr>
        <p:spPr>
          <a:xfrm>
            <a:off x="1381125" y="922338"/>
            <a:ext cx="3878263" cy="436562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Lora" charset="0"/>
              <a:buNone/>
            </a:pPr>
            <a:r>
              <a:rPr lang="en-US" altLang="en-US" sz="2000" b="1" dirty="0" smtClean="0">
                <a:sym typeface="Lora" charset="0"/>
              </a:rPr>
              <a:t>Disclaimer</a:t>
            </a:r>
            <a:endParaRPr lang="en-US" altLang="en-US" sz="2000" b="1" dirty="0">
              <a:sym typeface="Lora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5E5F72-A700-2B41-902D-0ACD7FAE97AB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hagar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 t="10384" b="-1244"/>
          <a:stretch>
            <a:fillRect/>
          </a:stretch>
        </p:blipFill>
        <p:spPr bwMode="auto">
          <a:xfrm>
            <a:off x="2490787" y="1476174"/>
            <a:ext cx="4324351" cy="32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506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ola templat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ola" id="{623AD44C-EE65-FE4C-87B1-13997D5D3EBA}" vid="{95DEBDB7-D69F-0244-98C4-0DBCB1AE07D2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LEctures</Template>
  <TotalTime>319</TotalTime>
  <Words>410</Words>
  <Application>Microsoft Macintosh PowerPoint</Application>
  <PresentationFormat>On-screen Show (16:9)</PresentationFormat>
  <Paragraphs>147</Paragraphs>
  <Slides>26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Comic Sans MS</vt:lpstr>
      <vt:lpstr>Lora</vt:lpstr>
      <vt:lpstr>Quattrocento Sans</vt:lpstr>
      <vt:lpstr>Verdana</vt:lpstr>
      <vt:lpstr>Arial</vt:lpstr>
      <vt:lpstr>Viola template</vt:lpstr>
      <vt:lpstr>Photo Editor Photo</vt:lpstr>
      <vt:lpstr>Managerial Economics</vt:lpstr>
      <vt:lpstr>PowerPoint Presentation</vt:lpstr>
      <vt:lpstr>Outline</vt:lpstr>
      <vt:lpstr>Incentives</vt:lpstr>
      <vt:lpstr>PowerPoint Presentation</vt:lpstr>
      <vt:lpstr>Administratrivia</vt:lpstr>
      <vt:lpstr>Course Information</vt:lpstr>
      <vt:lpstr>Disclaimer</vt:lpstr>
      <vt:lpstr>Disclaimer</vt:lpstr>
      <vt:lpstr>Weekly Quizzes</vt:lpstr>
      <vt:lpstr>Weekly Homework</vt:lpstr>
      <vt:lpstr>Grading</vt:lpstr>
      <vt:lpstr>Honor Code</vt:lpstr>
      <vt:lpstr>Policies</vt:lpstr>
      <vt:lpstr>Rational Actor Paradigm</vt:lpstr>
      <vt:lpstr>PowerPoint Presentation</vt:lpstr>
      <vt:lpstr>Problem Solving</vt:lpstr>
      <vt:lpstr>The Three Questions</vt:lpstr>
      <vt:lpstr>Solutions</vt:lpstr>
      <vt:lpstr>Solutions</vt:lpstr>
      <vt:lpstr>The One Lesson  of Business</vt:lpstr>
      <vt:lpstr>Wealth Principles</vt:lpstr>
      <vt:lpstr>Price Regulation</vt:lpstr>
      <vt:lpstr>The One Lesson  of Business</vt:lpstr>
      <vt:lpstr>Ethics</vt:lpstr>
      <vt:lpstr>Next Time … </vt:lpstr>
    </vt:vector>
  </TitlesOfParts>
  <Company/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Managerial Economics</dc:title>
  <dc:creator>Mike S</dc:creator>
  <cp:lastModifiedBy>Mike S</cp:lastModifiedBy>
  <cp:revision>32</cp:revision>
  <dcterms:created xsi:type="dcterms:W3CDTF">2017-10-16T01:28:23Z</dcterms:created>
  <dcterms:modified xsi:type="dcterms:W3CDTF">2017-10-17T03:23:37Z</dcterms:modified>
</cp:coreProperties>
</file>