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377" r:id="rId3"/>
    <p:sldId id="378" r:id="rId4"/>
    <p:sldId id="371" r:id="rId5"/>
    <p:sldId id="386" r:id="rId6"/>
    <p:sldId id="387" r:id="rId7"/>
    <p:sldId id="388" r:id="rId8"/>
    <p:sldId id="389" r:id="rId9"/>
    <p:sldId id="337" r:id="rId10"/>
    <p:sldId id="390" r:id="rId11"/>
    <p:sldId id="372" r:id="rId12"/>
    <p:sldId id="373" r:id="rId13"/>
    <p:sldId id="391" r:id="rId14"/>
    <p:sldId id="336" r:id="rId15"/>
    <p:sldId id="376" r:id="rId16"/>
    <p:sldId id="287" r:id="rId17"/>
    <p:sldId id="392" r:id="rId18"/>
    <p:sldId id="394" r:id="rId19"/>
    <p:sldId id="395" r:id="rId20"/>
    <p:sldId id="396" r:id="rId21"/>
    <p:sldId id="385" r:id="rId22"/>
    <p:sldId id="400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C35"/>
    <a:srgbClr val="191465"/>
    <a:srgbClr val="156014"/>
    <a:srgbClr val="A28448"/>
    <a:srgbClr val="F4F1CF"/>
    <a:srgbClr val="0AF80F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54"/>
    <p:restoredTop sz="94668"/>
  </p:normalViewPr>
  <p:slideViewPr>
    <p:cSldViewPr snapToGrid="0" snapToObjects="1">
      <p:cViewPr>
        <p:scale>
          <a:sx n="92" d="100"/>
          <a:sy n="92" d="100"/>
        </p:scale>
        <p:origin x="144" y="5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80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11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7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945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9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59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52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272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043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82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28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227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1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30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37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25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93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3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6" r:id="rId4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Lora"/>
              </a:rPr>
              <a:t>Managerial Economics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1800" b="1" kern="0" dirty="0" smtClean="0">
                <a:sym typeface="Lora"/>
              </a:rPr>
              <a:t>Fall 2017 - Mike Shor</a:t>
            </a:r>
            <a:r>
              <a:rPr lang="en-US" sz="2000" b="1" kern="0" dirty="0" smtClean="0">
                <a:sym typeface="Lora"/>
              </a:rPr>
              <a:t> 			             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Lecture 11</a:t>
            </a:r>
            <a:endParaRPr lang="en" sz="2000" b="1" kern="0" dirty="0">
              <a:sym typeface="Lo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587" y="3537674"/>
            <a:ext cx="528052" cy="407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Expected Value, Behaviorally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  <p:sp>
        <p:nvSpPr>
          <p:cNvPr id="11" name="Shape 334"/>
          <p:cNvSpPr txBox="1">
            <a:spLocks noGrp="1"/>
          </p:cNvSpPr>
          <p:nvPr>
            <p:ph type="body" idx="1"/>
          </p:nvPr>
        </p:nvSpPr>
        <p:spPr>
          <a:xfrm>
            <a:off x="1381126" y="1616074"/>
            <a:ext cx="3248007" cy="311815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Flipping a coin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dirty="0" smtClean="0">
                <a:sym typeface="Quattrocento Sans" charset="0"/>
              </a:rPr>
              <a:t>Start with $2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dirty="0" smtClean="0">
                <a:sym typeface="Quattrocento Sans" charset="0"/>
              </a:rPr>
              <a:t>Every </a:t>
            </a:r>
            <a:r>
              <a:rPr lang="en-US" altLang="en-US" i="1" dirty="0">
                <a:sym typeface="Quattrocento Sans" charset="0"/>
              </a:rPr>
              <a:t>tails</a:t>
            </a:r>
            <a:r>
              <a:rPr lang="en-US" altLang="en-US" dirty="0">
                <a:sym typeface="Quattrocento Sans" charset="0"/>
              </a:rPr>
              <a:t> doubles $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First </a:t>
            </a:r>
            <a:r>
              <a:rPr lang="en-US" altLang="en-US" i="1" dirty="0" smtClean="0">
                <a:sym typeface="Quattrocento Sans" charset="0"/>
              </a:rPr>
              <a:t>heads</a:t>
            </a:r>
            <a:r>
              <a:rPr lang="en-US" altLang="en-US" dirty="0" smtClean="0">
                <a:sym typeface="Quattrocento Sans" charset="0"/>
              </a:rPr>
              <a:t>: I pay you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How much would you 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pay to play this game?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 smtClean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 smtClean="0">
              <a:sym typeface="Quattrocento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059" y="1206796"/>
            <a:ext cx="1809745" cy="3835104"/>
          </a:xfrm>
          <a:prstGeom prst="rect">
            <a:avLst/>
          </a:prstGeom>
        </p:spPr>
      </p:pic>
      <p:sp>
        <p:nvSpPr>
          <p:cNvPr id="12" name="Shape 334"/>
          <p:cNvSpPr txBox="1">
            <a:spLocks/>
          </p:cNvSpPr>
          <p:nvPr/>
        </p:nvSpPr>
        <p:spPr bwMode="auto">
          <a:xfrm>
            <a:off x="6733309" y="1235075"/>
            <a:ext cx="2352332" cy="31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endParaRPr lang="en-US" altLang="en-US" sz="2000" dirty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ym typeface="Quattrocento Sans" charset="0"/>
              </a:rPr>
              <a:t>Heads: you get $2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ym typeface="Quattrocento Sans" charset="0"/>
              </a:rPr>
              <a:t>Tails: </a:t>
            </a:r>
            <a:r>
              <a:rPr lang="en-US" altLang="en-US" sz="2000" dirty="0" smtClean="0">
                <a:sym typeface="Quattrocento Sans" charset="0"/>
              </a:rPr>
              <a:t>I flip </a:t>
            </a:r>
            <a:r>
              <a:rPr lang="en-US" altLang="en-US" sz="2000" dirty="0">
                <a:sym typeface="Quattrocento Sans" charset="0"/>
              </a:rPr>
              <a:t>again</a:t>
            </a:r>
          </a:p>
          <a:p>
            <a:pPr>
              <a:spcBef>
                <a:spcPct val="0"/>
              </a:spcBef>
              <a:buSzTx/>
              <a:buNone/>
            </a:pPr>
            <a:endParaRPr lang="en-US" altLang="en-US" sz="1800" dirty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ym typeface="Quattrocento Sans" charset="0"/>
              </a:rPr>
              <a:t>Heads: you get $4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ym typeface="Quattrocento Sans" charset="0"/>
              </a:rPr>
              <a:t>Tails: </a:t>
            </a:r>
            <a:r>
              <a:rPr lang="en-US" altLang="en-US" sz="2000" dirty="0" smtClean="0">
                <a:sym typeface="Quattrocento Sans" charset="0"/>
              </a:rPr>
              <a:t>I flip </a:t>
            </a:r>
            <a:r>
              <a:rPr lang="en-US" altLang="en-US" sz="2000" dirty="0">
                <a:sym typeface="Quattrocento Sans" charset="0"/>
              </a:rPr>
              <a:t>again</a:t>
            </a:r>
          </a:p>
          <a:p>
            <a:pPr>
              <a:spcBef>
                <a:spcPct val="0"/>
              </a:spcBef>
              <a:buSzTx/>
              <a:buNone/>
            </a:pPr>
            <a:endParaRPr lang="en-US" altLang="en-US" sz="1800" dirty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ym typeface="Quattrocento Sans" charset="0"/>
              </a:rPr>
              <a:t>Heads: you get $8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>
                <a:sym typeface="Quattrocento Sans" charset="0"/>
              </a:rPr>
              <a:t>Tails: I flip </a:t>
            </a:r>
            <a:r>
              <a:rPr lang="en-US" altLang="en-US" sz="2000" dirty="0" smtClean="0">
                <a:sym typeface="Quattrocento Sans" charset="0"/>
              </a:rPr>
              <a:t>again</a:t>
            </a:r>
          </a:p>
          <a:p>
            <a:pPr>
              <a:spcBef>
                <a:spcPct val="0"/>
              </a:spcBef>
              <a:buSzTx/>
              <a:buNone/>
            </a:pPr>
            <a:endParaRPr lang="en-US" altLang="en-US" sz="1600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sz="2000" dirty="0" smtClean="0">
                <a:sym typeface="Quattrocento Sans" charset="0"/>
              </a:rPr>
              <a:t>Etc. </a:t>
            </a:r>
            <a:endParaRPr lang="en-US" altLang="en-US" sz="2000" dirty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altLang="en-US" dirty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altLang="en-US" dirty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altLang="en-US" dirty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altLang="en-US" dirty="0">
              <a:sym typeface="Quattrocen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12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Framing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  <p:sp>
        <p:nvSpPr>
          <p:cNvPr id="11" name="Shape 334"/>
          <p:cNvSpPr txBox="1">
            <a:spLocks noGrp="1"/>
          </p:cNvSpPr>
          <p:nvPr>
            <p:ph type="body" idx="1"/>
          </p:nvPr>
        </p:nvSpPr>
        <p:spPr>
          <a:xfrm>
            <a:off x="1381126" y="1649106"/>
            <a:ext cx="7134224" cy="311815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Which do you prefer?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Option A: 	A sure gain of $240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 smtClean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Option B:	A 25% chance of winning $1000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>
                <a:sym typeface="Quattrocento Sans" charset="0"/>
              </a:rPr>
              <a:t>	</a:t>
            </a:r>
            <a:r>
              <a:rPr lang="en-US" altLang="en-US" dirty="0" smtClean="0">
                <a:sym typeface="Quattrocento Sans" charset="0"/>
              </a:rPr>
              <a:t>		and a 75% chance of winning $0</a:t>
            </a:r>
            <a:endParaRPr lang="en-US" altLang="en-US" dirty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 smtClean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 smtClean="0">
              <a:sym typeface="Quattrocento Sans" charset="0"/>
            </a:endParaRPr>
          </a:p>
        </p:txBody>
      </p:sp>
      <p:sp>
        <p:nvSpPr>
          <p:cNvPr id="12" name="Shape 334"/>
          <p:cNvSpPr txBox="1">
            <a:spLocks/>
          </p:cNvSpPr>
          <p:nvPr/>
        </p:nvSpPr>
        <p:spPr bwMode="auto">
          <a:xfrm>
            <a:off x="1381126" y="2350367"/>
            <a:ext cx="7134224" cy="21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kern="0" dirty="0" smtClean="0">
                <a:sym typeface="Quattrocento Sans" charset="0"/>
              </a:rPr>
              <a:t>Option A: 	A sure loss of $760</a:t>
            </a: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kern="0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kern="0" dirty="0" smtClean="0">
                <a:sym typeface="Quattrocento Sans" charset="0"/>
              </a:rPr>
              <a:t>Option B:	A 75% chance of losing $1000</a:t>
            </a: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kern="0" dirty="0" smtClean="0">
                <a:sym typeface="Quattrocento Sans" charset="0"/>
              </a:rPr>
              <a:t>			and a 25% chance of losing $0</a:t>
            </a: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kern="0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kern="0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kern="0" dirty="0" smtClean="0">
              <a:sym typeface="Quattrocen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62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Risky Decisions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good decision is good or bad </a:t>
            </a:r>
            <a:r>
              <a:rPr lang="en-US" i="1" dirty="0" smtClean="0"/>
              <a:t>a priori</a:t>
            </a:r>
            <a:endParaRPr lang="en-US" dirty="0" smtClean="0"/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Bad luck does not imply a bad decision</a:t>
            </a:r>
          </a:p>
          <a:p>
            <a:r>
              <a:rPr lang="en-US" dirty="0" smtClean="0"/>
              <a:t>Employees often fear </a:t>
            </a:r>
            <a:r>
              <a:rPr lang="en-US" i="1" dirty="0" smtClean="0"/>
              <a:t>ex post</a:t>
            </a:r>
            <a:r>
              <a:rPr lang="en-US" dirty="0" smtClean="0"/>
              <a:t> outcomes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Act too cautiously</a:t>
            </a:r>
          </a:p>
          <a:p>
            <a:endParaRPr lang="en-US" dirty="0" smtClean="0"/>
          </a:p>
          <a:p>
            <a:r>
              <a:rPr lang="en-US" dirty="0" smtClean="0"/>
              <a:t>How to offer proper incentives?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871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Customer Values &amp; Risk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item, two potential customers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Each customer has value of $80 or $100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Each value equally likely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Marginal cost is $20</a:t>
            </a:r>
          </a:p>
          <a:p>
            <a:endParaRPr lang="en-US" dirty="0" smtClean="0"/>
          </a:p>
          <a:p>
            <a:r>
              <a:rPr lang="en-US" dirty="0" smtClean="0"/>
              <a:t>What price should I set?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9077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Auctions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charset="2"/>
              <a:buNone/>
            </a:pPr>
            <a:r>
              <a:rPr lang="ja-JP" altLang="en-US" sz="2000" i="1" dirty="0"/>
              <a:t>“</a:t>
            </a:r>
            <a:r>
              <a:rPr lang="en-US" altLang="ja-JP" sz="2000" i="1" dirty="0"/>
              <a:t>Everything is worth what its purchaser will pay for it.</a:t>
            </a:r>
            <a:r>
              <a:rPr lang="ja-JP" altLang="en-US" sz="2000" i="1" dirty="0" smtClean="0"/>
              <a:t>”</a:t>
            </a:r>
            <a:endParaRPr lang="en-US" altLang="ja-JP" sz="2000" i="1" dirty="0" smtClean="0"/>
          </a:p>
          <a:p>
            <a:pPr>
              <a:buNone/>
            </a:pPr>
            <a:r>
              <a:rPr lang="en-US" altLang="en-US" sz="2000" dirty="0" smtClean="0"/>
              <a:t>		</a:t>
            </a:r>
          </a:p>
          <a:p>
            <a:pPr>
              <a:buNone/>
            </a:pPr>
            <a:r>
              <a:rPr lang="en-US" altLang="en-US" sz="2000" dirty="0" smtClean="0"/>
              <a:t>		- </a:t>
            </a:r>
            <a:r>
              <a:rPr lang="en-US" altLang="en-US" sz="2000" i="1" dirty="0" err="1"/>
              <a:t>Publilius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Syrus</a:t>
            </a:r>
            <a:r>
              <a:rPr lang="en-US" altLang="en-US" sz="2000" i="1" dirty="0"/>
              <a:t> (Maxim 847, 42 B.C</a:t>
            </a:r>
            <a:r>
              <a:rPr lang="en-US" altLang="en-US" sz="2000" i="1" dirty="0" smtClean="0"/>
              <a:t>.)</a:t>
            </a:r>
            <a:endParaRPr lang="en-US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90484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ea typeface="ＭＳ Ｐゴシック" charset="-128"/>
              </a:rPr>
              <a:t>One third of US GDP moves through auctions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dirty="0" smtClean="0">
                <a:ea typeface="ＭＳ Ｐゴシック" charset="-128"/>
              </a:rPr>
              <a:t>	Wine, art, flowers, fish, electric power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dirty="0">
                <a:ea typeface="ＭＳ Ｐゴシック" charset="-128"/>
              </a:rPr>
              <a:t>	</a:t>
            </a:r>
            <a:r>
              <a:rPr lang="en-US" sz="2000" dirty="0" smtClean="0">
                <a:ea typeface="ＭＳ Ｐゴシック" charset="-128"/>
              </a:rPr>
              <a:t>Emissions permits, import quotas, mineral rights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dirty="0">
                <a:ea typeface="ＭＳ Ｐゴシック" charset="-128"/>
              </a:rPr>
              <a:t>	</a:t>
            </a:r>
          </a:p>
          <a:p>
            <a:r>
              <a:rPr lang="en-US" altLang="en-US" dirty="0" smtClean="0">
                <a:ea typeface="ＭＳ Ｐゴシック" charset="-128"/>
              </a:rPr>
              <a:t>Different auction mechanisms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dirty="0" smtClean="0"/>
              <a:t>		</a:t>
            </a:r>
            <a:r>
              <a:rPr lang="en-US" sz="2000" dirty="0" smtClean="0"/>
              <a:t>Sequential</a:t>
            </a:r>
            <a:r>
              <a:rPr lang="en-US" sz="2000" dirty="0"/>
              <a:t>: Open (Ascending &amp; Descending)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dirty="0" smtClean="0"/>
              <a:t>		Simultaneous</a:t>
            </a:r>
            <a:r>
              <a:rPr lang="en-US" sz="2000" dirty="0"/>
              <a:t>: Sealed-Bid (1</a:t>
            </a:r>
            <a:r>
              <a:rPr lang="en-US" sz="2000" baseline="30000" dirty="0"/>
              <a:t>st</a:t>
            </a:r>
            <a:r>
              <a:rPr lang="en-US" sz="2000" dirty="0"/>
              <a:t> price &amp; 2</a:t>
            </a:r>
            <a:r>
              <a:rPr lang="en-US" sz="2000" baseline="30000" dirty="0"/>
              <a:t>nd</a:t>
            </a:r>
            <a:r>
              <a:rPr lang="en-US" sz="2000" dirty="0"/>
              <a:t> price)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  <p:sp>
        <p:nvSpPr>
          <p:cNvPr id="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Auctions</a:t>
            </a:r>
            <a:endParaRPr lang="en" dirty="0">
              <a:highlight>
                <a:srgbClr val="FFCD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20850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288925" indent="-276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English auction</a:t>
            </a:r>
            <a:endParaRPr lang="en-US" dirty="0"/>
          </a:p>
          <a:p>
            <a:pPr marL="288925" indent="-2762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>
              <a:ea typeface="ＭＳ Ｐゴシック" charset="-128"/>
            </a:endParaRPr>
          </a:p>
          <a:p>
            <a:pPr marL="288925" indent="-276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charset="-128"/>
              </a:rPr>
              <a:t>Prices rise (through auctioneer or bidders)</a:t>
            </a:r>
          </a:p>
          <a:p>
            <a:pPr marL="288925" indent="-276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charset="-128"/>
              </a:rPr>
              <a:t>Highest </a:t>
            </a:r>
            <a:r>
              <a:rPr lang="en-US" altLang="en-US" dirty="0">
                <a:ea typeface="ＭＳ Ｐゴシック" charset="-128"/>
              </a:rPr>
              <a:t>bidder gets the </a:t>
            </a:r>
            <a:r>
              <a:rPr lang="en-US" altLang="en-US" dirty="0" smtClean="0">
                <a:ea typeface="ＭＳ Ｐゴシック" charset="-128"/>
              </a:rPr>
              <a:t>object</a:t>
            </a:r>
          </a:p>
          <a:p>
            <a:pPr marL="288925" indent="-276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charset="-128"/>
              </a:rPr>
              <a:t>Pays </a:t>
            </a:r>
            <a:r>
              <a:rPr lang="en-US" altLang="en-US" dirty="0">
                <a:ea typeface="ＭＳ Ｐゴシック" charset="-128"/>
              </a:rPr>
              <a:t>a bit over the next highest bid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  <p:sp>
        <p:nvSpPr>
          <p:cNvPr id="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Ascending Bid</a:t>
            </a:r>
            <a:endParaRPr lang="en" dirty="0">
              <a:highlight>
                <a:srgbClr val="FFCD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0557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57640"/>
            <a:ext cx="6810375" cy="3113088"/>
          </a:xfrm>
        </p:spPr>
        <p:txBody>
          <a:bodyPr>
            <a:noAutofit/>
          </a:bodyPr>
          <a:lstStyle/>
          <a:p>
            <a:r>
              <a:rPr lang="en-US" altLang="ja-JP" smtClean="0">
                <a:ea typeface="ＭＳ Ｐゴシック" charset="-128"/>
              </a:rPr>
              <a:t>Dutch auction</a:t>
            </a:r>
          </a:p>
          <a:p>
            <a:endParaRPr lang="en-US" altLang="ja-JP">
              <a:ea typeface="ＭＳ Ｐゴシック" charset="-128"/>
            </a:endParaRPr>
          </a:p>
          <a:p>
            <a:r>
              <a:rPr lang="en-US" altLang="ja-JP" smtClean="0">
                <a:ea typeface="ＭＳ Ｐゴシック" charset="-128"/>
              </a:rPr>
              <a:t>“Price Clock” </a:t>
            </a:r>
            <a:r>
              <a:rPr lang="en-US" altLang="ja-JP">
                <a:ea typeface="ＭＳ Ｐゴシック" charset="-128"/>
              </a:rPr>
              <a:t>ticks down the price</a:t>
            </a:r>
          </a:p>
          <a:p>
            <a:r>
              <a:rPr lang="en-US" altLang="en-US" smtClean="0">
                <a:ea typeface="ＭＳ Ｐゴシック" charset="-128"/>
              </a:rPr>
              <a:t>First </a:t>
            </a:r>
            <a:r>
              <a:rPr lang="en-US" altLang="en-US">
                <a:ea typeface="ＭＳ Ｐゴシック" charset="-128"/>
              </a:rPr>
              <a:t>bidder to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buzz in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</a:t>
            </a:r>
            <a:r>
              <a:rPr lang="en-US" altLang="ja-JP" smtClean="0">
                <a:ea typeface="ＭＳ Ｐゴシック" charset="-128"/>
              </a:rPr>
              <a:t>is </a:t>
            </a:r>
            <a:r>
              <a:rPr lang="en-US" altLang="ja-JP">
                <a:ea typeface="ＭＳ Ｐゴシック" charset="-128"/>
              </a:rPr>
              <a:t>the winner</a:t>
            </a:r>
          </a:p>
          <a:p>
            <a:r>
              <a:rPr lang="en-US" altLang="en-US" smtClean="0">
                <a:ea typeface="ＭＳ Ｐゴシック" charset="-128"/>
              </a:rPr>
              <a:t>Pays </a:t>
            </a:r>
            <a:r>
              <a:rPr lang="en-US" altLang="en-US">
                <a:ea typeface="ＭＳ Ｐゴシック" charset="-128"/>
              </a:rPr>
              <a:t>price on clock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  <p:sp>
        <p:nvSpPr>
          <p:cNvPr id="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Descending Bid</a:t>
            </a:r>
            <a:endParaRPr lang="en" dirty="0">
              <a:highlight>
                <a:srgbClr val="FFCD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1697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Auction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18</a:t>
            </a:fld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167062" y="1782366"/>
            <a:ext cx="2549129" cy="25491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368404" y="1816894"/>
            <a:ext cx="182165" cy="182166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357688" y="4114800"/>
            <a:ext cx="182166" cy="182166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05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 rot="-5400000">
            <a:off x="4352330" y="1824634"/>
            <a:ext cx="192881" cy="2480072"/>
            <a:chOff x="2676" y="1532"/>
            <a:chExt cx="162" cy="2083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685" y="153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676" y="346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 rot="-3600000">
            <a:off x="4347568" y="1819871"/>
            <a:ext cx="192881" cy="2480072"/>
            <a:chOff x="2676" y="1532"/>
            <a:chExt cx="162" cy="2083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685" y="153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676" y="346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 rot="-1800000">
            <a:off x="4355307" y="1814513"/>
            <a:ext cx="192881" cy="2480072"/>
            <a:chOff x="2676" y="1532"/>
            <a:chExt cx="162" cy="2083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2685" y="153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676" y="346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 rot="1800000">
            <a:off x="4352926" y="1819276"/>
            <a:ext cx="192881" cy="2480072"/>
            <a:chOff x="2676" y="1532"/>
            <a:chExt cx="162" cy="2083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685" y="153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2676" y="346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 rot="3600000">
            <a:off x="4357093" y="1827015"/>
            <a:ext cx="192881" cy="2480072"/>
            <a:chOff x="2676" y="1532"/>
            <a:chExt cx="162" cy="2083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685" y="153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676" y="3462"/>
              <a:ext cx="153" cy="153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</p:grp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262688" y="2016919"/>
            <a:ext cx="1189435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$110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262688" y="2508648"/>
            <a:ext cx="1189435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$100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6262688" y="2995613"/>
            <a:ext cx="1189435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$ 90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262688" y="3484960"/>
            <a:ext cx="1189435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$ 80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262688" y="3975498"/>
            <a:ext cx="1189435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$ 70</a:t>
            </a: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1749029" y="2016919"/>
            <a:ext cx="1189434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$ 20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1749029" y="2508648"/>
            <a:ext cx="1189434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$ 30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1749029" y="2995613"/>
            <a:ext cx="1189434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$ 40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1749029" y="3484960"/>
            <a:ext cx="1189434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$ 50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749029" y="3975498"/>
            <a:ext cx="1189434" cy="5078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$ 60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262688" y="1534717"/>
            <a:ext cx="1189435" cy="507831"/>
          </a:xfrm>
          <a:prstGeom prst="rect">
            <a:avLst/>
          </a:prstGeom>
          <a:solidFill>
            <a:schemeClr val="bg1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$120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1749029" y="1534717"/>
            <a:ext cx="1189434" cy="507831"/>
          </a:xfrm>
          <a:prstGeom prst="rect">
            <a:avLst/>
          </a:prstGeom>
          <a:solidFill>
            <a:schemeClr val="bg1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700">
                <a:solidFill>
                  <a:srgbClr val="660066"/>
                </a:solidFill>
                <a:latin typeface="Verdana" charset="0"/>
              </a:rPr>
              <a:t>$ 10</a:t>
            </a:r>
          </a:p>
        </p:txBody>
      </p:sp>
      <p:grpSp>
        <p:nvGrpSpPr>
          <p:cNvPr id="36" name="Group 42"/>
          <p:cNvGrpSpPr>
            <a:grpSpLocks/>
          </p:cNvGrpSpPr>
          <p:nvPr/>
        </p:nvGrpSpPr>
        <p:grpSpPr bwMode="auto">
          <a:xfrm>
            <a:off x="4323160" y="2010966"/>
            <a:ext cx="261938" cy="2095500"/>
            <a:chOff x="2671" y="1689"/>
            <a:chExt cx="220" cy="1760"/>
          </a:xfrm>
        </p:grpSpPr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2671" y="1689"/>
              <a:ext cx="220" cy="1757"/>
            </a:xfrm>
            <a:prstGeom prst="upArrow">
              <a:avLst>
                <a:gd name="adj1" fmla="val 32731"/>
                <a:gd name="adj2" fmla="val 107594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4359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2711" y="3084"/>
              <a:ext cx="134" cy="3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050"/>
            </a:p>
          </p:txBody>
        </p:sp>
      </p:grp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4374357" y="2976563"/>
            <a:ext cx="160735" cy="16073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4359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050"/>
          </a:p>
        </p:txBody>
      </p:sp>
      <p:pic>
        <p:nvPicPr>
          <p:cNvPr id="40" name="Picture 40" descr="0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47" y="227138"/>
            <a:ext cx="798036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03" y="211263"/>
            <a:ext cx="79946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ea typeface="ＭＳ Ｐゴシック" charset="-128"/>
              </a:rPr>
              <a:t>Buyer </a:t>
            </a:r>
            <a:r>
              <a:rPr lang="en-US" altLang="en-US" dirty="0">
                <a:ea typeface="ＭＳ Ｐゴシック" charset="-128"/>
              </a:rPr>
              <a:t>submitting the highest bid wins                      and pays the price he or she bid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19</a:t>
            </a:fld>
            <a:endParaRPr lang="en-US"/>
          </a:p>
        </p:txBody>
      </p:sp>
      <p:sp>
        <p:nvSpPr>
          <p:cNvPr id="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Sealed Bid (1</a:t>
            </a:r>
            <a:r>
              <a:rPr lang="en-US" baseline="30000" dirty="0" smtClean="0"/>
              <a:t>st</a:t>
            </a:r>
            <a:r>
              <a:rPr lang="en-US" dirty="0" smtClean="0"/>
              <a:t> Price)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108567" y="2244436"/>
            <a:ext cx="7633651" cy="2797466"/>
            <a:chOff x="882" y="1989"/>
            <a:chExt cx="4374" cy="2022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882" y="2604"/>
              <a:ext cx="1359" cy="657"/>
              <a:chOff x="864" y="2118"/>
              <a:chExt cx="1359" cy="657"/>
            </a:xfrm>
          </p:grpSpPr>
          <p:graphicFrame>
            <p:nvGraphicFramePr>
              <p:cNvPr id="25" name="Object 6"/>
              <p:cNvGraphicFramePr>
                <a:graphicFrameLocks noChangeAspect="1"/>
              </p:cNvGraphicFramePr>
              <p:nvPr/>
            </p:nvGraphicFramePr>
            <p:xfrm>
              <a:off x="864" y="2118"/>
              <a:ext cx="86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5" name="Clip" r:id="rId4" imgW="4579545" imgH="3118919" progId="MS_ClipArt_Gallery.2">
                      <p:embed/>
                    </p:oleObj>
                  </mc:Choice>
                  <mc:Fallback>
                    <p:oleObj name="Clip" r:id="rId4" imgW="4579545" imgH="311891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118"/>
                            <a:ext cx="864" cy="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6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charset="2"/>
                  <a:buNone/>
                </a:pPr>
                <a:r>
                  <a:rPr lang="en-US" altLang="en-US" sz="2800" b="1">
                    <a:solidFill>
                      <a:srgbClr val="040F76"/>
                    </a:solidFill>
                  </a:rPr>
                  <a:t>$700</a:t>
                </a:r>
              </a:p>
            </p:txBody>
          </p:sp>
        </p:grpSp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1752" y="3348"/>
              <a:ext cx="1359" cy="657"/>
              <a:chOff x="864" y="2118"/>
              <a:chExt cx="1359" cy="657"/>
            </a:xfrm>
          </p:grpSpPr>
          <p:graphicFrame>
            <p:nvGraphicFramePr>
              <p:cNvPr id="23" name="Object 9"/>
              <p:cNvGraphicFramePr>
                <a:graphicFrameLocks noChangeAspect="1"/>
              </p:cNvGraphicFramePr>
              <p:nvPr/>
            </p:nvGraphicFramePr>
            <p:xfrm>
              <a:off x="864" y="2118"/>
              <a:ext cx="86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6" name="Clip" r:id="rId6" imgW="4579545" imgH="3118919" progId="MS_ClipArt_Gallery.2">
                      <p:embed/>
                    </p:oleObj>
                  </mc:Choice>
                  <mc:Fallback>
                    <p:oleObj name="Clip" r:id="rId6" imgW="4579545" imgH="311891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118"/>
                            <a:ext cx="864" cy="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6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charset="2"/>
                  <a:buNone/>
                </a:pPr>
                <a:r>
                  <a:rPr lang="en-US" altLang="en-US" sz="2800" b="1">
                    <a:solidFill>
                      <a:srgbClr val="040F76"/>
                    </a:solidFill>
                  </a:rPr>
                  <a:t>$400</a:t>
                </a:r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2283" y="2610"/>
              <a:ext cx="1359" cy="657"/>
              <a:chOff x="864" y="2118"/>
              <a:chExt cx="1359" cy="657"/>
            </a:xfrm>
          </p:grpSpPr>
          <p:graphicFrame>
            <p:nvGraphicFramePr>
              <p:cNvPr id="21" name="Object 12"/>
              <p:cNvGraphicFramePr>
                <a:graphicFrameLocks noChangeAspect="1"/>
              </p:cNvGraphicFramePr>
              <p:nvPr/>
            </p:nvGraphicFramePr>
            <p:xfrm>
              <a:off x="864" y="2118"/>
              <a:ext cx="86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7" name="Clip" r:id="rId7" imgW="4579545" imgH="3118919" progId="MS_ClipArt_Gallery.2">
                      <p:embed/>
                    </p:oleObj>
                  </mc:Choice>
                  <mc:Fallback>
                    <p:oleObj name="Clip" r:id="rId7" imgW="4579545" imgH="311891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118"/>
                            <a:ext cx="864" cy="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6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charset="2"/>
                  <a:buNone/>
                </a:pPr>
                <a:r>
                  <a:rPr lang="en-US" altLang="en-US" sz="2800" b="1">
                    <a:solidFill>
                      <a:srgbClr val="040F76"/>
                    </a:solidFill>
                  </a:rPr>
                  <a:t>$500</a:t>
                </a:r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3153" y="3354"/>
              <a:ext cx="1359" cy="657"/>
              <a:chOff x="864" y="2118"/>
              <a:chExt cx="1359" cy="657"/>
            </a:xfrm>
          </p:grpSpPr>
          <p:graphicFrame>
            <p:nvGraphicFramePr>
              <p:cNvPr id="19" name="Object 15"/>
              <p:cNvGraphicFramePr>
                <a:graphicFrameLocks noChangeAspect="1"/>
              </p:cNvGraphicFramePr>
              <p:nvPr/>
            </p:nvGraphicFramePr>
            <p:xfrm>
              <a:off x="864" y="2118"/>
              <a:ext cx="86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8" name="Clip" r:id="rId8" imgW="4579545" imgH="3118919" progId="MS_ClipArt_Gallery.2">
                      <p:embed/>
                    </p:oleObj>
                  </mc:Choice>
                  <mc:Fallback>
                    <p:oleObj name="Clip" r:id="rId8" imgW="4579545" imgH="311891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118"/>
                            <a:ext cx="864" cy="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6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charset="2"/>
                  <a:buNone/>
                </a:pPr>
                <a:r>
                  <a:rPr lang="en-US" altLang="en-US" sz="2800" b="1">
                    <a:solidFill>
                      <a:srgbClr val="040F76"/>
                    </a:solidFill>
                  </a:rPr>
                  <a:t>$300</a:t>
                </a:r>
              </a:p>
            </p:txBody>
          </p:sp>
        </p:grp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1611" y="2277"/>
              <a:ext cx="654" cy="37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259" y="2277"/>
              <a:ext cx="167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933" y="1989"/>
              <a:ext cx="1323" cy="729"/>
            </a:xfrm>
            <a:prstGeom prst="rect">
              <a:avLst/>
            </a:prstGeom>
            <a:solidFill>
              <a:srgbClr val="C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charset="2"/>
                <a:buNone/>
              </a:pPr>
              <a:r>
                <a:rPr lang="en-US" altLang="en-US" sz="2800" dirty="0">
                  <a:solidFill>
                    <a:srgbClr val="040F76"/>
                  </a:solidFill>
                </a:rPr>
                <a:t>WINNER! Pays $</a:t>
              </a:r>
              <a:r>
                <a:rPr lang="en-US" altLang="en-US" sz="2800" dirty="0" smtClean="0">
                  <a:solidFill>
                    <a:srgbClr val="040F76"/>
                  </a:solidFill>
                </a:rPr>
                <a:t>700</a:t>
              </a:r>
            </a:p>
            <a:p>
              <a:pPr eaLnBrk="1" hangingPunct="1">
                <a:spcBef>
                  <a:spcPct val="50000"/>
                </a:spcBef>
                <a:buFont typeface="Wingdings" charset="2"/>
                <a:buNone/>
              </a:pPr>
              <a:endParaRPr lang="en-US" altLang="en-US" sz="300" dirty="0">
                <a:solidFill>
                  <a:srgbClr val="040F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056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Last time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Game theory: how our decisions depend on others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0777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ea typeface="ＭＳ Ｐゴシック" charset="-128"/>
              </a:rPr>
              <a:t>Buyer </a:t>
            </a:r>
            <a:r>
              <a:rPr lang="en-US" altLang="en-US" dirty="0">
                <a:ea typeface="ＭＳ Ｐゴシック" charset="-128"/>
              </a:rPr>
              <a:t>submitting the highest bid wins                      and pays the </a:t>
            </a:r>
            <a:r>
              <a:rPr lang="en-US" dirty="0" smtClean="0">
                <a:highlight>
                  <a:srgbClr val="FFCD00"/>
                </a:highlight>
                <a:sym typeface="Lora"/>
              </a:rPr>
              <a:t>second-highest</a:t>
            </a:r>
            <a:r>
              <a:rPr lang="en-US" dirty="0" smtClean="0"/>
              <a:t> </a:t>
            </a:r>
            <a:r>
              <a:rPr lang="en-US" altLang="en-US" dirty="0" smtClean="0">
                <a:ea typeface="ＭＳ Ｐゴシック" charset="-128"/>
              </a:rPr>
              <a:t>bid.</a:t>
            </a: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20</a:t>
            </a:fld>
            <a:endParaRPr lang="en-US"/>
          </a:p>
        </p:txBody>
      </p:sp>
      <p:sp>
        <p:nvSpPr>
          <p:cNvPr id="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Sealed Bid (2</a:t>
            </a:r>
            <a:r>
              <a:rPr lang="en-US" baseline="30000" dirty="0" smtClean="0"/>
              <a:t>nd</a:t>
            </a:r>
            <a:r>
              <a:rPr lang="en-US" dirty="0" smtClean="0"/>
              <a:t> Price)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108567" y="2244436"/>
            <a:ext cx="7633651" cy="2797466"/>
            <a:chOff x="882" y="1989"/>
            <a:chExt cx="4374" cy="2022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882" y="2604"/>
              <a:ext cx="1359" cy="657"/>
              <a:chOff x="864" y="2118"/>
              <a:chExt cx="1359" cy="657"/>
            </a:xfrm>
          </p:grpSpPr>
          <p:graphicFrame>
            <p:nvGraphicFramePr>
              <p:cNvPr id="25" name="Object 6"/>
              <p:cNvGraphicFramePr>
                <a:graphicFrameLocks noChangeAspect="1"/>
              </p:cNvGraphicFramePr>
              <p:nvPr/>
            </p:nvGraphicFramePr>
            <p:xfrm>
              <a:off x="864" y="2118"/>
              <a:ext cx="86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9" name="Clip" r:id="rId4" imgW="4579545" imgH="3118919" progId="MS_ClipArt_Gallery.2">
                      <p:embed/>
                    </p:oleObj>
                  </mc:Choice>
                  <mc:Fallback>
                    <p:oleObj name="Clip" r:id="rId4" imgW="4579545" imgH="311891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118"/>
                            <a:ext cx="864" cy="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6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charset="2"/>
                  <a:buNone/>
                </a:pPr>
                <a:r>
                  <a:rPr lang="en-US" altLang="en-US" sz="2800" b="1">
                    <a:solidFill>
                      <a:srgbClr val="040F76"/>
                    </a:solidFill>
                  </a:rPr>
                  <a:t>$700</a:t>
                </a:r>
              </a:p>
            </p:txBody>
          </p:sp>
        </p:grpSp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1752" y="3348"/>
              <a:ext cx="1359" cy="657"/>
              <a:chOff x="864" y="2118"/>
              <a:chExt cx="1359" cy="657"/>
            </a:xfrm>
          </p:grpSpPr>
          <p:graphicFrame>
            <p:nvGraphicFramePr>
              <p:cNvPr id="23" name="Object 9"/>
              <p:cNvGraphicFramePr>
                <a:graphicFrameLocks noChangeAspect="1"/>
              </p:cNvGraphicFramePr>
              <p:nvPr/>
            </p:nvGraphicFramePr>
            <p:xfrm>
              <a:off x="864" y="2118"/>
              <a:ext cx="86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0" name="Clip" r:id="rId6" imgW="4579545" imgH="3118919" progId="MS_ClipArt_Gallery.2">
                      <p:embed/>
                    </p:oleObj>
                  </mc:Choice>
                  <mc:Fallback>
                    <p:oleObj name="Clip" r:id="rId6" imgW="4579545" imgH="311891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118"/>
                            <a:ext cx="864" cy="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6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charset="2"/>
                  <a:buNone/>
                </a:pPr>
                <a:r>
                  <a:rPr lang="en-US" altLang="en-US" sz="2800" b="1">
                    <a:solidFill>
                      <a:srgbClr val="040F76"/>
                    </a:solidFill>
                  </a:rPr>
                  <a:t>$400</a:t>
                </a:r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2283" y="2610"/>
              <a:ext cx="1359" cy="657"/>
              <a:chOff x="864" y="2118"/>
              <a:chExt cx="1359" cy="657"/>
            </a:xfrm>
          </p:grpSpPr>
          <p:graphicFrame>
            <p:nvGraphicFramePr>
              <p:cNvPr id="21" name="Object 12"/>
              <p:cNvGraphicFramePr>
                <a:graphicFrameLocks noChangeAspect="1"/>
              </p:cNvGraphicFramePr>
              <p:nvPr/>
            </p:nvGraphicFramePr>
            <p:xfrm>
              <a:off x="864" y="2118"/>
              <a:ext cx="86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1" name="Clip" r:id="rId7" imgW="4579545" imgH="3118919" progId="MS_ClipArt_Gallery.2">
                      <p:embed/>
                    </p:oleObj>
                  </mc:Choice>
                  <mc:Fallback>
                    <p:oleObj name="Clip" r:id="rId7" imgW="4579545" imgH="311891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118"/>
                            <a:ext cx="864" cy="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6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charset="2"/>
                  <a:buNone/>
                </a:pPr>
                <a:r>
                  <a:rPr lang="en-US" altLang="en-US" sz="2800" b="1">
                    <a:solidFill>
                      <a:srgbClr val="040F76"/>
                    </a:solidFill>
                  </a:rPr>
                  <a:t>$500</a:t>
                </a:r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3153" y="3354"/>
              <a:ext cx="1359" cy="657"/>
              <a:chOff x="864" y="2118"/>
              <a:chExt cx="1359" cy="657"/>
            </a:xfrm>
          </p:grpSpPr>
          <p:graphicFrame>
            <p:nvGraphicFramePr>
              <p:cNvPr id="19" name="Object 15"/>
              <p:cNvGraphicFramePr>
                <a:graphicFrameLocks noChangeAspect="1"/>
              </p:cNvGraphicFramePr>
              <p:nvPr/>
            </p:nvGraphicFramePr>
            <p:xfrm>
              <a:off x="864" y="2118"/>
              <a:ext cx="86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2" name="Clip" r:id="rId8" imgW="4579545" imgH="3118919" progId="MS_ClipArt_Gallery.2">
                      <p:embed/>
                    </p:oleObj>
                  </mc:Choice>
                  <mc:Fallback>
                    <p:oleObj name="Clip" r:id="rId8" imgW="4579545" imgH="311891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2118"/>
                            <a:ext cx="864" cy="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1584" y="2448"/>
                <a:ext cx="63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Font typeface="Wingdings" charset="2"/>
                  <a:buChar char="•"/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charset="2"/>
                  <a:buNone/>
                </a:pPr>
                <a:r>
                  <a:rPr lang="en-US" altLang="en-US" sz="2800" b="1">
                    <a:solidFill>
                      <a:srgbClr val="040F76"/>
                    </a:solidFill>
                  </a:rPr>
                  <a:t>$300</a:t>
                </a:r>
              </a:p>
            </p:txBody>
          </p:sp>
        </p:grp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1611" y="2277"/>
              <a:ext cx="654" cy="37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259" y="2277"/>
              <a:ext cx="167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933" y="1989"/>
              <a:ext cx="1323" cy="740"/>
            </a:xfrm>
            <a:prstGeom prst="rect">
              <a:avLst/>
            </a:prstGeom>
            <a:solidFill>
              <a:srgbClr val="C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Font typeface="Wingdings" charset="2"/>
                <a:buChar char="•"/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charset="2"/>
                <a:buNone/>
              </a:pPr>
              <a:r>
                <a:rPr lang="en-US" altLang="en-US" sz="2800" dirty="0">
                  <a:solidFill>
                    <a:srgbClr val="040F76"/>
                  </a:solidFill>
                </a:rPr>
                <a:t>WINNER! Pays </a:t>
              </a:r>
              <a:r>
                <a:rPr lang="en-US" sz="2800" dirty="0" smtClean="0">
                  <a:highlight>
                    <a:srgbClr val="FFCD00"/>
                  </a:highlight>
                  <a:sym typeface="Lora"/>
                </a:rPr>
                <a:t>$500</a:t>
              </a:r>
              <a:endParaRPr lang="en-US" altLang="en-US" sz="2800" dirty="0" smtClean="0">
                <a:solidFill>
                  <a:srgbClr val="040F76"/>
                </a:solidFill>
              </a:endParaRPr>
            </a:p>
            <a:p>
              <a:pPr eaLnBrk="1" hangingPunct="1">
                <a:spcBef>
                  <a:spcPct val="50000"/>
                </a:spcBef>
                <a:buFont typeface="Wingdings" charset="2"/>
                <a:buNone/>
              </a:pPr>
              <a:endParaRPr lang="en-US" altLang="en-US" sz="300" dirty="0">
                <a:solidFill>
                  <a:srgbClr val="040F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817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Bidding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price auction: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dirty="0" smtClean="0"/>
              <a:t>	Bid exactly your value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price auction: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	Bid less than your value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dirty="0" smtClean="0"/>
              <a:t>	How much? That’s hard.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57640"/>
            <a:ext cx="6810375" cy="3113088"/>
          </a:xfrm>
        </p:spPr>
        <p:txBody>
          <a:bodyPr>
            <a:noAutofit/>
          </a:bodyPr>
          <a:lstStyle/>
          <a:p>
            <a:r>
              <a:rPr lang="en-US" altLang="ja-JP" i="1" dirty="0" smtClean="0">
                <a:ea typeface="ＭＳ Ｐゴシック" charset="-128"/>
              </a:rPr>
              <a:t>Expected value </a:t>
            </a:r>
            <a:r>
              <a:rPr lang="en-US" altLang="ja-JP" dirty="0" smtClean="0">
                <a:ea typeface="ＭＳ Ｐゴシック" charset="-128"/>
              </a:rPr>
              <a:t>replaces </a:t>
            </a:r>
            <a:r>
              <a:rPr lang="en-US" altLang="ja-JP" i="1" dirty="0" smtClean="0">
                <a:ea typeface="ＭＳ Ｐゴシック" charset="-128"/>
              </a:rPr>
              <a:t>value </a:t>
            </a:r>
            <a:r>
              <a:rPr lang="en-US" altLang="ja-JP" dirty="0" smtClean="0">
                <a:ea typeface="ＭＳ Ｐゴシック" charset="-128"/>
              </a:rPr>
              <a:t>when there is risk or uncertainty</a:t>
            </a:r>
          </a:p>
          <a:p>
            <a:r>
              <a:rPr lang="en-US" altLang="ja-JP" dirty="0" smtClean="0">
                <a:ea typeface="ＭＳ Ｐゴシック" charset="-128"/>
              </a:rPr>
              <a:t>Auctions allow bidders to reveal their values, potentially leading to higher profits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22</a:t>
            </a:fld>
            <a:endParaRPr lang="en-US"/>
          </a:p>
        </p:txBody>
      </p:sp>
      <p:sp>
        <p:nvSpPr>
          <p:cNvPr id="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" dirty="0">
              <a:highlight>
                <a:srgbClr val="FFCD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103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Outline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Risk and uncertainty: how our decisions depend on luck</a:t>
            </a:r>
            <a:endParaRPr lang="en" sz="2000" kern="0" dirty="0" smtClean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Auctions</a:t>
            </a:r>
          </a:p>
        </p:txBody>
      </p:sp>
    </p:spTree>
    <p:extLst>
      <p:ext uri="{BB962C8B-B14F-4D97-AF65-F5344CB8AC3E}">
        <p14:creationId xmlns:p14="http://schemas.microsoft.com/office/powerpoint/2010/main" val="142124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Risk and Uncertainty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10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Shape 166"/>
          <p:cNvSpPr txBox="1">
            <a:spLocks/>
          </p:cNvSpPr>
          <p:nvPr/>
        </p:nvSpPr>
        <p:spPr bwMode="auto">
          <a:xfrm>
            <a:off x="4347226" y="1262308"/>
            <a:ext cx="4173000" cy="3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kern="0" dirty="0" smtClean="0">
                <a:solidFill>
                  <a:schemeClr val="dk1"/>
                </a:solidFill>
                <a:sym typeface="Lora"/>
              </a:rPr>
              <a:t>Hurricane Harvey</a:t>
            </a:r>
            <a:endParaRPr lang="en" sz="2000" b="1" kern="0" dirty="0" smtClean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$200 billion in damages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11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Many houses sold at deep discounts </a:t>
            </a:r>
            <a:r>
              <a:rPr lang="en-US" sz="2000" i="1" kern="0" dirty="0" smtClean="0">
                <a:sym typeface="Quattrocento Sans"/>
              </a:rPr>
              <a:t>sight unseen</a:t>
            </a:r>
            <a:r>
              <a:rPr lang="en-US" sz="2000" kern="0" dirty="0" smtClean="0">
                <a:sym typeface="Quattrocento Sans"/>
              </a:rPr>
              <a:t> </a:t>
            </a:r>
            <a:endParaRPr lang="en-US" sz="20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32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Is purchasing a portfolio of such houses likely to be profitable?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4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How much is an inspection worth?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4"/>
          <a:stretch/>
        </p:blipFill>
        <p:spPr>
          <a:xfrm>
            <a:off x="359705" y="890140"/>
            <a:ext cx="3666744" cy="3660827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97" y="863390"/>
            <a:ext cx="536995" cy="536995"/>
          </a:xfrm>
          <a:prstGeom prst="rect">
            <a:avLst/>
          </a:prstGeom>
        </p:spPr>
      </p:pic>
      <p:sp>
        <p:nvSpPr>
          <p:cNvPr id="19" name="Shape 166"/>
          <p:cNvSpPr txBox="1">
            <a:spLocks/>
          </p:cNvSpPr>
          <p:nvPr/>
        </p:nvSpPr>
        <p:spPr bwMode="auto">
          <a:xfrm>
            <a:off x="4347226" y="796482"/>
            <a:ext cx="4173000" cy="3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Formerly $250,000 home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Can buy for $150,000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Hope to resell for $200,000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11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Cost of damage repair: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>
                <a:sym typeface="Quattrocento Sans"/>
              </a:rPr>
              <a:t>	</a:t>
            </a:r>
            <a:r>
              <a:rPr lang="en-US" sz="2000" kern="0" dirty="0" smtClean="0">
                <a:sym typeface="Quattrocento Sans"/>
              </a:rPr>
              <a:t>    Minor: 	        Major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       $20,000 	</a:t>
            </a:r>
            <a:r>
              <a:rPr lang="en-US" sz="2000" kern="0" dirty="0">
                <a:sym typeface="Quattrocento Sans"/>
              </a:rPr>
              <a:t> </a:t>
            </a:r>
            <a:r>
              <a:rPr lang="en-US" sz="2000" kern="0" dirty="0" smtClean="0">
                <a:sym typeface="Quattrocento Sans"/>
              </a:rPr>
              <a:t>    $</a:t>
            </a:r>
            <a:r>
              <a:rPr lang="en-US" sz="2000" kern="0" dirty="0">
                <a:sym typeface="Quattrocento Sans"/>
              </a:rPr>
              <a:t>100,000 </a:t>
            </a:r>
            <a:r>
              <a:rPr lang="en-US" sz="2000" kern="0" dirty="0" smtClean="0">
                <a:sym typeface="Quattrocento Sans"/>
              </a:rPr>
              <a:t>	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>
                <a:sym typeface="Quattrocento Sans"/>
              </a:rPr>
              <a:t> </a:t>
            </a:r>
            <a:r>
              <a:rPr lang="en-US" sz="2000" kern="0" dirty="0" smtClean="0">
                <a:sym typeface="Quattrocento Sans"/>
              </a:rPr>
              <a:t>        (75%)	        (25%)</a:t>
            </a:r>
          </a:p>
        </p:txBody>
      </p:sp>
    </p:spTree>
    <p:extLst>
      <p:ext uri="{BB962C8B-B14F-4D97-AF65-F5344CB8AC3E}">
        <p14:creationId xmlns:p14="http://schemas.microsoft.com/office/powerpoint/2010/main" val="38832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Expected Value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all </a:t>
            </a:r>
            <a:r>
              <a:rPr lang="en-US" b="1" dirty="0" smtClean="0"/>
              <a:t>states of the world </a:t>
            </a:r>
            <a:r>
              <a:rPr lang="en-US" dirty="0" smtClean="0"/>
              <a:t>by their profit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economy good/bad;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rain/shine; patent/no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be </a:t>
            </a:r>
            <a:r>
              <a:rPr lang="en-US" dirty="0" smtClean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  <a:sym typeface="Lora"/>
              </a:rPr>
              <a:t>mutually exclusive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dirty="0" smtClean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  <a:sym typeface="Lora"/>
              </a:rPr>
              <a:t>exhaustive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Assign (subjective) </a:t>
            </a:r>
            <a:r>
              <a:rPr lang="en-US" b="1" dirty="0" smtClean="0"/>
              <a:t>probabilities</a:t>
            </a:r>
            <a:r>
              <a:rPr lang="en-US" dirty="0" smtClean="0"/>
              <a:t> to each</a:t>
            </a:r>
            <a:endParaRPr lang="en-US" b="1" dirty="0"/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sum to 1, or to 100%</a:t>
            </a:r>
          </a:p>
          <a:p>
            <a:r>
              <a:rPr lang="en-US" dirty="0" smtClean="0"/>
              <a:t>Calculate the weighted average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Use the probabilities as your weights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618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Shape 166"/>
          <p:cNvSpPr txBox="1">
            <a:spLocks/>
          </p:cNvSpPr>
          <p:nvPr/>
        </p:nvSpPr>
        <p:spPr bwMode="auto">
          <a:xfrm>
            <a:off x="4347226" y="1262308"/>
            <a:ext cx="4173000" cy="3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kern="0" dirty="0" smtClean="0">
                <a:solidFill>
                  <a:schemeClr val="dk1"/>
                </a:solidFill>
                <a:sym typeface="Lora"/>
              </a:rPr>
              <a:t>Hurricane Harvey</a:t>
            </a:r>
            <a:endParaRPr lang="en" sz="2000" b="1" kern="0" dirty="0" smtClean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Purchasing such houses has an </a:t>
            </a:r>
            <a:r>
              <a:rPr lang="en-US" sz="2000" i="1" kern="0" dirty="0" smtClean="0">
                <a:sym typeface="Quattrocento Sans"/>
              </a:rPr>
              <a:t>expected profit </a:t>
            </a:r>
            <a:r>
              <a:rPr lang="en-US" sz="2000" kern="0" dirty="0" smtClean="0">
                <a:sym typeface="Quattrocento Sans"/>
              </a:rPr>
              <a:t>of $10,000       per house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11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32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kern="0" dirty="0" smtClean="0">
                <a:sym typeface="Quattrocento Sans"/>
              </a:rPr>
              <a:t>How much is an inspection worth?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4"/>
          <a:stretch/>
        </p:blipFill>
        <p:spPr>
          <a:xfrm>
            <a:off x="359705" y="890140"/>
            <a:ext cx="3666744" cy="3660827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97" y="863390"/>
            <a:ext cx="536995" cy="5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59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Caveats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probabilities known with certainty?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Of course not! Do sensitivity analysis.</a:t>
            </a:r>
          </a:p>
          <a:p>
            <a:endParaRPr lang="en-US" dirty="0" smtClean="0"/>
          </a:p>
          <a:p>
            <a:r>
              <a:rPr lang="en-US" dirty="0" smtClean="0"/>
              <a:t>Are you facing </a:t>
            </a:r>
            <a:r>
              <a:rPr lang="en-US" dirty="0" smtClean="0">
                <a:highlight>
                  <a:srgbClr val="FFCD00"/>
                </a:highlight>
                <a:sym typeface="Lora"/>
              </a:rPr>
              <a:t>risk</a:t>
            </a:r>
            <a:r>
              <a:rPr lang="en-US" dirty="0" smtClean="0"/>
              <a:t> or </a:t>
            </a:r>
            <a:r>
              <a:rPr lang="en-US" dirty="0" smtClean="0">
                <a:highlight>
                  <a:srgbClr val="FFCD00"/>
                </a:highlight>
                <a:sym typeface="Lora"/>
              </a:rPr>
              <a:t>uncertainty</a:t>
            </a:r>
            <a:r>
              <a:rPr lang="en-US" dirty="0" smtClean="0"/>
              <a:t>?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expected value reasonable behaviorally?</a:t>
            </a:r>
          </a:p>
          <a:p>
            <a:r>
              <a:rPr lang="en-US" dirty="0" smtClean="0"/>
              <a:t>Are you being influenced by frames?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51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Risk vs. Uncertainty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Shape 334"/>
          <p:cNvSpPr txBox="1">
            <a:spLocks noGrp="1"/>
          </p:cNvSpPr>
          <p:nvPr>
            <p:ph type="body" idx="1"/>
          </p:nvPr>
        </p:nvSpPr>
        <p:spPr>
          <a:xfrm>
            <a:off x="1233055" y="1616074"/>
            <a:ext cx="3855139" cy="311815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Decision 1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Option A: $100 if you draw a </a:t>
            </a:r>
            <a:r>
              <a:rPr lang="en-US" altLang="en-US" dirty="0" smtClean="0">
                <a:solidFill>
                  <a:srgbClr val="FF0000"/>
                </a:solidFill>
                <a:sym typeface="Quattrocento Sans" charset="0"/>
              </a:rPr>
              <a:t>red</a:t>
            </a:r>
            <a:r>
              <a:rPr lang="en-US" altLang="en-US" dirty="0" smtClean="0">
                <a:sym typeface="Quattrocento Sans" charset="0"/>
              </a:rPr>
              <a:t> ball</a:t>
            </a: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dirty="0">
              <a:sym typeface="Quattrocento Sans" charset="0"/>
            </a:endParaRPr>
          </a:p>
          <a:p>
            <a:pPr eaLnBrk="1" hangingPunct="1"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dirty="0" smtClean="0">
                <a:sym typeface="Quattrocento Sans" charset="0"/>
              </a:rPr>
              <a:t>Option B: $100 if you draw a </a:t>
            </a:r>
            <a:r>
              <a:rPr lang="en-US" altLang="en-US" dirty="0" smtClean="0">
                <a:solidFill>
                  <a:srgbClr val="00B050"/>
                </a:solidFill>
                <a:sym typeface="Quattrocento Sans" charset="0"/>
              </a:rPr>
              <a:t>green</a:t>
            </a:r>
            <a:r>
              <a:rPr lang="en-US" altLang="en-US" dirty="0" smtClean="0">
                <a:sym typeface="Quattrocento Sans" charset="0"/>
              </a:rPr>
              <a:t> ball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451" y="1205312"/>
            <a:ext cx="2005967" cy="3785232"/>
          </a:xfrm>
          <a:prstGeom prst="rect">
            <a:avLst/>
          </a:prstGeom>
        </p:spPr>
      </p:pic>
      <p:sp>
        <p:nvSpPr>
          <p:cNvPr id="12" name="Shape 334"/>
          <p:cNvSpPr txBox="1">
            <a:spLocks/>
          </p:cNvSpPr>
          <p:nvPr/>
        </p:nvSpPr>
        <p:spPr bwMode="auto">
          <a:xfrm>
            <a:off x="7265617" y="1235075"/>
            <a:ext cx="1820023" cy="31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kern="0" dirty="0" smtClean="0">
                <a:sym typeface="Quattrocento Sans" charset="0"/>
              </a:rPr>
              <a:t>10 balls: </a:t>
            </a:r>
            <a:r>
              <a:rPr lang="en-US" altLang="en-US" kern="0" dirty="0" smtClean="0">
                <a:solidFill>
                  <a:srgbClr val="FF0000"/>
                </a:solidFill>
                <a:sym typeface="Quattrocento Sans" charset="0"/>
              </a:rPr>
              <a:t>red</a:t>
            </a: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kern="0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kern="0" dirty="0" smtClean="0">
                <a:sym typeface="Quattrocento Sans" charset="0"/>
              </a:rPr>
              <a:t>20 balls: </a:t>
            </a:r>
            <a:r>
              <a:rPr lang="en-US" altLang="en-US" kern="0" dirty="0" smtClean="0">
                <a:solidFill>
                  <a:srgbClr val="00B050"/>
                </a:solidFill>
                <a:sym typeface="Quattrocento Sans" charset="0"/>
              </a:rPr>
              <a:t>green </a:t>
            </a:r>
            <a:r>
              <a:rPr lang="en-US" altLang="en-US" kern="0" dirty="0" smtClean="0">
                <a:sym typeface="Quattrocento Sans" charset="0"/>
              </a:rPr>
              <a:t>or </a:t>
            </a:r>
            <a:r>
              <a:rPr lang="en-US" altLang="en-US" kern="0" dirty="0" smtClean="0">
                <a:solidFill>
                  <a:srgbClr val="ED7C35"/>
                </a:solidFill>
                <a:sym typeface="Quattrocento Sans" charset="0"/>
              </a:rPr>
              <a:t>orange</a:t>
            </a:r>
          </a:p>
        </p:txBody>
      </p:sp>
      <p:sp>
        <p:nvSpPr>
          <p:cNvPr id="13" name="Shape 334"/>
          <p:cNvSpPr txBox="1">
            <a:spLocks/>
          </p:cNvSpPr>
          <p:nvPr/>
        </p:nvSpPr>
        <p:spPr bwMode="auto">
          <a:xfrm>
            <a:off x="1233054" y="1616073"/>
            <a:ext cx="3855139" cy="31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kern="0" dirty="0" smtClean="0">
                <a:sym typeface="Quattrocento Sans" charset="0"/>
              </a:rPr>
              <a:t>Decision 2</a:t>
            </a: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kern="0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kern="0" dirty="0" smtClean="0">
                <a:sym typeface="Quattrocento Sans" charset="0"/>
              </a:rPr>
              <a:t>Option A: $100 if you draw a </a:t>
            </a:r>
            <a:r>
              <a:rPr lang="en-US" altLang="en-US" kern="0" dirty="0" smtClean="0">
                <a:solidFill>
                  <a:srgbClr val="FF0000"/>
                </a:solidFill>
                <a:sym typeface="Quattrocento Sans" charset="0"/>
              </a:rPr>
              <a:t>red</a:t>
            </a:r>
            <a:r>
              <a:rPr lang="en-US" altLang="en-US" kern="0" dirty="0" smtClean="0">
                <a:sym typeface="Quattrocento Sans" charset="0"/>
              </a:rPr>
              <a:t> or </a:t>
            </a:r>
            <a:r>
              <a:rPr lang="en-US" altLang="en-US" kern="0" dirty="0">
                <a:solidFill>
                  <a:srgbClr val="ED7C35"/>
                </a:solidFill>
                <a:sym typeface="Quattrocento Sans" charset="0"/>
              </a:rPr>
              <a:t>orange </a:t>
            </a:r>
            <a:r>
              <a:rPr lang="en-US" altLang="en-US" kern="0" dirty="0" smtClean="0">
                <a:sym typeface="Quattrocento Sans" charset="0"/>
              </a:rPr>
              <a:t>ball</a:t>
            </a: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endParaRPr lang="en-US" altLang="en-US" kern="0" dirty="0" smtClean="0">
              <a:sym typeface="Quattrocento Sans" charset="0"/>
            </a:endParaRPr>
          </a:p>
          <a:p>
            <a:pPr>
              <a:spcBef>
                <a:spcPct val="0"/>
              </a:spcBef>
              <a:buSzTx/>
              <a:buFont typeface="Quattrocento Sans" charset="0"/>
              <a:buNone/>
            </a:pPr>
            <a:r>
              <a:rPr lang="en-US" altLang="en-US" kern="0" dirty="0" smtClean="0">
                <a:sym typeface="Quattrocento Sans" charset="0"/>
              </a:rPr>
              <a:t>Option B: $100 if you draw a </a:t>
            </a:r>
            <a:r>
              <a:rPr lang="en-US" altLang="en-US" kern="0" dirty="0" smtClean="0">
                <a:solidFill>
                  <a:srgbClr val="00B050"/>
                </a:solidFill>
                <a:sym typeface="Quattrocento Sans" charset="0"/>
              </a:rPr>
              <a:t>green</a:t>
            </a:r>
            <a:r>
              <a:rPr lang="en-US" altLang="en-US" kern="0" dirty="0" smtClean="0">
                <a:sym typeface="Quattrocento Sans" charset="0"/>
              </a:rPr>
              <a:t> </a:t>
            </a:r>
            <a:r>
              <a:rPr lang="en-US" altLang="en-US" kern="0" dirty="0">
                <a:sym typeface="Quattrocento Sans" charset="0"/>
              </a:rPr>
              <a:t>or </a:t>
            </a:r>
            <a:r>
              <a:rPr lang="en-US" altLang="en-US" kern="0" dirty="0">
                <a:solidFill>
                  <a:srgbClr val="ED7C35"/>
                </a:solidFill>
                <a:sym typeface="Quattrocento Sans" charset="0"/>
              </a:rPr>
              <a:t>orange </a:t>
            </a:r>
            <a:r>
              <a:rPr lang="en-US" altLang="en-US" kern="0" dirty="0" smtClean="0">
                <a:sym typeface="Quattrocento Sans" charset="0"/>
              </a:rPr>
              <a:t>ball</a:t>
            </a:r>
          </a:p>
        </p:txBody>
      </p:sp>
    </p:spTree>
    <p:extLst>
      <p:ext uri="{BB962C8B-B14F-4D97-AF65-F5344CB8AC3E}">
        <p14:creationId xmlns:p14="http://schemas.microsoft.com/office/powerpoint/2010/main" val="672836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1" grpId="1" uiExpand="1" build="p"/>
      <p:bldP spid="13" grpId="0"/>
    </p:bldLst>
  </p:timing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2307</TotalTime>
  <Words>505</Words>
  <Application>Microsoft Macintosh PowerPoint</Application>
  <PresentationFormat>On-screen Show (16:9)</PresentationFormat>
  <Paragraphs>198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Lora</vt:lpstr>
      <vt:lpstr>ＭＳ Ｐゴシック</vt:lpstr>
      <vt:lpstr>Quattrocento Sans</vt:lpstr>
      <vt:lpstr>Verdana</vt:lpstr>
      <vt:lpstr>Arial</vt:lpstr>
      <vt:lpstr>Wingdings</vt:lpstr>
      <vt:lpstr>Viola template</vt:lpstr>
      <vt:lpstr>Clip</vt:lpstr>
      <vt:lpstr>Managerial Economics</vt:lpstr>
      <vt:lpstr>Last time…</vt:lpstr>
      <vt:lpstr>Outline…</vt:lpstr>
      <vt:lpstr>Risk and Uncertainty</vt:lpstr>
      <vt:lpstr>PowerPoint Presentation</vt:lpstr>
      <vt:lpstr>Expected Value</vt:lpstr>
      <vt:lpstr>PowerPoint Presentation</vt:lpstr>
      <vt:lpstr>Caveats</vt:lpstr>
      <vt:lpstr>Risk vs. Uncertainty</vt:lpstr>
      <vt:lpstr>Expected Value, Behaviorally</vt:lpstr>
      <vt:lpstr>Framing</vt:lpstr>
      <vt:lpstr>Risky Decisions</vt:lpstr>
      <vt:lpstr>Customer Values &amp; Risk</vt:lpstr>
      <vt:lpstr>Auctions</vt:lpstr>
      <vt:lpstr>Auctions</vt:lpstr>
      <vt:lpstr>Ascending Bid</vt:lpstr>
      <vt:lpstr>Descending Bid</vt:lpstr>
      <vt:lpstr>Dutch Auction</vt:lpstr>
      <vt:lpstr>Sealed Bid (1st Price)</vt:lpstr>
      <vt:lpstr>Sealed Bid (2nd Price)</vt:lpstr>
      <vt:lpstr>Bidding</vt:lpstr>
      <vt:lpstr>Summary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Mike S</cp:lastModifiedBy>
  <cp:revision>183</cp:revision>
  <dcterms:created xsi:type="dcterms:W3CDTF">2017-10-16T01:28:23Z</dcterms:created>
  <dcterms:modified xsi:type="dcterms:W3CDTF">2017-12-01T19:18:41Z</dcterms:modified>
</cp:coreProperties>
</file>