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21"/>
  </p:notesMasterIdLst>
  <p:sldIdLst>
    <p:sldId id="256" r:id="rId2"/>
    <p:sldId id="377" r:id="rId3"/>
    <p:sldId id="401" r:id="rId4"/>
    <p:sldId id="378" r:id="rId5"/>
    <p:sldId id="402" r:id="rId6"/>
    <p:sldId id="403" r:id="rId7"/>
    <p:sldId id="404" r:id="rId8"/>
    <p:sldId id="407" r:id="rId9"/>
    <p:sldId id="406" r:id="rId10"/>
    <p:sldId id="408" r:id="rId11"/>
    <p:sldId id="386" r:id="rId12"/>
    <p:sldId id="410" r:id="rId13"/>
    <p:sldId id="387" r:id="rId14"/>
    <p:sldId id="411" r:id="rId15"/>
    <p:sldId id="409" r:id="rId16"/>
    <p:sldId id="376" r:id="rId17"/>
    <p:sldId id="413" r:id="rId18"/>
    <p:sldId id="412" r:id="rId19"/>
    <p:sldId id="400" r:id="rId20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C35"/>
    <a:srgbClr val="191465"/>
    <a:srgbClr val="156014"/>
    <a:srgbClr val="A28448"/>
    <a:srgbClr val="F4F1CF"/>
    <a:srgbClr val="0AF80F"/>
    <a:srgbClr val="53F0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E86FEC1-F41B-40B7-A70C-D34B210500F4}">
  <a:tblStyle styleId="{9E86FEC1-F41B-40B7-A70C-D34B210500F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86"/>
    <p:restoredTop sz="94668"/>
  </p:normalViewPr>
  <p:slideViewPr>
    <p:cSldViewPr snapToGrid="0" snapToObjects="1">
      <p:cViewPr>
        <p:scale>
          <a:sx n="91" d="100"/>
          <a:sy n="91" d="100"/>
        </p:scale>
        <p:origin x="784" y="6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  <a:gd name="T10" fmla="*/ 0 w 120000"/>
              <a:gd name="T11" fmla="*/ 0 h 120000"/>
              <a:gd name="T12" fmla="*/ 120000 w 120000"/>
              <a:gd name="T13" fmla="*/ 12000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188652209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hape 58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3314" name="Shape 59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18136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hape 163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31746" name="Shape 164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73076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0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8892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0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43717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95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9458" name="Shape 96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546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hape 163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31746" name="Shape 164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3896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0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25937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102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1506" name="Shape 103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56982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0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12414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0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089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95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9458" name="Shape 96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828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0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2893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95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9458" name="Shape 96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125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0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0942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0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233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0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1954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0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6784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95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9458" name="Shape 96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814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hape 10"/>
          <p:cNvCxnSpPr>
            <a:cxnSpLocks noChangeShapeType="1"/>
          </p:cNvCxnSpPr>
          <p:nvPr/>
        </p:nvCxnSpPr>
        <p:spPr bwMode="auto">
          <a:xfrm>
            <a:off x="-6350" y="3676650"/>
            <a:ext cx="91630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Shape 11"/>
          <p:cNvSpPr>
            <a:spLocks noChangeArrowheads="1"/>
          </p:cNvSpPr>
          <p:nvPr/>
        </p:nvSpPr>
        <p:spPr bwMode="auto">
          <a:xfrm>
            <a:off x="1117600" y="3392488"/>
            <a:ext cx="566738" cy="566737"/>
          </a:xfrm>
          <a:prstGeom prst="ellipse">
            <a:avLst/>
          </a:prstGeom>
          <a:solidFill>
            <a:srgbClr val="A28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anchor="b"/>
          <a:lstStyle>
            <a:lvl1pPr lvl="0">
              <a:spcBef>
                <a:spcPts val="0"/>
              </a:spcBef>
              <a:buSzPct val="100000"/>
              <a:defRPr sz="3600">
                <a:latin typeface="Verdana" charset="0"/>
                <a:ea typeface="Verdana" charset="0"/>
                <a:cs typeface="Verdana" charset="0"/>
              </a:defRPr>
            </a:lvl1pPr>
            <a:lvl2pPr lvl="1">
              <a:spcBef>
                <a:spcPts val="0"/>
              </a:spcBef>
              <a:buSzPct val="100000"/>
              <a:defRPr sz="3600"/>
            </a:lvl2pPr>
            <a:lvl3pPr lvl="2">
              <a:spcBef>
                <a:spcPts val="0"/>
              </a:spcBef>
              <a:buSzPct val="100000"/>
              <a:defRPr sz="3600"/>
            </a:lvl3pPr>
            <a:lvl4pPr lvl="3">
              <a:spcBef>
                <a:spcPts val="0"/>
              </a:spcBef>
              <a:buSzPct val="100000"/>
              <a:defRPr sz="3600"/>
            </a:lvl4pPr>
            <a:lvl5pPr lvl="4">
              <a:spcBef>
                <a:spcPts val="0"/>
              </a:spcBef>
              <a:buSzPct val="100000"/>
              <a:defRPr sz="3600"/>
            </a:lvl5pPr>
            <a:lvl6pPr lvl="5">
              <a:spcBef>
                <a:spcPts val="0"/>
              </a:spcBef>
              <a:buSzPct val="100000"/>
              <a:defRPr sz="3600"/>
            </a:lvl6pPr>
            <a:lvl7pPr lvl="6">
              <a:spcBef>
                <a:spcPts val="0"/>
              </a:spcBef>
              <a:buSzPct val="100000"/>
              <a:defRPr sz="3600"/>
            </a:lvl7pPr>
            <a:lvl8pPr lvl="7">
              <a:spcBef>
                <a:spcPts val="0"/>
              </a:spcBef>
              <a:buSzPct val="100000"/>
              <a:defRPr sz="3600"/>
            </a:lvl8pPr>
            <a:lvl9pPr lvl="8">
              <a:spcBef>
                <a:spcPts val="0"/>
              </a:spcBef>
              <a:buSzPct val="100000"/>
              <a:defRPr sz="3600"/>
            </a:lvl9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2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hape 14"/>
          <p:cNvCxnSpPr>
            <a:cxnSpLocks noChangeShapeType="1"/>
          </p:cNvCxnSpPr>
          <p:nvPr/>
        </p:nvCxnSpPr>
        <p:spPr bwMode="auto">
          <a:xfrm>
            <a:off x="-6350" y="2571750"/>
            <a:ext cx="1984375" cy="0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Shape 15"/>
          <p:cNvSpPr>
            <a:spLocks noChangeArrowheads="1"/>
          </p:cNvSpPr>
          <p:nvPr/>
        </p:nvSpPr>
        <p:spPr bwMode="auto">
          <a:xfrm>
            <a:off x="1117600" y="2287588"/>
            <a:ext cx="566738" cy="568325"/>
          </a:xfrm>
          <a:prstGeom prst="ellipse">
            <a:avLst/>
          </a:prstGeom>
          <a:solidFill>
            <a:srgbClr val="A28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6" name="Shape 17"/>
          <p:cNvCxnSpPr>
            <a:cxnSpLocks noChangeShapeType="1"/>
          </p:cNvCxnSpPr>
          <p:nvPr/>
        </p:nvCxnSpPr>
        <p:spPr bwMode="auto">
          <a:xfrm>
            <a:off x="5899150" y="2571750"/>
            <a:ext cx="3251200" cy="0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2022300" y="2815923"/>
            <a:ext cx="5591400" cy="784800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0"/>
              </a:spcBef>
              <a:buClr>
                <a:srgbClr val="000000"/>
              </a:buClr>
              <a:buSzPct val="100000"/>
              <a:buNone/>
              <a:defRPr sz="1400">
                <a:highlight>
                  <a:srgbClr val="FFCD00"/>
                </a:highlight>
              </a:defRPr>
            </a:lvl1pPr>
            <a:lvl2pPr lvl="1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2pPr>
            <a:lvl3pPr lvl="2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3pPr>
            <a:lvl4pPr lvl="3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4pPr>
            <a:lvl5pPr lvl="4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5pPr>
            <a:lvl6pPr lvl="5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6pPr>
            <a:lvl7pPr lvl="6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7pPr>
            <a:lvl8pPr lvl="7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8pPr>
            <a:lvl9pPr lvl="8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2022225" y="1693523"/>
            <a:ext cx="3787800" cy="1159800"/>
          </a:xfrm>
          <a:prstGeom prst="rect">
            <a:avLst/>
          </a:prstGeom>
        </p:spPr>
        <p:txBody>
          <a:bodyPr anchor="b"/>
          <a:lstStyle>
            <a:lvl1pPr lvl="0" rtl="0">
              <a:spcBef>
                <a:spcPts val="0"/>
              </a:spcBef>
              <a:buSzPct val="100000"/>
              <a:defRPr sz="3000">
                <a:latin typeface="Verdana" charset="0"/>
                <a:ea typeface="Verdana" charset="0"/>
                <a:cs typeface="Verdana" charset="0"/>
              </a:defRPr>
            </a:lvl1pPr>
            <a:lvl2pPr lvl="1" rtl="0">
              <a:spcBef>
                <a:spcPts val="0"/>
              </a:spcBef>
              <a:buSzPct val="100000"/>
              <a:defRPr sz="3000"/>
            </a:lvl2pPr>
            <a:lvl3pPr lvl="2" rtl="0">
              <a:spcBef>
                <a:spcPts val="0"/>
              </a:spcBef>
              <a:buSzPct val="100000"/>
              <a:defRPr sz="3000"/>
            </a:lvl3pPr>
            <a:lvl4pPr lvl="3" rtl="0">
              <a:spcBef>
                <a:spcPts val="0"/>
              </a:spcBef>
              <a:buSzPct val="100000"/>
              <a:defRPr sz="3000"/>
            </a:lvl4pPr>
            <a:lvl5pPr lvl="4" rtl="0">
              <a:spcBef>
                <a:spcPts val="0"/>
              </a:spcBef>
              <a:buSzPct val="100000"/>
              <a:defRPr sz="3000"/>
            </a:lvl5pPr>
            <a:lvl6pPr lvl="5" rtl="0">
              <a:spcBef>
                <a:spcPts val="0"/>
              </a:spcBef>
              <a:buSzPct val="100000"/>
              <a:defRPr sz="3000"/>
            </a:lvl6pPr>
            <a:lvl7pPr lvl="6" rtl="0">
              <a:spcBef>
                <a:spcPts val="0"/>
              </a:spcBef>
              <a:buSzPct val="100000"/>
              <a:defRPr sz="3000"/>
            </a:lvl7pPr>
            <a:lvl8pPr lvl="7" rtl="0">
              <a:spcBef>
                <a:spcPts val="0"/>
              </a:spcBef>
              <a:buSzPct val="100000"/>
              <a:defRPr sz="3000"/>
            </a:lvl8pPr>
            <a:lvl9pPr lvl="8" rtl="0">
              <a:spcBef>
                <a:spcPts val="0"/>
              </a:spcBef>
              <a:buSzPct val="100000"/>
              <a:defRPr sz="3000"/>
            </a:lvl9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66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hape 24"/>
          <p:cNvCxnSpPr>
            <a:cxnSpLocks noChangeShapeType="1"/>
          </p:cNvCxnSpPr>
          <p:nvPr/>
        </p:nvCxnSpPr>
        <p:spPr bwMode="auto">
          <a:xfrm>
            <a:off x="0" y="1131888"/>
            <a:ext cx="1376363" cy="0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Shape 25"/>
          <p:cNvSpPr>
            <a:spLocks noChangeArrowheads="1"/>
          </p:cNvSpPr>
          <p:nvPr/>
        </p:nvSpPr>
        <p:spPr bwMode="auto">
          <a:xfrm>
            <a:off x="817563" y="928688"/>
            <a:ext cx="406400" cy="406400"/>
          </a:xfrm>
          <a:prstGeom prst="ellipse">
            <a:avLst/>
          </a:prstGeom>
          <a:solidFill>
            <a:srgbClr val="A28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6" name="Shape 28"/>
          <p:cNvCxnSpPr>
            <a:cxnSpLocks noChangeShapeType="1"/>
          </p:cNvCxnSpPr>
          <p:nvPr/>
        </p:nvCxnSpPr>
        <p:spPr bwMode="auto">
          <a:xfrm>
            <a:off x="5265738" y="1131888"/>
            <a:ext cx="3878262" cy="0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0"/>
              </a:spcBef>
              <a:buSzPct val="100000"/>
              <a:buFont typeface="Lora"/>
              <a:buNone/>
              <a:defRPr sz="2000" b="1">
                <a:latin typeface="Verdana" charset="0"/>
                <a:ea typeface="Verdana" charset="0"/>
                <a:cs typeface="Verdana" charset="0"/>
                <a:sym typeface="Lora"/>
              </a:defRPr>
            </a:lvl1pPr>
            <a:lvl2pPr lvl="1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2pPr>
            <a:lvl3pPr lvl="2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3pPr>
            <a:lvl4pPr lvl="3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4pPr>
            <a:lvl5pPr lvl="4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5pPr>
            <a:lvl6pPr lvl="5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6pPr>
            <a:lvl7pPr lvl="6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7pPr>
            <a:lvl8pPr lvl="7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8pPr>
            <a:lvl9pPr lvl="8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9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600"/>
              </a:spcBef>
              <a:buClr>
                <a:srgbClr val="FFCD00"/>
              </a:buClr>
              <a:buSzPct val="100000"/>
              <a:buFont typeface="Quattrocento Sans"/>
              <a:buChar char="◉"/>
              <a:defRPr sz="2400">
                <a:latin typeface="Arial" charset="0"/>
                <a:ea typeface="Arial" charset="0"/>
                <a:cs typeface="Arial" charset="0"/>
                <a:sym typeface="Quattrocento Sans"/>
              </a:defRPr>
            </a:lvl1pPr>
            <a:lvl2pPr lvl="1" rtl="0">
              <a:spcBef>
                <a:spcPts val="480"/>
              </a:spcBef>
              <a:buClr>
                <a:srgbClr val="FFCD00"/>
              </a:buClr>
              <a:buSzPct val="100000"/>
              <a:buFont typeface="Quattrocento Sans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rtl="0">
              <a:spcBef>
                <a:spcPts val="480"/>
              </a:spcBef>
              <a:buClr>
                <a:srgbClr val="FFCD00"/>
              </a:buClr>
              <a:buSzPct val="100000"/>
              <a:buFont typeface="Quattrocento Sans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2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mpletely 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447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hape 20"/>
          <p:cNvCxnSpPr>
            <a:cxnSpLocks noChangeShapeType="1"/>
          </p:cNvCxnSpPr>
          <p:nvPr/>
        </p:nvCxnSpPr>
        <p:spPr bwMode="auto">
          <a:xfrm>
            <a:off x="4584700" y="3676650"/>
            <a:ext cx="0" cy="1481138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Shape 21"/>
          <p:cNvSpPr>
            <a:spLocks noChangeArrowheads="1"/>
          </p:cNvSpPr>
          <p:nvPr/>
        </p:nvSpPr>
        <p:spPr bwMode="auto">
          <a:xfrm>
            <a:off x="4287838" y="3392488"/>
            <a:ext cx="568325" cy="566737"/>
          </a:xfrm>
          <a:prstGeom prst="ellipse">
            <a:avLst/>
          </a:prstGeom>
          <a:solidFill>
            <a:srgbClr val="A28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Shape 22"/>
          <p:cNvSpPr txBox="1">
            <a:spLocks noChangeArrowheads="1"/>
          </p:cNvSpPr>
          <p:nvPr/>
        </p:nvSpPr>
        <p:spPr bwMode="auto">
          <a:xfrm>
            <a:off x="3594100" y="3413125"/>
            <a:ext cx="19558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algn="ctr" eaLnBrk="1" hangingPunct="1"/>
            <a:r>
              <a:rPr lang="en-US" altLang="en-US" sz="3600" b="1">
                <a:latin typeface="Lora" charset="0"/>
                <a:ea typeface="Lora" charset="0"/>
                <a:cs typeface="Lora" charset="0"/>
                <a:sym typeface="Lora" charset="0"/>
              </a:rPr>
              <a:t>“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2105050" y="2238000"/>
            <a:ext cx="4933800" cy="819900"/>
          </a:xfrm>
          <a:prstGeom prst="rect">
            <a:avLst/>
          </a:prstGeom>
        </p:spPr>
        <p:txBody>
          <a:bodyPr anchor="b"/>
          <a:lstStyle>
            <a:lvl1pPr lvl="0" algn="ctr" rtl="0">
              <a:spcBef>
                <a:spcPts val="0"/>
              </a:spcBef>
              <a:buSzPct val="100000"/>
              <a:buFont typeface="Lora"/>
              <a:defRPr sz="2400" i="1">
                <a:latin typeface="Lora"/>
                <a:ea typeface="Lora"/>
                <a:cs typeface="Lora"/>
                <a:sym typeface="Lora"/>
              </a:defRPr>
            </a:lvl1pPr>
            <a:lvl2pPr lvl="1" algn="ctr" rtl="0">
              <a:spcBef>
                <a:spcPts val="0"/>
              </a:spcBef>
              <a:buFont typeface="Lora"/>
              <a:defRPr i="1">
                <a:latin typeface="Lora"/>
                <a:ea typeface="Lora"/>
                <a:cs typeface="Lora"/>
                <a:sym typeface="Lora"/>
              </a:defRPr>
            </a:lvl2pPr>
            <a:lvl3pPr lvl="2" algn="ctr" rtl="0">
              <a:spcBef>
                <a:spcPts val="0"/>
              </a:spcBef>
              <a:buFont typeface="Lora"/>
              <a:defRPr i="1">
                <a:latin typeface="Lora"/>
                <a:ea typeface="Lora"/>
                <a:cs typeface="Lora"/>
                <a:sym typeface="Lora"/>
              </a:defRPr>
            </a:lvl3pPr>
            <a:lvl4pPr lvl="3" algn="ctr" rtl="0">
              <a:spcBef>
                <a:spcPts val="0"/>
              </a:spcBef>
              <a:buSzPct val="100000"/>
              <a:buFont typeface="Lora"/>
              <a:defRPr sz="2400" i="1">
                <a:latin typeface="Lora"/>
                <a:ea typeface="Lora"/>
                <a:cs typeface="Lora"/>
                <a:sym typeface="Lora"/>
              </a:defRPr>
            </a:lvl4pPr>
            <a:lvl5pPr lvl="4" algn="ctr" rtl="0">
              <a:spcBef>
                <a:spcPts val="0"/>
              </a:spcBef>
              <a:buSzPct val="100000"/>
              <a:buFont typeface="Lora"/>
              <a:defRPr sz="2400" i="1">
                <a:latin typeface="Lora"/>
                <a:ea typeface="Lora"/>
                <a:cs typeface="Lora"/>
                <a:sym typeface="Lora"/>
              </a:defRPr>
            </a:lvl5pPr>
            <a:lvl6pPr lvl="5" algn="ctr" rtl="0">
              <a:spcBef>
                <a:spcPts val="0"/>
              </a:spcBef>
              <a:buSzPct val="100000"/>
              <a:buFont typeface="Lora"/>
              <a:defRPr sz="2400" i="1">
                <a:latin typeface="Lora"/>
                <a:ea typeface="Lora"/>
                <a:cs typeface="Lora"/>
                <a:sym typeface="Lora"/>
              </a:defRPr>
            </a:lvl6pPr>
            <a:lvl7pPr lvl="6" algn="ctr" rtl="0">
              <a:spcBef>
                <a:spcPts val="0"/>
              </a:spcBef>
              <a:buSzPct val="100000"/>
              <a:buFont typeface="Lora"/>
              <a:defRPr sz="2400" i="1">
                <a:latin typeface="Lora"/>
                <a:ea typeface="Lora"/>
                <a:cs typeface="Lora"/>
                <a:sym typeface="Lora"/>
              </a:defRPr>
            </a:lvl7pPr>
            <a:lvl8pPr lvl="7" algn="ctr" rtl="0">
              <a:spcBef>
                <a:spcPts val="0"/>
              </a:spcBef>
              <a:buSzPct val="100000"/>
              <a:buFont typeface="Lora"/>
              <a:defRPr sz="2400" i="1">
                <a:latin typeface="Lora"/>
                <a:ea typeface="Lora"/>
                <a:cs typeface="Lora"/>
                <a:sym typeface="Lora"/>
              </a:defRPr>
            </a:lvl8pPr>
            <a:lvl9pPr lvl="8" algn="ctr">
              <a:spcBef>
                <a:spcPts val="0"/>
              </a:spcBef>
              <a:buSzPct val="100000"/>
              <a:buFont typeface="Lora"/>
              <a:defRPr sz="2400" i="1">
                <a:latin typeface="Lora"/>
                <a:ea typeface="Lora"/>
                <a:cs typeface="Lora"/>
                <a:sym typeface="Lora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01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/>
          <p:cNvSpPr txBox="1">
            <a:spLocks noGrp="1"/>
          </p:cNvSpPr>
          <p:nvPr>
            <p:ph type="body" idx="1"/>
          </p:nvPr>
        </p:nvSpPr>
        <p:spPr bwMode="auto">
          <a:xfrm>
            <a:off x="1381125" y="1616075"/>
            <a:ext cx="6810375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dirty="0">
              <a:sym typeface="Arial" charset="0"/>
            </a:endParaRPr>
          </a:p>
        </p:txBody>
      </p:sp>
      <p:sp>
        <p:nvSpPr>
          <p:cNvPr id="1027" name="Shape 7"/>
          <p:cNvSpPr txBox="1">
            <a:spLocks noGrp="1"/>
          </p:cNvSpPr>
          <p:nvPr>
            <p:ph type="title"/>
          </p:nvPr>
        </p:nvSpPr>
        <p:spPr bwMode="auto">
          <a:xfrm>
            <a:off x="1381125" y="936625"/>
            <a:ext cx="6810375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dirty="0">
              <a:sym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E5F72-A700-2B41-902D-0ACD7FAE97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2" r:id="rId3"/>
    <p:sldLayoutId id="2147483676" r:id="rId4"/>
    <p:sldLayoutId id="2147483677" r:id="rId5"/>
  </p:sldLayoutIdLst>
  <p:transition>
    <p:fade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1" fontAlgn="base" hangingPunct="1">
        <a:spcBef>
          <a:spcPct val="0"/>
        </a:spcBef>
        <a:spcAft>
          <a:spcPct val="0"/>
        </a:spcAft>
        <a:buClr>
          <a:srgbClr val="A28448"/>
        </a:buClr>
        <a:buFont typeface="Quattrocento Sans" charset="0"/>
        <a:buChar char="◉"/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tif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tif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Lora"/>
              <a:buNone/>
              <a:defRPr/>
            </a:pPr>
            <a:r>
              <a:rPr lang="en-US" b="1" dirty="0" smtClean="0">
                <a:latin typeface="Arial" charset="0"/>
                <a:ea typeface="Arial" charset="0"/>
                <a:cs typeface="Arial" charset="0"/>
                <a:sym typeface="Lora"/>
              </a:rPr>
              <a:t>Managerial Economics</a:t>
            </a:r>
            <a:endParaRPr lang="en" b="1" dirty="0">
              <a:latin typeface="Arial" charset="0"/>
              <a:ea typeface="Arial" charset="0"/>
              <a:cs typeface="Arial" charset="0"/>
              <a:sym typeface="Lora"/>
            </a:endParaRPr>
          </a:p>
        </p:txBody>
      </p:sp>
      <p:sp>
        <p:nvSpPr>
          <p:cNvPr id="3" name="Shape 61"/>
          <p:cNvSpPr txBox="1">
            <a:spLocks/>
          </p:cNvSpPr>
          <p:nvPr/>
        </p:nvSpPr>
        <p:spPr bwMode="auto">
          <a:xfrm>
            <a:off x="1943687" y="3702059"/>
            <a:ext cx="6939056" cy="47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lvl="1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lvl="2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lvl="3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lvl="4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457200" lvl="5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914400" lvl="6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1371600" lvl="7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1828800" lvl="8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fontAlgn="auto">
              <a:spcAft>
                <a:spcPts val="0"/>
              </a:spcAft>
              <a:buFont typeface="Lora"/>
              <a:buNone/>
              <a:defRPr/>
            </a:pPr>
            <a:r>
              <a:rPr lang="en-US" sz="1800" b="1" kern="0" dirty="0" smtClean="0">
                <a:sym typeface="Lora"/>
              </a:rPr>
              <a:t>Fall 2017 - Mike Shor</a:t>
            </a:r>
            <a:r>
              <a:rPr lang="en-US" sz="2000" b="1" kern="0" dirty="0" smtClean="0">
                <a:sym typeface="Lora"/>
              </a:rPr>
              <a:t> 			             </a:t>
            </a:r>
            <a:r>
              <a:rPr lang="en-US" sz="2000" b="1" dirty="0" smtClean="0">
                <a:highlight>
                  <a:srgbClr val="FFCD00"/>
                </a:highlight>
                <a:sym typeface="Lora"/>
              </a:rPr>
              <a:t>Lecture 12</a:t>
            </a:r>
            <a:endParaRPr lang="en" sz="2000" b="1" kern="0" dirty="0">
              <a:sym typeface="Lora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43587" y="3537674"/>
            <a:ext cx="528052" cy="4072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98"/>
          <p:cNvSpPr txBox="1">
            <a:spLocks noGrp="1"/>
          </p:cNvSpPr>
          <p:nvPr>
            <p:ph type="ctrTitle"/>
          </p:nvPr>
        </p:nvSpPr>
        <p:spPr>
          <a:xfrm>
            <a:off x="2022475" y="1693863"/>
            <a:ext cx="3787775" cy="11588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SzTx/>
              <a:buFont typeface="Lora" charset="0"/>
              <a:buNone/>
            </a:pPr>
            <a:r>
              <a:rPr lang="en-US" altLang="en-US" b="1" dirty="0" smtClean="0">
                <a:sym typeface="Lora" charset="0"/>
              </a:rPr>
              <a:t>Adverse Selection</a:t>
            </a:r>
            <a:endParaRPr lang="en-US" altLang="en-US" b="1" dirty="0">
              <a:sym typeface="Lora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10</a:t>
            </a:fld>
            <a:endParaRPr lang="en-US"/>
          </a:p>
        </p:txBody>
      </p:sp>
      <p:sp>
        <p:nvSpPr>
          <p:cNvPr id="9" name="Shape 166"/>
          <p:cNvSpPr txBox="1">
            <a:spLocks/>
          </p:cNvSpPr>
          <p:nvPr/>
        </p:nvSpPr>
        <p:spPr bwMode="auto">
          <a:xfrm>
            <a:off x="2036588" y="2866244"/>
            <a:ext cx="6512675" cy="1400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A28448"/>
              </a:buClr>
              <a:buFont typeface="Quattrocento Sans" charset="0"/>
              <a:buChar char="◉"/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lvl="1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lvl="2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lvl="3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lvl="4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Anticipate adverse selection &amp; protect yourself against it</a:t>
            </a:r>
            <a:endParaRPr lang="en-US" sz="2000" kern="0" dirty="0">
              <a:solidFill>
                <a:schemeClr val="dk1"/>
              </a:solidFill>
              <a:sym typeface="Lor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Signaling </a:t>
            </a:r>
            <a:r>
              <a:rPr lang="en-US" sz="2000" kern="0" smtClean="0">
                <a:solidFill>
                  <a:schemeClr val="dk1"/>
                </a:solidFill>
                <a:sym typeface="Lora"/>
              </a:rPr>
              <a:t>&amp; </a:t>
            </a:r>
            <a:r>
              <a:rPr lang="en-US" sz="2000" kern="0" smtClean="0">
                <a:solidFill>
                  <a:schemeClr val="dk1"/>
                </a:solidFill>
                <a:sym typeface="Lora"/>
              </a:rPr>
              <a:t>screening</a:t>
            </a:r>
            <a:endParaRPr lang="en-US" sz="2000" kern="0" dirty="0" smtClean="0">
              <a:solidFill>
                <a:schemeClr val="dk1"/>
              </a:solidFill>
              <a:sym typeface="Lora"/>
            </a:endParaRPr>
          </a:p>
        </p:txBody>
      </p:sp>
    </p:spTree>
    <p:extLst>
      <p:ext uri="{BB962C8B-B14F-4D97-AF65-F5344CB8AC3E}">
        <p14:creationId xmlns:p14="http://schemas.microsoft.com/office/powerpoint/2010/main" val="21209285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22" name="Shape 167"/>
          <p:cNvCxnSpPr>
            <a:cxnSpLocks noChangeShapeType="1"/>
          </p:cNvCxnSpPr>
          <p:nvPr/>
        </p:nvCxnSpPr>
        <p:spPr bwMode="auto">
          <a:xfrm>
            <a:off x="-6350" y="1131888"/>
            <a:ext cx="9150350" cy="0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Shape 166"/>
          <p:cNvSpPr txBox="1">
            <a:spLocks/>
          </p:cNvSpPr>
          <p:nvPr/>
        </p:nvSpPr>
        <p:spPr bwMode="auto">
          <a:xfrm>
            <a:off x="4347226" y="1262308"/>
            <a:ext cx="4173000" cy="3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A28448"/>
              </a:buClr>
              <a:buFont typeface="Quattrocento Sans" charset="0"/>
              <a:buChar char="◉"/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lvl="1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lvl="2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lvl="3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lvl="4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r>
              <a:rPr lang="en-US" sz="2000" b="1" kern="0" dirty="0" smtClean="0">
                <a:solidFill>
                  <a:schemeClr val="dk1"/>
                </a:solidFill>
                <a:sym typeface="Lora"/>
              </a:rPr>
              <a:t>“A Diamond is Forever”</a:t>
            </a:r>
            <a:endParaRPr lang="en" sz="2000" b="1" kern="0" dirty="0" smtClean="0">
              <a:solidFill>
                <a:schemeClr val="dk1"/>
              </a:solidFill>
              <a:highlight>
                <a:srgbClr val="FFCD00"/>
              </a:highlight>
              <a:sym typeface="Lor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endParaRPr lang="en-US" sz="2000" kern="0" dirty="0" smtClean="0">
              <a:sym typeface="Quattrocento San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r>
              <a:rPr lang="en-US" sz="2000" kern="0" dirty="0" smtClean="0">
                <a:sym typeface="Quattrocento Sans"/>
              </a:rPr>
              <a:t>Diamond engagement rings are relatively recent (&lt;100 years)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endParaRPr lang="en-US" sz="2000" kern="0" dirty="0" smtClean="0">
              <a:sym typeface="Quattrocento San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r>
              <a:rPr lang="en-US" sz="2000" kern="0" dirty="0" smtClean="0">
                <a:sym typeface="Quattrocento Sans"/>
              </a:rPr>
              <a:t>What purpose do they serve?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endParaRPr lang="en-US" sz="2000" kern="0" dirty="0">
              <a:sym typeface="Quattrocento San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endParaRPr lang="en-US" sz="2000" kern="0" dirty="0" smtClean="0">
              <a:sym typeface="Quattrocento San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endParaRPr lang="en-US" sz="2000" kern="0" dirty="0">
              <a:sym typeface="Quattrocento San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endParaRPr lang="en-US" sz="2000" kern="0" dirty="0" smtClean="0">
              <a:sym typeface="Quattrocento San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endParaRPr lang="en-US" sz="2000" kern="0" dirty="0">
              <a:sym typeface="Quattrocento San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endParaRPr lang="en-US" sz="2000" kern="0" dirty="0" smtClean="0">
              <a:sym typeface="Quattrocento San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570" y="901913"/>
            <a:ext cx="3657600" cy="3657600"/>
          </a:xfrm>
          <a:prstGeom prst="rect">
            <a:avLst/>
          </a:prstGeom>
        </p:spPr>
      </p:pic>
      <p:sp>
        <p:nvSpPr>
          <p:cNvPr id="30724" name="Shape 169"/>
          <p:cNvSpPr>
            <a:spLocks noChangeArrowheads="1"/>
          </p:cNvSpPr>
          <p:nvPr/>
        </p:nvSpPr>
        <p:spPr bwMode="auto">
          <a:xfrm>
            <a:off x="625475" y="736600"/>
            <a:ext cx="790575" cy="790575"/>
          </a:xfrm>
          <a:prstGeom prst="ellipse">
            <a:avLst/>
          </a:prstGeom>
          <a:solidFill>
            <a:srgbClr val="A28448"/>
          </a:solidFill>
          <a:ln>
            <a:noFill/>
          </a:ln>
          <a:extLst/>
        </p:spPr>
        <p:txBody>
          <a:bodyPr lIns="91425" tIns="91425" rIns="91425" bIns="91425" anchor="ctr"/>
          <a:lstStyle>
            <a:lvl1pPr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8779" y="812258"/>
            <a:ext cx="594360" cy="59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23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Screening</a:t>
            </a:r>
            <a:endParaRPr lang="en" dirty="0">
              <a:highlight>
                <a:srgbClr val="FFCD00"/>
              </a:highlight>
            </a:endParaRPr>
          </a:p>
        </p:txBody>
      </p:sp>
      <p:grpSp>
        <p:nvGrpSpPr>
          <p:cNvPr id="22531" name="Shape 112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2532" name="Shape 113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3" name="Shape 114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4" name="Shape 115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5" name="Shape 116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12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way to avoid adverse selection is to gather information about the party.</a:t>
            </a:r>
          </a:p>
          <a:p>
            <a:r>
              <a:rPr lang="en-US" dirty="0" smtClean="0"/>
              <a:t>Another is screening </a:t>
            </a:r>
            <a:r>
              <a:rPr lang="mr-IN" dirty="0" smtClean="0"/>
              <a:t>–</a:t>
            </a:r>
            <a:r>
              <a:rPr lang="en-US" dirty="0" smtClean="0"/>
              <a:t> an effort by the less informed party to have the more informed party reveal his or her type</a:t>
            </a:r>
            <a:r>
              <a:rPr lang="en-US" dirty="0"/>
              <a:t>	</a:t>
            </a:r>
            <a:endParaRPr lang="en-US" dirty="0" smtClean="0"/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Require an action or offer a menu of choices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Must be observable and costly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Must not be desirable for “bad” types to do</a:t>
            </a:r>
          </a:p>
        </p:txBody>
      </p:sp>
    </p:spTree>
    <p:extLst>
      <p:ext uri="{BB962C8B-B14F-4D97-AF65-F5344CB8AC3E}">
        <p14:creationId xmlns:p14="http://schemas.microsoft.com/office/powerpoint/2010/main" val="1860870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Screening &amp; Signaling</a:t>
            </a:r>
            <a:endParaRPr lang="en" dirty="0">
              <a:highlight>
                <a:srgbClr val="FFCD00"/>
              </a:highlight>
            </a:endParaRPr>
          </a:p>
        </p:txBody>
      </p:sp>
      <p:grpSp>
        <p:nvGrpSpPr>
          <p:cNvPr id="22531" name="Shape 112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2532" name="Shape 113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3" name="Shape 114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4" name="Shape 115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5" name="Shape 116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to attract only good sales people?</a:t>
            </a:r>
          </a:p>
          <a:p>
            <a:r>
              <a:rPr lang="en-US" dirty="0" smtClean="0"/>
              <a:t>How to determine an insured’s risk?</a:t>
            </a:r>
          </a:p>
          <a:p>
            <a:endParaRPr lang="en-US" dirty="0"/>
          </a:p>
          <a:p>
            <a:r>
              <a:rPr lang="en-US" dirty="0" smtClean="0"/>
              <a:t>How to assure bank depositors?</a:t>
            </a:r>
          </a:p>
          <a:p>
            <a:r>
              <a:rPr lang="en-US" dirty="0" smtClean="0"/>
              <a:t>How to assure used car buyers?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6181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98"/>
          <p:cNvSpPr txBox="1">
            <a:spLocks noGrp="1"/>
          </p:cNvSpPr>
          <p:nvPr>
            <p:ph type="ctrTitle"/>
          </p:nvPr>
        </p:nvSpPr>
        <p:spPr>
          <a:xfrm>
            <a:off x="2022475" y="1693863"/>
            <a:ext cx="3787775" cy="11588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SzTx/>
              <a:buFont typeface="Lora" charset="0"/>
              <a:buNone/>
            </a:pPr>
            <a:r>
              <a:rPr lang="en-US" altLang="en-US" b="1" dirty="0" smtClean="0">
                <a:sym typeface="Lora" charset="0"/>
              </a:rPr>
              <a:t>Moral Hazard</a:t>
            </a:r>
            <a:endParaRPr lang="en-US" altLang="en-US" b="1" dirty="0">
              <a:sym typeface="Lora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071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22" name="Shape 167"/>
          <p:cNvCxnSpPr>
            <a:cxnSpLocks noChangeShapeType="1"/>
          </p:cNvCxnSpPr>
          <p:nvPr/>
        </p:nvCxnSpPr>
        <p:spPr bwMode="auto">
          <a:xfrm>
            <a:off x="-6350" y="1131888"/>
            <a:ext cx="9150350" cy="0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Shape 166"/>
          <p:cNvSpPr txBox="1">
            <a:spLocks/>
          </p:cNvSpPr>
          <p:nvPr/>
        </p:nvSpPr>
        <p:spPr bwMode="auto">
          <a:xfrm>
            <a:off x="4347226" y="1262308"/>
            <a:ext cx="4173000" cy="3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A28448"/>
              </a:buClr>
              <a:buFont typeface="Quattrocento Sans" charset="0"/>
              <a:buChar char="◉"/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lvl="1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lvl="2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lvl="3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lvl="4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r>
              <a:rPr lang="en-US" sz="2000" b="1" kern="0" dirty="0" smtClean="0">
                <a:solidFill>
                  <a:schemeClr val="dk1"/>
                </a:solidFill>
                <a:sym typeface="Lora"/>
              </a:rPr>
              <a:t>Unlimited First Class Travel</a:t>
            </a:r>
            <a:endParaRPr lang="en" sz="2000" b="1" kern="0" dirty="0" smtClean="0">
              <a:solidFill>
                <a:schemeClr val="dk1"/>
              </a:solidFill>
              <a:highlight>
                <a:srgbClr val="FFCD00"/>
              </a:highlight>
              <a:sym typeface="Lor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endParaRPr lang="en-US" sz="2000" kern="0" dirty="0" smtClean="0">
              <a:sym typeface="Quattrocento San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r>
              <a:rPr lang="en-US" sz="2000" kern="0" dirty="0" smtClean="0">
                <a:sym typeface="Quattrocento Sans"/>
              </a:rPr>
              <a:t>In the 1980s, AA needed cash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endParaRPr lang="en-US" sz="2000" kern="0" dirty="0">
              <a:sym typeface="Quattrocento San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r>
              <a:rPr lang="en-US" sz="2000" kern="0" dirty="0" smtClean="0">
                <a:sym typeface="Quattrocento Sans"/>
              </a:rPr>
              <a:t>Offered </a:t>
            </a:r>
            <a:r>
              <a:rPr lang="en-US" sz="2000" kern="0" dirty="0" err="1" smtClean="0">
                <a:sym typeface="Quattrocento Sans"/>
              </a:rPr>
              <a:t>AAirpass</a:t>
            </a:r>
            <a:r>
              <a:rPr lang="en-US" sz="2000" kern="0" dirty="0" smtClean="0">
                <a:sym typeface="Quattrocento Sans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r>
              <a:rPr lang="en-US" sz="2000" kern="0" dirty="0" smtClean="0">
                <a:sym typeface="Quattrocento Sans"/>
              </a:rPr>
              <a:t>	</a:t>
            </a:r>
            <a:r>
              <a:rPr lang="mr-IN" sz="2000" kern="0" dirty="0">
                <a:sym typeface="Quattrocento Sans"/>
              </a:rPr>
              <a:t>–</a:t>
            </a:r>
            <a:r>
              <a:rPr lang="en-US" sz="2000" kern="0" dirty="0">
                <a:sym typeface="Quattrocento Sans"/>
              </a:rPr>
              <a:t> unlimited 1</a:t>
            </a:r>
            <a:r>
              <a:rPr lang="en-US" sz="2000" kern="0" baseline="30000" dirty="0">
                <a:sym typeface="Quattrocento Sans"/>
              </a:rPr>
              <a:t>st</a:t>
            </a:r>
            <a:r>
              <a:rPr lang="en-US" sz="2000" kern="0" dirty="0">
                <a:sym typeface="Quattrocento Sans"/>
              </a:rPr>
              <a:t> class &amp; earn miles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r>
              <a:rPr lang="en-US" sz="2000" kern="0" dirty="0">
                <a:sym typeface="Quattrocento Sans"/>
              </a:rPr>
              <a:t> 	</a:t>
            </a:r>
            <a:r>
              <a:rPr lang="mr-IN" sz="2000" kern="0" dirty="0" smtClean="0">
                <a:sym typeface="Quattrocento Sans"/>
              </a:rPr>
              <a:t>–</a:t>
            </a:r>
            <a:r>
              <a:rPr lang="en-US" sz="2000" kern="0" dirty="0" smtClean="0">
                <a:sym typeface="Quattrocento Sans"/>
              </a:rPr>
              <a:t>$250,000 plus $150,000 for a companion pass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r>
              <a:rPr lang="en-US" sz="2000" kern="0" dirty="0" smtClean="0">
                <a:sym typeface="Quattrocento Sans"/>
              </a:rPr>
              <a:t>	</a:t>
            </a:r>
            <a:r>
              <a:rPr lang="mr-IN" sz="2000" kern="0" dirty="0" smtClean="0">
                <a:sym typeface="Quattrocento Sans"/>
              </a:rPr>
              <a:t>–</a:t>
            </a:r>
            <a:r>
              <a:rPr lang="en-US" sz="2000" kern="0" dirty="0" smtClean="0">
                <a:sym typeface="Quattrocento Sans"/>
              </a:rPr>
              <a:t> priced just above expenditures of top customers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endParaRPr lang="en-US" sz="2000" kern="0" dirty="0">
              <a:sym typeface="Quattrocento San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5972" y="819081"/>
            <a:ext cx="3657600" cy="3657600"/>
          </a:xfrm>
          <a:prstGeom prst="ellipse">
            <a:avLst/>
          </a:prstGeom>
        </p:spPr>
      </p:pic>
      <p:sp>
        <p:nvSpPr>
          <p:cNvPr id="11" name="Shape 169"/>
          <p:cNvSpPr>
            <a:spLocks noChangeArrowheads="1"/>
          </p:cNvSpPr>
          <p:nvPr/>
        </p:nvSpPr>
        <p:spPr bwMode="auto">
          <a:xfrm>
            <a:off x="625475" y="736600"/>
            <a:ext cx="790575" cy="790575"/>
          </a:xfrm>
          <a:prstGeom prst="ellipse">
            <a:avLst/>
          </a:prstGeom>
          <a:solidFill>
            <a:srgbClr val="A28448"/>
          </a:solidFill>
          <a:ln>
            <a:noFill/>
          </a:ln>
          <a:extLst/>
        </p:spPr>
        <p:txBody>
          <a:bodyPr lIns="91425" tIns="91425" rIns="91425" bIns="91425" anchor="ctr"/>
          <a:lstStyle>
            <a:lvl1pPr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2" name="Shape 657"/>
          <p:cNvGrpSpPr>
            <a:grpSpLocks/>
          </p:cNvGrpSpPr>
          <p:nvPr/>
        </p:nvGrpSpPr>
        <p:grpSpPr bwMode="auto">
          <a:xfrm>
            <a:off x="796411" y="895888"/>
            <a:ext cx="460349" cy="460349"/>
            <a:chOff x="5964175" y="4329750"/>
            <a:chExt cx="421350" cy="421350"/>
          </a:xfrm>
        </p:grpSpPr>
        <p:sp>
          <p:nvSpPr>
            <p:cNvPr id="13" name="Shape 658"/>
            <p:cNvSpPr>
              <a:spLocks/>
            </p:cNvSpPr>
            <p:nvPr/>
          </p:nvSpPr>
          <p:spPr bwMode="auto">
            <a:xfrm>
              <a:off x="5964175" y="4329750"/>
              <a:ext cx="421350" cy="421350"/>
            </a:xfrm>
            <a:custGeom>
              <a:avLst/>
              <a:gdLst>
                <a:gd name="T0" fmla="*/ 13517 w 16854"/>
                <a:gd name="T1" fmla="*/ 6260 h 16854"/>
                <a:gd name="T2" fmla="*/ 16196 w 16854"/>
                <a:gd name="T3" fmla="*/ 3605 h 16854"/>
                <a:gd name="T4" fmla="*/ 16440 w 16854"/>
                <a:gd name="T5" fmla="*/ 3239 h 16854"/>
                <a:gd name="T6" fmla="*/ 16610 w 16854"/>
                <a:gd name="T7" fmla="*/ 2777 h 16854"/>
                <a:gd name="T8" fmla="*/ 16805 w 16854"/>
                <a:gd name="T9" fmla="*/ 2046 h 16854"/>
                <a:gd name="T10" fmla="*/ 16830 w 16854"/>
                <a:gd name="T11" fmla="*/ 1729 h 16854"/>
                <a:gd name="T12" fmla="*/ 16854 w 16854"/>
                <a:gd name="T13" fmla="*/ 1194 h 16854"/>
                <a:gd name="T14" fmla="*/ 16805 w 16854"/>
                <a:gd name="T15" fmla="*/ 755 h 16854"/>
                <a:gd name="T16" fmla="*/ 16659 w 16854"/>
                <a:gd name="T17" fmla="*/ 414 h 16854"/>
                <a:gd name="T18" fmla="*/ 16562 w 16854"/>
                <a:gd name="T19" fmla="*/ 293 h 16854"/>
                <a:gd name="T20" fmla="*/ 16269 w 16854"/>
                <a:gd name="T21" fmla="*/ 122 h 16854"/>
                <a:gd name="T22" fmla="*/ 15904 w 16854"/>
                <a:gd name="T23" fmla="*/ 0 h 16854"/>
                <a:gd name="T24" fmla="*/ 15417 w 16854"/>
                <a:gd name="T25" fmla="*/ 0 h 16854"/>
                <a:gd name="T26" fmla="*/ 14808 w 16854"/>
                <a:gd name="T27" fmla="*/ 49 h 16854"/>
                <a:gd name="T28" fmla="*/ 14516 w 16854"/>
                <a:gd name="T29" fmla="*/ 122 h 16854"/>
                <a:gd name="T30" fmla="*/ 13834 w 16854"/>
                <a:gd name="T31" fmla="*/ 317 h 16854"/>
                <a:gd name="T32" fmla="*/ 13420 w 16854"/>
                <a:gd name="T33" fmla="*/ 536 h 16854"/>
                <a:gd name="T34" fmla="*/ 10595 w 16854"/>
                <a:gd name="T35" fmla="*/ 3337 h 16854"/>
                <a:gd name="T36" fmla="*/ 2850 w 16854"/>
                <a:gd name="T37" fmla="*/ 1218 h 16854"/>
                <a:gd name="T38" fmla="*/ 2582 w 16854"/>
                <a:gd name="T39" fmla="*/ 1218 h 16854"/>
                <a:gd name="T40" fmla="*/ 2338 w 16854"/>
                <a:gd name="T41" fmla="*/ 1340 h 16854"/>
                <a:gd name="T42" fmla="*/ 1608 w 16854"/>
                <a:gd name="T43" fmla="*/ 2095 h 16854"/>
                <a:gd name="T44" fmla="*/ 1486 w 16854"/>
                <a:gd name="T45" fmla="*/ 2290 h 16854"/>
                <a:gd name="T46" fmla="*/ 1462 w 16854"/>
                <a:gd name="T47" fmla="*/ 2509 h 16854"/>
                <a:gd name="T48" fmla="*/ 1486 w 16854"/>
                <a:gd name="T49" fmla="*/ 2606 h 16854"/>
                <a:gd name="T50" fmla="*/ 1608 w 16854"/>
                <a:gd name="T51" fmla="*/ 2825 h 16854"/>
                <a:gd name="T52" fmla="*/ 1705 w 16854"/>
                <a:gd name="T53" fmla="*/ 2899 h 16854"/>
                <a:gd name="T54" fmla="*/ 4165 w 16854"/>
                <a:gd name="T55" fmla="*/ 10863 h 16854"/>
                <a:gd name="T56" fmla="*/ 926 w 16854"/>
                <a:gd name="T57" fmla="*/ 10302 h 16854"/>
                <a:gd name="T58" fmla="*/ 707 w 16854"/>
                <a:gd name="T59" fmla="*/ 10327 h 16854"/>
                <a:gd name="T60" fmla="*/ 512 w 16854"/>
                <a:gd name="T61" fmla="*/ 10449 h 16854"/>
                <a:gd name="T62" fmla="*/ 146 w 16854"/>
                <a:gd name="T63" fmla="*/ 10814 h 16854"/>
                <a:gd name="T64" fmla="*/ 25 w 16854"/>
                <a:gd name="T65" fmla="*/ 11033 h 16854"/>
                <a:gd name="T66" fmla="*/ 0 w 16854"/>
                <a:gd name="T67" fmla="*/ 11277 h 16854"/>
                <a:gd name="T68" fmla="*/ 49 w 16854"/>
                <a:gd name="T69" fmla="*/ 11423 h 16854"/>
                <a:gd name="T70" fmla="*/ 146 w 16854"/>
                <a:gd name="T71" fmla="*/ 11569 h 16854"/>
                <a:gd name="T72" fmla="*/ 3434 w 16854"/>
                <a:gd name="T73" fmla="*/ 13420 h 16854"/>
                <a:gd name="T74" fmla="*/ 5212 w 16854"/>
                <a:gd name="T75" fmla="*/ 16610 h 16854"/>
                <a:gd name="T76" fmla="*/ 5285 w 16854"/>
                <a:gd name="T77" fmla="*/ 16708 h 16854"/>
                <a:gd name="T78" fmla="*/ 5578 w 16854"/>
                <a:gd name="T79" fmla="*/ 16854 h 16854"/>
                <a:gd name="T80" fmla="*/ 5699 w 16854"/>
                <a:gd name="T81" fmla="*/ 16854 h 16854"/>
                <a:gd name="T82" fmla="*/ 5943 w 16854"/>
                <a:gd name="T83" fmla="*/ 16781 h 16854"/>
                <a:gd name="T84" fmla="*/ 6406 w 16854"/>
                <a:gd name="T85" fmla="*/ 16342 h 16854"/>
                <a:gd name="T86" fmla="*/ 6479 w 16854"/>
                <a:gd name="T87" fmla="*/ 16245 h 16854"/>
                <a:gd name="T88" fmla="*/ 6552 w 16854"/>
                <a:gd name="T89" fmla="*/ 16026 h 16854"/>
                <a:gd name="T90" fmla="*/ 5992 w 16854"/>
                <a:gd name="T91" fmla="*/ 12689 h 16854"/>
                <a:gd name="T92" fmla="*/ 13956 w 16854"/>
                <a:gd name="T93" fmla="*/ 15149 h 16854"/>
                <a:gd name="T94" fmla="*/ 14029 w 16854"/>
                <a:gd name="T95" fmla="*/ 15246 h 16854"/>
                <a:gd name="T96" fmla="*/ 14175 w 16854"/>
                <a:gd name="T97" fmla="*/ 15344 h 16854"/>
                <a:gd name="T98" fmla="*/ 14345 w 16854"/>
                <a:gd name="T99" fmla="*/ 15393 h 16854"/>
                <a:gd name="T100" fmla="*/ 14443 w 16854"/>
                <a:gd name="T101" fmla="*/ 15393 h 16854"/>
                <a:gd name="T102" fmla="*/ 14662 w 16854"/>
                <a:gd name="T103" fmla="*/ 15320 h 16854"/>
                <a:gd name="T104" fmla="*/ 15514 w 16854"/>
                <a:gd name="T105" fmla="*/ 14516 h 16854"/>
                <a:gd name="T106" fmla="*/ 15587 w 16854"/>
                <a:gd name="T107" fmla="*/ 14394 h 16854"/>
                <a:gd name="T108" fmla="*/ 15660 w 16854"/>
                <a:gd name="T109" fmla="*/ 14151 h 16854"/>
                <a:gd name="T110" fmla="*/ 15636 w 16854"/>
                <a:gd name="T111" fmla="*/ 14004 h 16854"/>
                <a:gd name="T112" fmla="*/ 0 w 16854"/>
                <a:gd name="T113" fmla="*/ 0 h 16854"/>
                <a:gd name="T114" fmla="*/ 16854 w 16854"/>
                <a:gd name="T115" fmla="*/ 16854 h 16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T112" t="T113" r="T114" b="T115"/>
              <a:pathLst>
                <a:path w="16854" h="16854" fill="none" extrusionOk="0">
                  <a:moveTo>
                    <a:pt x="15636" y="14004"/>
                  </a:moveTo>
                  <a:lnTo>
                    <a:pt x="13517" y="6260"/>
                  </a:lnTo>
                  <a:lnTo>
                    <a:pt x="16196" y="3605"/>
                  </a:lnTo>
                  <a:lnTo>
                    <a:pt x="16318" y="3434"/>
                  </a:lnTo>
                  <a:lnTo>
                    <a:pt x="16440" y="3239"/>
                  </a:lnTo>
                  <a:lnTo>
                    <a:pt x="16537" y="3020"/>
                  </a:lnTo>
                  <a:lnTo>
                    <a:pt x="16610" y="2777"/>
                  </a:lnTo>
                  <a:lnTo>
                    <a:pt x="16732" y="2338"/>
                  </a:lnTo>
                  <a:lnTo>
                    <a:pt x="16805" y="2046"/>
                  </a:lnTo>
                  <a:lnTo>
                    <a:pt x="16830" y="1729"/>
                  </a:lnTo>
                  <a:lnTo>
                    <a:pt x="16854" y="1437"/>
                  </a:lnTo>
                  <a:lnTo>
                    <a:pt x="16854" y="1194"/>
                  </a:lnTo>
                  <a:lnTo>
                    <a:pt x="16854" y="950"/>
                  </a:lnTo>
                  <a:lnTo>
                    <a:pt x="16805" y="755"/>
                  </a:lnTo>
                  <a:lnTo>
                    <a:pt x="16732" y="585"/>
                  </a:lnTo>
                  <a:lnTo>
                    <a:pt x="16659" y="414"/>
                  </a:lnTo>
                  <a:lnTo>
                    <a:pt x="16562" y="293"/>
                  </a:lnTo>
                  <a:lnTo>
                    <a:pt x="16440" y="195"/>
                  </a:lnTo>
                  <a:lnTo>
                    <a:pt x="16269" y="122"/>
                  </a:lnTo>
                  <a:lnTo>
                    <a:pt x="16099" y="49"/>
                  </a:lnTo>
                  <a:lnTo>
                    <a:pt x="15904" y="0"/>
                  </a:lnTo>
                  <a:lnTo>
                    <a:pt x="15660" y="0"/>
                  </a:lnTo>
                  <a:lnTo>
                    <a:pt x="15417" y="0"/>
                  </a:lnTo>
                  <a:lnTo>
                    <a:pt x="15125" y="25"/>
                  </a:lnTo>
                  <a:lnTo>
                    <a:pt x="14808" y="49"/>
                  </a:lnTo>
                  <a:lnTo>
                    <a:pt x="14516" y="122"/>
                  </a:lnTo>
                  <a:lnTo>
                    <a:pt x="14077" y="244"/>
                  </a:lnTo>
                  <a:lnTo>
                    <a:pt x="13834" y="317"/>
                  </a:lnTo>
                  <a:lnTo>
                    <a:pt x="13615" y="414"/>
                  </a:lnTo>
                  <a:lnTo>
                    <a:pt x="13420" y="536"/>
                  </a:lnTo>
                  <a:lnTo>
                    <a:pt x="13249" y="658"/>
                  </a:lnTo>
                  <a:lnTo>
                    <a:pt x="10595" y="3337"/>
                  </a:lnTo>
                  <a:lnTo>
                    <a:pt x="2850" y="1218"/>
                  </a:lnTo>
                  <a:lnTo>
                    <a:pt x="2704" y="1194"/>
                  </a:lnTo>
                  <a:lnTo>
                    <a:pt x="2582" y="1218"/>
                  </a:lnTo>
                  <a:lnTo>
                    <a:pt x="2460" y="1267"/>
                  </a:lnTo>
                  <a:lnTo>
                    <a:pt x="2338" y="1340"/>
                  </a:lnTo>
                  <a:lnTo>
                    <a:pt x="1608" y="2095"/>
                  </a:lnTo>
                  <a:lnTo>
                    <a:pt x="1535" y="2192"/>
                  </a:lnTo>
                  <a:lnTo>
                    <a:pt x="1486" y="2290"/>
                  </a:lnTo>
                  <a:lnTo>
                    <a:pt x="1462" y="2411"/>
                  </a:lnTo>
                  <a:lnTo>
                    <a:pt x="1462" y="2509"/>
                  </a:lnTo>
                  <a:lnTo>
                    <a:pt x="1486" y="2606"/>
                  </a:lnTo>
                  <a:lnTo>
                    <a:pt x="1510" y="2679"/>
                  </a:lnTo>
                  <a:lnTo>
                    <a:pt x="1608" y="2825"/>
                  </a:lnTo>
                  <a:lnTo>
                    <a:pt x="1705" y="2899"/>
                  </a:lnTo>
                  <a:lnTo>
                    <a:pt x="7404" y="6600"/>
                  </a:lnTo>
                  <a:lnTo>
                    <a:pt x="4165" y="10863"/>
                  </a:lnTo>
                  <a:lnTo>
                    <a:pt x="926" y="10302"/>
                  </a:lnTo>
                  <a:lnTo>
                    <a:pt x="828" y="10302"/>
                  </a:lnTo>
                  <a:lnTo>
                    <a:pt x="707" y="10327"/>
                  </a:lnTo>
                  <a:lnTo>
                    <a:pt x="609" y="10375"/>
                  </a:lnTo>
                  <a:lnTo>
                    <a:pt x="512" y="10449"/>
                  </a:lnTo>
                  <a:lnTo>
                    <a:pt x="146" y="10814"/>
                  </a:lnTo>
                  <a:lnTo>
                    <a:pt x="73" y="10911"/>
                  </a:lnTo>
                  <a:lnTo>
                    <a:pt x="25" y="11033"/>
                  </a:lnTo>
                  <a:lnTo>
                    <a:pt x="0" y="11155"/>
                  </a:lnTo>
                  <a:lnTo>
                    <a:pt x="0" y="11277"/>
                  </a:lnTo>
                  <a:lnTo>
                    <a:pt x="49" y="11423"/>
                  </a:lnTo>
                  <a:lnTo>
                    <a:pt x="146" y="11569"/>
                  </a:lnTo>
                  <a:lnTo>
                    <a:pt x="244" y="11642"/>
                  </a:lnTo>
                  <a:lnTo>
                    <a:pt x="3434" y="13420"/>
                  </a:lnTo>
                  <a:lnTo>
                    <a:pt x="5212" y="16610"/>
                  </a:lnTo>
                  <a:lnTo>
                    <a:pt x="5285" y="16708"/>
                  </a:lnTo>
                  <a:lnTo>
                    <a:pt x="5431" y="16805"/>
                  </a:lnTo>
                  <a:lnTo>
                    <a:pt x="5578" y="16854"/>
                  </a:lnTo>
                  <a:lnTo>
                    <a:pt x="5699" y="16854"/>
                  </a:lnTo>
                  <a:lnTo>
                    <a:pt x="5821" y="16830"/>
                  </a:lnTo>
                  <a:lnTo>
                    <a:pt x="5943" y="16781"/>
                  </a:lnTo>
                  <a:lnTo>
                    <a:pt x="6040" y="16708"/>
                  </a:lnTo>
                  <a:lnTo>
                    <a:pt x="6406" y="16342"/>
                  </a:lnTo>
                  <a:lnTo>
                    <a:pt x="6479" y="16245"/>
                  </a:lnTo>
                  <a:lnTo>
                    <a:pt x="6527" y="16148"/>
                  </a:lnTo>
                  <a:lnTo>
                    <a:pt x="6552" y="16026"/>
                  </a:lnTo>
                  <a:lnTo>
                    <a:pt x="6552" y="15928"/>
                  </a:lnTo>
                  <a:lnTo>
                    <a:pt x="5992" y="12689"/>
                  </a:lnTo>
                  <a:lnTo>
                    <a:pt x="10254" y="9450"/>
                  </a:lnTo>
                  <a:lnTo>
                    <a:pt x="13956" y="15149"/>
                  </a:lnTo>
                  <a:lnTo>
                    <a:pt x="14029" y="15246"/>
                  </a:lnTo>
                  <a:lnTo>
                    <a:pt x="14175" y="15344"/>
                  </a:lnTo>
                  <a:lnTo>
                    <a:pt x="14248" y="15368"/>
                  </a:lnTo>
                  <a:lnTo>
                    <a:pt x="14345" y="15393"/>
                  </a:lnTo>
                  <a:lnTo>
                    <a:pt x="14443" y="15393"/>
                  </a:lnTo>
                  <a:lnTo>
                    <a:pt x="14565" y="15368"/>
                  </a:lnTo>
                  <a:lnTo>
                    <a:pt x="14662" y="15320"/>
                  </a:lnTo>
                  <a:lnTo>
                    <a:pt x="14759" y="15246"/>
                  </a:lnTo>
                  <a:lnTo>
                    <a:pt x="15514" y="14516"/>
                  </a:lnTo>
                  <a:lnTo>
                    <a:pt x="15587" y="14394"/>
                  </a:lnTo>
                  <a:lnTo>
                    <a:pt x="15636" y="14272"/>
                  </a:lnTo>
                  <a:lnTo>
                    <a:pt x="15660" y="14151"/>
                  </a:lnTo>
                  <a:lnTo>
                    <a:pt x="15636" y="14004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4" name="Shape 659"/>
            <p:cNvSpPr>
              <a:spLocks/>
            </p:cNvSpPr>
            <p:nvPr/>
          </p:nvSpPr>
          <p:spPr bwMode="auto">
            <a:xfrm>
              <a:off x="6322800" y="4360800"/>
              <a:ext cx="31675" cy="30475"/>
            </a:xfrm>
            <a:custGeom>
              <a:avLst/>
              <a:gdLst>
                <a:gd name="T0" fmla="*/ 1267 w 1267"/>
                <a:gd name="T1" fmla="*/ 1218 h 1219"/>
                <a:gd name="T2" fmla="*/ 1267 w 1267"/>
                <a:gd name="T3" fmla="*/ 1218 h 1219"/>
                <a:gd name="T4" fmla="*/ 1242 w 1267"/>
                <a:gd name="T5" fmla="*/ 999 h 1219"/>
                <a:gd name="T6" fmla="*/ 1169 w 1267"/>
                <a:gd name="T7" fmla="*/ 755 h 1219"/>
                <a:gd name="T8" fmla="*/ 1048 w 1267"/>
                <a:gd name="T9" fmla="*/ 561 h 1219"/>
                <a:gd name="T10" fmla="*/ 901 w 1267"/>
                <a:gd name="T11" fmla="*/ 366 h 1219"/>
                <a:gd name="T12" fmla="*/ 901 w 1267"/>
                <a:gd name="T13" fmla="*/ 366 h 1219"/>
                <a:gd name="T14" fmla="*/ 707 w 1267"/>
                <a:gd name="T15" fmla="*/ 220 h 1219"/>
                <a:gd name="T16" fmla="*/ 487 w 1267"/>
                <a:gd name="T17" fmla="*/ 98 h 1219"/>
                <a:gd name="T18" fmla="*/ 244 w 1267"/>
                <a:gd name="T19" fmla="*/ 25 h 1219"/>
                <a:gd name="T20" fmla="*/ 0 w 1267"/>
                <a:gd name="T21" fmla="*/ 0 h 1219"/>
                <a:gd name="T22" fmla="*/ 0 w 1267"/>
                <a:gd name="T23" fmla="*/ 0 h 1219"/>
                <a:gd name="T24" fmla="*/ 1267 w 1267"/>
                <a:gd name="T25" fmla="*/ 1219 h 1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267" h="1219" fill="none" extrusionOk="0">
                  <a:moveTo>
                    <a:pt x="1267" y="1218"/>
                  </a:moveTo>
                  <a:lnTo>
                    <a:pt x="1267" y="1218"/>
                  </a:lnTo>
                  <a:lnTo>
                    <a:pt x="1242" y="999"/>
                  </a:lnTo>
                  <a:lnTo>
                    <a:pt x="1169" y="755"/>
                  </a:lnTo>
                  <a:lnTo>
                    <a:pt x="1048" y="561"/>
                  </a:lnTo>
                  <a:lnTo>
                    <a:pt x="901" y="366"/>
                  </a:lnTo>
                  <a:lnTo>
                    <a:pt x="707" y="220"/>
                  </a:lnTo>
                  <a:lnTo>
                    <a:pt x="487" y="98"/>
                  </a:lnTo>
                  <a:lnTo>
                    <a:pt x="244" y="25"/>
                  </a:lnTo>
                  <a:lnTo>
                    <a:pt x="0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15" name="Shape 166"/>
          <p:cNvSpPr txBox="1">
            <a:spLocks/>
          </p:cNvSpPr>
          <p:nvPr/>
        </p:nvSpPr>
        <p:spPr bwMode="auto">
          <a:xfrm>
            <a:off x="4283075" y="1475132"/>
            <a:ext cx="4173000" cy="3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A28448"/>
              </a:buClr>
              <a:buFont typeface="Quattrocento Sans" charset="0"/>
              <a:buChar char="◉"/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lvl="1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lvl="2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lvl="3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lvl="4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“</a:t>
            </a:r>
            <a:r>
              <a:rPr lang="en-US" sz="2000" dirty="0" err="1" smtClean="0"/>
              <a:t>AAirpass</a:t>
            </a:r>
            <a:r>
              <a:rPr lang="en-US" sz="2000" dirty="0" smtClean="0"/>
              <a:t> </a:t>
            </a:r>
            <a:r>
              <a:rPr lang="en-US" sz="2000" dirty="0"/>
              <a:t>customers </a:t>
            </a:r>
            <a:r>
              <a:rPr lang="en-US" sz="2000" dirty="0" smtClean="0"/>
              <a:t>would make </a:t>
            </a:r>
            <a:r>
              <a:rPr lang="en-US" sz="2000" dirty="0"/>
              <a:t>multiple reservations in case they missed a </a:t>
            </a:r>
            <a:r>
              <a:rPr lang="en-US" sz="2000" dirty="0" smtClean="0"/>
              <a:t>flight”</a:t>
            </a:r>
          </a:p>
          <a:p>
            <a:endParaRPr lang="en-US" sz="2000" dirty="0" smtClean="0"/>
          </a:p>
          <a:p>
            <a:r>
              <a:rPr lang="en-US" sz="2000" dirty="0" smtClean="0"/>
              <a:t>“He </a:t>
            </a:r>
            <a:r>
              <a:rPr lang="en-US" sz="2000" dirty="0"/>
              <a:t>was airborne almost every other day. If a friend mentioned a new exhibit at the Louvre, Rothstein thought nothing of jetting from his Chicago home to San Francisco to pick her up and then fly to Paris together</a:t>
            </a:r>
            <a:r>
              <a:rPr lang="en-US" sz="2000" dirty="0" smtClean="0"/>
              <a:t>.”</a:t>
            </a:r>
            <a:endParaRPr lang="en-US" sz="2000" kern="0" dirty="0" smtClean="0">
              <a:sym typeface="Quattrocento Sans"/>
            </a:endParaRPr>
          </a:p>
        </p:txBody>
      </p:sp>
      <p:sp>
        <p:nvSpPr>
          <p:cNvPr id="16" name="Shape 166"/>
          <p:cNvSpPr txBox="1">
            <a:spLocks/>
          </p:cNvSpPr>
          <p:nvPr/>
        </p:nvSpPr>
        <p:spPr bwMode="auto">
          <a:xfrm>
            <a:off x="4283075" y="1300669"/>
            <a:ext cx="4173000" cy="3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A28448"/>
              </a:buClr>
              <a:buFont typeface="Quattrocento Sans" charset="0"/>
              <a:buChar char="◉"/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lvl="1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lvl="2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lvl="3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lvl="4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Many </a:t>
            </a:r>
            <a:r>
              <a:rPr lang="en-US" sz="2000" dirty="0" err="1" smtClean="0"/>
              <a:t>AAirpass</a:t>
            </a:r>
            <a:r>
              <a:rPr lang="en-US" sz="2000" dirty="0" smtClean="0"/>
              <a:t> holders accumulated </a:t>
            </a:r>
            <a:r>
              <a:rPr lang="en-US" sz="2000" b="1" dirty="0" smtClean="0"/>
              <a:t>more than 2 million miles per year</a:t>
            </a:r>
            <a:r>
              <a:rPr lang="en-US" sz="2000" dirty="0" smtClean="0"/>
              <a:t>.</a:t>
            </a:r>
          </a:p>
          <a:p>
            <a:r>
              <a:rPr lang="en-US" sz="2000" kern="0" dirty="0" smtClean="0">
                <a:sym typeface="Quattrocento Sans"/>
              </a:rPr>
              <a:t>Donated earned miles</a:t>
            </a:r>
          </a:p>
          <a:p>
            <a:endParaRPr lang="en-US" sz="2000" kern="0" dirty="0">
              <a:sym typeface="Quattrocento Sans"/>
            </a:endParaRPr>
          </a:p>
          <a:p>
            <a:endParaRPr lang="en-US" sz="2000" kern="0" dirty="0" smtClean="0">
              <a:sym typeface="Quattrocento Sans"/>
            </a:endParaRPr>
          </a:p>
          <a:p>
            <a:r>
              <a:rPr lang="en-US" sz="2000" kern="0" dirty="0" smtClean="0">
                <a:sym typeface="Quattrocento Sans"/>
              </a:rPr>
              <a:t>1981: $250,000</a:t>
            </a:r>
          </a:p>
          <a:p>
            <a:r>
              <a:rPr lang="en-US" sz="2000" kern="0" dirty="0" smtClean="0">
                <a:sym typeface="Quattrocento Sans"/>
              </a:rPr>
              <a:t>1990: $600,000</a:t>
            </a:r>
          </a:p>
          <a:p>
            <a:r>
              <a:rPr lang="en-US" sz="2000" kern="0" dirty="0" smtClean="0">
                <a:sym typeface="Quattrocento Sans"/>
              </a:rPr>
              <a:t>1993: $1,000,000</a:t>
            </a:r>
          </a:p>
          <a:p>
            <a:r>
              <a:rPr lang="en-US" sz="2000" kern="0" dirty="0" smtClean="0">
                <a:sym typeface="Quattrocento Sans"/>
              </a:rPr>
              <a:t>2004: $3,000,000</a:t>
            </a:r>
          </a:p>
        </p:txBody>
      </p:sp>
    </p:spTree>
    <p:extLst>
      <p:ext uri="{BB962C8B-B14F-4D97-AF65-F5344CB8AC3E}">
        <p14:creationId xmlns:p14="http://schemas.microsoft.com/office/powerpoint/2010/main" val="20645694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6" grpId="0"/>
      <p:bldP spid="16" grpId="1"/>
      <p:bldP spid="16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1381125" y="1616075"/>
            <a:ext cx="6810375" cy="3113088"/>
          </a:xfrm>
        </p:spPr>
        <p:txBody>
          <a:bodyPr>
            <a:noAutofit/>
          </a:bodyPr>
          <a:lstStyle/>
          <a:p>
            <a:r>
              <a:rPr lang="en-US" altLang="en-US" dirty="0" smtClean="0">
                <a:ea typeface="ＭＳ Ｐゴシック" charset="-128"/>
              </a:rPr>
              <a:t>When costs change, behavior changes</a:t>
            </a:r>
            <a:endParaRPr lang="en-US" altLang="en-US" dirty="0">
              <a:ea typeface="ＭＳ Ｐゴシック" charset="-128"/>
            </a:endParaRPr>
          </a:p>
          <a:p>
            <a:pPr lvl="1"/>
            <a:r>
              <a:rPr lang="en-US" sz="1600" dirty="0" smtClean="0">
                <a:ea typeface="ＭＳ Ｐゴシック" charset="-128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Cholesterol “wonder drugs” lead to worse diets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Hourly consulting wages lead to less efficient work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Insured individuals take more risks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Recipients of loans take more risks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Non-commissioned employees don’t work as hard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Companies that are “too big to fail” fail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r>
              <a:rPr lang="en-US" sz="2000" dirty="0"/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endParaRPr lang="en-US" dirty="0" smtClean="0">
              <a:ea typeface="ＭＳ Ｐゴシック" charset="-128"/>
            </a:endParaRPr>
          </a:p>
        </p:txBody>
      </p:sp>
      <p:grpSp>
        <p:nvGrpSpPr>
          <p:cNvPr id="22531" name="Shape 112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2532" name="Shape 113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3" name="Shape 114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4" name="Shape 115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5" name="Shape 116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16</a:t>
            </a:fld>
            <a:endParaRPr lang="en-US"/>
          </a:p>
        </p:txBody>
      </p:sp>
      <p:sp>
        <p:nvSpPr>
          <p:cNvPr id="10" name="Shape 110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400" cy="435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Moral Hazard</a:t>
            </a:r>
            <a:endParaRPr lang="en" dirty="0">
              <a:highlight>
                <a:srgbClr val="FFCD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6208503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FFCD00"/>
              </a:buClr>
              <a:buFont typeface="Lora"/>
              <a:buNone/>
              <a:defRPr/>
            </a:pPr>
            <a:r>
              <a:rPr lang="en-US" dirty="0" smtClean="0"/>
              <a:t>When there is no solution, </a:t>
            </a:r>
          </a:p>
          <a:p>
            <a:pPr eaLnBrk="1" fontAlgn="auto" hangingPunct="1">
              <a:spcAft>
                <a:spcPts val="0"/>
              </a:spcAft>
              <a:buClr>
                <a:srgbClr val="FFCD00"/>
              </a:buClr>
              <a:buFont typeface="Lora"/>
              <a:buNone/>
              <a:defRPr/>
            </a:pPr>
            <a:r>
              <a:rPr lang="en-US" dirty="0" smtClean="0"/>
              <a:t>there is no problem.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9283150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1381125" y="1616075"/>
            <a:ext cx="6810375" cy="3113088"/>
          </a:xfrm>
        </p:spPr>
        <p:txBody>
          <a:bodyPr>
            <a:noAutofit/>
          </a:bodyPr>
          <a:lstStyle/>
          <a:p>
            <a:r>
              <a:rPr lang="en-US" altLang="en-US" dirty="0" smtClean="0">
                <a:ea typeface="ＭＳ Ｐゴシック" charset="-128"/>
              </a:rPr>
              <a:t>Anticipate Moral Hazard</a:t>
            </a:r>
            <a:endParaRPr lang="en-US" altLang="en-US" dirty="0">
              <a:ea typeface="ＭＳ Ｐゴシック" charset="-128"/>
            </a:endParaRPr>
          </a:p>
          <a:p>
            <a:pPr lvl="1"/>
            <a:r>
              <a:rPr lang="en-US" sz="1600" dirty="0" smtClean="0">
                <a:ea typeface="ＭＳ Ｐゴシック" charset="-128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Cholesterol “wonder drugs” lead to worse diets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Hourly consulting wages lead to less efficient work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Insured individuals take more risks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Recipients of loans take more risks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Non-commissioned employees don’t work as hard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Companies that are “too big to fail” fail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r>
              <a:rPr lang="en-US" sz="2000" dirty="0"/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endParaRPr lang="en-US" dirty="0" smtClean="0">
              <a:ea typeface="ＭＳ Ｐゴシック" charset="-128"/>
            </a:endParaRPr>
          </a:p>
        </p:txBody>
      </p:sp>
      <p:grpSp>
        <p:nvGrpSpPr>
          <p:cNvPr id="22531" name="Shape 112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2532" name="Shape 113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3" name="Shape 114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4" name="Shape 115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5" name="Shape 116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18</a:t>
            </a:fld>
            <a:endParaRPr lang="en-US"/>
          </a:p>
        </p:txBody>
      </p:sp>
      <p:sp>
        <p:nvSpPr>
          <p:cNvPr id="10" name="Shape 110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400" cy="435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Moral Hazard</a:t>
            </a:r>
            <a:endParaRPr lang="en" dirty="0">
              <a:highlight>
                <a:srgbClr val="FFCD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488926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1381125" y="1657640"/>
            <a:ext cx="6810375" cy="3113088"/>
          </a:xfrm>
        </p:spPr>
        <p:txBody>
          <a:bodyPr>
            <a:noAutofit/>
          </a:bodyPr>
          <a:lstStyle/>
          <a:p>
            <a:r>
              <a:rPr lang="en-US" altLang="ja-JP" dirty="0" smtClean="0">
                <a:ea typeface="ＭＳ Ｐゴシック" charset="-128"/>
              </a:rPr>
              <a:t>Anticipate adverse selection</a:t>
            </a:r>
          </a:p>
          <a:p>
            <a:pPr lvl="1"/>
            <a:r>
              <a:rPr lang="en-US" altLang="en-US" dirty="0" smtClean="0">
                <a:ea typeface="ＭＳ Ｐゴシック" charset="-128"/>
              </a:rPr>
              <a:t>	</a:t>
            </a: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Signal if you have more information</a:t>
            </a:r>
          </a:p>
          <a:p>
            <a:pPr lvl="1"/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Screen if you are less informed</a:t>
            </a:r>
          </a:p>
          <a:p>
            <a:r>
              <a:rPr lang="en-US" altLang="ja-JP" dirty="0">
                <a:ea typeface="ＭＳ Ｐゴシック" charset="-128"/>
              </a:rPr>
              <a:t>Anticipate </a:t>
            </a:r>
            <a:r>
              <a:rPr lang="en-US" altLang="ja-JP" dirty="0" smtClean="0">
                <a:ea typeface="ＭＳ Ｐゴシック" charset="-128"/>
              </a:rPr>
              <a:t>moral hazard</a:t>
            </a:r>
            <a:endParaRPr lang="en-US" altLang="ja-JP" dirty="0">
              <a:ea typeface="ＭＳ Ｐゴシック" charset="-128"/>
            </a:endParaRPr>
          </a:p>
          <a:p>
            <a:pPr lvl="1"/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Predict </a:t>
            </a:r>
            <a:r>
              <a:rPr lang="en-US" altLang="en-US" smtClean="0">
                <a:latin typeface="Arial" charset="0"/>
                <a:ea typeface="Arial" charset="0"/>
                <a:cs typeface="Arial" charset="0"/>
              </a:rPr>
              <a:t>behavior under changed </a:t>
            </a: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costs </a:t>
            </a:r>
            <a:r>
              <a:rPr lang="en-US" altLang="en-US" smtClean="0">
                <a:latin typeface="Arial" charset="0"/>
                <a:ea typeface="Arial" charset="0"/>
                <a:cs typeface="Arial" charset="0"/>
              </a:rPr>
              <a:t>&amp; risks</a:t>
            </a:r>
            <a:endParaRPr lang="en-US" altLang="en-US" dirty="0">
              <a:ea typeface="ＭＳ Ｐゴシック" charset="-128"/>
            </a:endParaRPr>
          </a:p>
          <a:p>
            <a:pPr lvl="1"/>
            <a:endParaRPr lang="en-US" altLang="en-US" dirty="0">
              <a:ea typeface="ＭＳ Ｐゴシック" charset="-128"/>
            </a:endParaRPr>
          </a:p>
        </p:txBody>
      </p:sp>
      <p:grpSp>
        <p:nvGrpSpPr>
          <p:cNvPr id="22531" name="Shape 112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2532" name="Shape 113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3" name="Shape 114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4" name="Shape 115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5" name="Shape 116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19</a:t>
            </a:fld>
            <a:endParaRPr lang="en-US"/>
          </a:p>
        </p:txBody>
      </p:sp>
      <p:sp>
        <p:nvSpPr>
          <p:cNvPr id="10" name="Shape 110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400" cy="435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Summary</a:t>
            </a:r>
            <a:endParaRPr lang="en" dirty="0">
              <a:highlight>
                <a:srgbClr val="FFCD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651034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98"/>
          <p:cNvSpPr txBox="1">
            <a:spLocks noGrp="1"/>
          </p:cNvSpPr>
          <p:nvPr>
            <p:ph type="ctrTitle"/>
          </p:nvPr>
        </p:nvSpPr>
        <p:spPr>
          <a:xfrm>
            <a:off x="2022475" y="1693863"/>
            <a:ext cx="3787775" cy="11588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SzTx/>
              <a:buFont typeface="Lora" charset="0"/>
              <a:buNone/>
            </a:pPr>
            <a:r>
              <a:rPr lang="en-US" altLang="en-US" b="1" dirty="0" smtClean="0">
                <a:latin typeface="Lora" charset="0"/>
                <a:ea typeface="Lora" charset="0"/>
                <a:cs typeface="Lora" charset="0"/>
                <a:sym typeface="Lora" charset="0"/>
              </a:rPr>
              <a:t>Last time</a:t>
            </a:r>
            <a:r>
              <a:rPr lang="mr-IN" altLang="en-US" b="1" dirty="0" smtClean="0">
                <a:latin typeface="Lora" charset="0"/>
                <a:ea typeface="Lora" charset="0"/>
                <a:cs typeface="Lora" charset="0"/>
                <a:sym typeface="Lora" charset="0"/>
              </a:rPr>
              <a:t>…</a:t>
            </a:r>
            <a:endParaRPr lang="en-US" altLang="en-US" b="1" dirty="0">
              <a:latin typeface="Lora" charset="0"/>
              <a:ea typeface="Lora" charset="0"/>
              <a:cs typeface="Lora" charset="0"/>
              <a:sym typeface="Lora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2</a:t>
            </a:fld>
            <a:endParaRPr lang="en-US"/>
          </a:p>
        </p:txBody>
      </p:sp>
      <p:sp>
        <p:nvSpPr>
          <p:cNvPr id="9" name="Shape 166"/>
          <p:cNvSpPr txBox="1">
            <a:spLocks/>
          </p:cNvSpPr>
          <p:nvPr/>
        </p:nvSpPr>
        <p:spPr bwMode="auto">
          <a:xfrm>
            <a:off x="2036588" y="2866244"/>
            <a:ext cx="6512675" cy="1400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A28448"/>
              </a:buClr>
              <a:buFont typeface="Quattrocento Sans" charset="0"/>
              <a:buChar char="◉"/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lvl="1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lvl="2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lvl="3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lvl="4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Calculate </a:t>
            </a:r>
            <a:r>
              <a:rPr lang="en-US" sz="2000" i="1" kern="0" dirty="0" smtClean="0">
                <a:solidFill>
                  <a:schemeClr val="dk1"/>
                </a:solidFill>
                <a:sym typeface="Lora"/>
              </a:rPr>
              <a:t>expected values</a:t>
            </a: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 when facing risk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Beware of uncertainty and framing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r>
              <a:rPr lang="en-US" sz="2000" kern="0" dirty="0">
                <a:solidFill>
                  <a:schemeClr val="dk1"/>
                </a:solidFill>
                <a:sym typeface="Lora"/>
              </a:rPr>
              <a:t>Auctions allow </a:t>
            </a: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pricing when valuations are uncertain</a:t>
            </a:r>
            <a:endParaRPr lang="en-US" sz="2000" kern="0" dirty="0">
              <a:solidFill>
                <a:schemeClr val="dk1"/>
              </a:solidFill>
              <a:sym typeface="Lora"/>
            </a:endParaRPr>
          </a:p>
        </p:txBody>
      </p:sp>
    </p:spTree>
    <p:extLst>
      <p:ext uri="{BB962C8B-B14F-4D97-AF65-F5344CB8AC3E}">
        <p14:creationId xmlns:p14="http://schemas.microsoft.com/office/powerpoint/2010/main" val="16077729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7634" y="1606511"/>
            <a:ext cx="6809700" cy="2382444"/>
          </a:xfrm>
        </p:spPr>
        <p:txBody>
          <a:bodyPr/>
          <a:lstStyle/>
          <a:p>
            <a:r>
              <a:rPr lang="en-US" dirty="0"/>
              <a:t>Your firm is considering making a takeover offer for a </a:t>
            </a:r>
            <a:r>
              <a:rPr lang="en-US" dirty="0" smtClean="0"/>
              <a:t>large number </a:t>
            </a:r>
            <a:r>
              <a:rPr lang="en-US" dirty="0"/>
              <a:t>of small, privately-held Internet </a:t>
            </a:r>
            <a:r>
              <a:rPr lang="en-US" dirty="0" smtClean="0"/>
              <a:t>startups.</a:t>
            </a:r>
          </a:p>
          <a:p>
            <a:r>
              <a:rPr lang="en-US" dirty="0" smtClean="0"/>
              <a:t>The value of each </a:t>
            </a:r>
            <a:r>
              <a:rPr lang="en-US" dirty="0"/>
              <a:t>startup is </a:t>
            </a:r>
            <a:r>
              <a:rPr lang="en-US" dirty="0" smtClean="0">
                <a:highlight>
                  <a:srgbClr val="FFCD00"/>
                </a:highlight>
                <a:sym typeface="Lora"/>
              </a:rPr>
              <a:t>known with certainty only by its management</a:t>
            </a:r>
            <a:r>
              <a:rPr lang="en-US" dirty="0" smtClean="0"/>
              <a:t> who is unlikely to accept an offer below its value. </a:t>
            </a:r>
          </a:p>
        </p:txBody>
      </p:sp>
      <p:sp>
        <p:nvSpPr>
          <p:cNvPr id="10" name="Text Placeholder 2"/>
          <p:cNvSpPr txBox="1">
            <a:spLocks/>
          </p:cNvSpPr>
          <p:nvPr/>
        </p:nvSpPr>
        <p:spPr bwMode="auto">
          <a:xfrm>
            <a:off x="1387634" y="1606511"/>
            <a:ext cx="6809700" cy="311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lvl="0" indent="-3429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FFCD00"/>
              </a:buClr>
              <a:buSzPct val="100000"/>
              <a:buFont typeface="Quattrocento Sans"/>
              <a:buChar char="◉"/>
              <a:defRPr sz="2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Quattrocento Sans"/>
              </a:defRPr>
            </a:lvl1pPr>
            <a:lvl2pPr lvl="1" algn="l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FFCD00"/>
              </a:buClr>
              <a:buSzPct val="100000"/>
              <a:buFont typeface="Quattrocento Sans"/>
              <a:defRPr sz="20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algn="l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FFCD00"/>
              </a:buClr>
              <a:buSzPct val="100000"/>
              <a:buFont typeface="Quattrocento Sans"/>
              <a:defRPr sz="20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algn="l" rtl="0" eaLnBrk="1" fontAlgn="base" hangingPunct="1">
              <a:spcBef>
                <a:spcPts val="360"/>
              </a:spcBef>
              <a:spcAft>
                <a:spcPct val="0"/>
              </a:spcAft>
              <a:buClr>
                <a:srgbClr val="FFCD00"/>
              </a:buClr>
              <a:buSzPct val="100000"/>
              <a:buFont typeface="Quattrocento Sans"/>
              <a:defRPr sz="18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algn="l" rtl="0" eaLnBrk="1" fontAlgn="base" hangingPunct="1">
              <a:spcBef>
                <a:spcPts val="360"/>
              </a:spcBef>
              <a:spcAft>
                <a:spcPct val="0"/>
              </a:spcAft>
              <a:buClr>
                <a:srgbClr val="FFCD00"/>
              </a:buClr>
              <a:buSzPct val="100000"/>
              <a:buFont typeface="Quattrocento Sans"/>
              <a:defRPr sz="18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r>
              <a:rPr lang="en-US" kern="0" dirty="0" smtClean="0"/>
              <a:t>Valuing Internet startups is quite challenging. You only know that the shares of each startup are worth somewhere between $0 and $1000 per block of shares, and each possible value has equal probability for each startup. </a:t>
            </a:r>
          </a:p>
        </p:txBody>
      </p:sp>
      <p:sp>
        <p:nvSpPr>
          <p:cNvPr id="11" name="Text Placeholder 2"/>
          <p:cNvSpPr txBox="1">
            <a:spLocks/>
          </p:cNvSpPr>
          <p:nvPr/>
        </p:nvSpPr>
        <p:spPr bwMode="auto">
          <a:xfrm>
            <a:off x="1387634" y="1606511"/>
            <a:ext cx="6809700" cy="311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lvl="0" indent="-3429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FFCD00"/>
              </a:buClr>
              <a:buSzPct val="100000"/>
              <a:buFont typeface="Quattrocento Sans"/>
              <a:buChar char="◉"/>
              <a:defRPr sz="2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Quattrocento Sans"/>
              </a:defRPr>
            </a:lvl1pPr>
            <a:lvl2pPr lvl="1" algn="l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FFCD00"/>
              </a:buClr>
              <a:buSzPct val="100000"/>
              <a:buFont typeface="Quattrocento Sans"/>
              <a:defRPr sz="20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algn="l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FFCD00"/>
              </a:buClr>
              <a:buSzPct val="100000"/>
              <a:buFont typeface="Quattrocento Sans"/>
              <a:defRPr sz="20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algn="l" rtl="0" eaLnBrk="1" fontAlgn="base" hangingPunct="1">
              <a:spcBef>
                <a:spcPts val="360"/>
              </a:spcBef>
              <a:spcAft>
                <a:spcPct val="0"/>
              </a:spcAft>
              <a:buClr>
                <a:srgbClr val="FFCD00"/>
              </a:buClr>
              <a:buSzPct val="100000"/>
              <a:buFont typeface="Quattrocento Sans"/>
              <a:defRPr sz="18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algn="l" rtl="0" eaLnBrk="1" fontAlgn="base" hangingPunct="1">
              <a:spcBef>
                <a:spcPts val="360"/>
              </a:spcBef>
              <a:spcAft>
                <a:spcPct val="0"/>
              </a:spcAft>
              <a:buClr>
                <a:srgbClr val="FFCD00"/>
              </a:buClr>
              <a:buSzPct val="100000"/>
              <a:buFont typeface="Quattrocento Sans"/>
              <a:defRPr sz="18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r>
              <a:rPr lang="en-US" dirty="0" smtClean="0"/>
              <a:t>Because </a:t>
            </a:r>
            <a:r>
              <a:rPr lang="en-US" dirty="0"/>
              <a:t>of corporate synergy, </a:t>
            </a:r>
            <a:r>
              <a:rPr lang="en-US" dirty="0" smtClean="0"/>
              <a:t>if </a:t>
            </a:r>
            <a:r>
              <a:rPr lang="en-US" dirty="0"/>
              <a:t>you successfully acquire a startup, the shares would be </a:t>
            </a:r>
            <a:r>
              <a:rPr lang="en-US" dirty="0" smtClean="0">
                <a:highlight>
                  <a:srgbClr val="FFCD00"/>
                </a:highlight>
                <a:sym typeface="Lora"/>
              </a:rPr>
              <a:t>worth 50% more to you</a:t>
            </a:r>
            <a:r>
              <a:rPr lang="en-US" dirty="0" smtClean="0"/>
              <a:t> </a:t>
            </a:r>
            <a:r>
              <a:rPr lang="en-US" dirty="0"/>
              <a:t>than their current value to the management. </a:t>
            </a:r>
            <a:endParaRPr lang="en-US" dirty="0" smtClean="0"/>
          </a:p>
          <a:p>
            <a:r>
              <a:rPr lang="en-US" dirty="0" smtClean="0"/>
              <a:t>Your value is 1.5x the value to management.</a:t>
            </a:r>
            <a:endParaRPr lang="en-US" kern="0" dirty="0"/>
          </a:p>
        </p:txBody>
      </p:sp>
      <p:sp>
        <p:nvSpPr>
          <p:cNvPr id="110" name="Shape 110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Takeover</a:t>
            </a:r>
            <a:endParaRPr lang="en" dirty="0">
              <a:highlight>
                <a:srgbClr val="FFCD00"/>
              </a:highlight>
            </a:endParaRPr>
          </a:p>
        </p:txBody>
      </p:sp>
      <p:grpSp>
        <p:nvGrpSpPr>
          <p:cNvPr id="22531" name="Shape 112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2532" name="Shape 113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3" name="Shape 114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4" name="Shape 115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5" name="Shape 116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333255" y="4767263"/>
            <a:ext cx="2057400" cy="274637"/>
          </a:xfrm>
        </p:spPr>
        <p:txBody>
          <a:bodyPr/>
          <a:lstStyle/>
          <a:p>
            <a:fld id="{915E5F72-A700-2B41-902D-0ACD7FAE97AB}" type="slidenum">
              <a:rPr lang="en-US" smtClean="0"/>
              <a:t>3</a:t>
            </a:fld>
            <a:endParaRPr lang="en-US"/>
          </a:p>
        </p:txBody>
      </p:sp>
      <p:sp>
        <p:nvSpPr>
          <p:cNvPr id="12" name="Text Placeholder 2"/>
          <p:cNvSpPr txBox="1">
            <a:spLocks/>
          </p:cNvSpPr>
          <p:nvPr/>
        </p:nvSpPr>
        <p:spPr bwMode="auto">
          <a:xfrm>
            <a:off x="1387634" y="1606511"/>
            <a:ext cx="6809700" cy="1233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lvl="0" indent="-3429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FFCD00"/>
              </a:buClr>
              <a:buSzPct val="100000"/>
              <a:buFont typeface="Quattrocento Sans"/>
              <a:buChar char="◉"/>
              <a:defRPr sz="2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Quattrocento Sans"/>
              </a:defRPr>
            </a:lvl1pPr>
            <a:lvl2pPr lvl="1" algn="l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FFCD00"/>
              </a:buClr>
              <a:buSzPct val="100000"/>
              <a:buFont typeface="Quattrocento Sans"/>
              <a:defRPr sz="20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algn="l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FFCD00"/>
              </a:buClr>
              <a:buSzPct val="100000"/>
              <a:buFont typeface="Quattrocento Sans"/>
              <a:defRPr sz="20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algn="l" rtl="0" eaLnBrk="1" fontAlgn="base" hangingPunct="1">
              <a:spcBef>
                <a:spcPts val="360"/>
              </a:spcBef>
              <a:spcAft>
                <a:spcPct val="0"/>
              </a:spcAft>
              <a:buClr>
                <a:srgbClr val="FFCD00"/>
              </a:buClr>
              <a:buSzPct val="100000"/>
              <a:buFont typeface="Quattrocento Sans"/>
              <a:defRPr sz="18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algn="l" rtl="0" eaLnBrk="1" fontAlgn="base" hangingPunct="1">
              <a:spcBef>
                <a:spcPts val="360"/>
              </a:spcBef>
              <a:spcAft>
                <a:spcPct val="0"/>
              </a:spcAft>
              <a:buClr>
                <a:srgbClr val="FFCD00"/>
              </a:buClr>
              <a:buSzPct val="100000"/>
              <a:buFont typeface="Quattrocento Sans"/>
              <a:defRPr sz="18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r>
              <a:rPr lang="en-US" dirty="0" smtClean="0"/>
              <a:t>How much do you bid </a:t>
            </a:r>
            <a:r>
              <a:rPr lang="en-US" smtClean="0"/>
              <a:t>per block of shares for each startup?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309830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  <p:bldP spid="10" grpId="0"/>
      <p:bldP spid="10" grpId="1"/>
      <p:bldP spid="11" grpId="0"/>
      <p:bldP spid="11" grpId="1"/>
      <p:bldP spid="1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98"/>
          <p:cNvSpPr txBox="1">
            <a:spLocks noGrp="1"/>
          </p:cNvSpPr>
          <p:nvPr>
            <p:ph type="ctrTitle"/>
          </p:nvPr>
        </p:nvSpPr>
        <p:spPr>
          <a:xfrm>
            <a:off x="2022475" y="1693863"/>
            <a:ext cx="3787775" cy="11588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SzTx/>
              <a:buFont typeface="Lora" charset="0"/>
              <a:buNone/>
            </a:pPr>
            <a:r>
              <a:rPr lang="en-US" altLang="en-US" b="1" dirty="0" smtClean="0">
                <a:latin typeface="Lora" charset="0"/>
                <a:ea typeface="Lora" charset="0"/>
                <a:cs typeface="Lora" charset="0"/>
                <a:sym typeface="Lora" charset="0"/>
              </a:rPr>
              <a:t>Outline</a:t>
            </a:r>
            <a:r>
              <a:rPr lang="mr-IN" altLang="en-US" b="1" dirty="0" smtClean="0">
                <a:latin typeface="Lora" charset="0"/>
                <a:ea typeface="Lora" charset="0"/>
                <a:cs typeface="Lora" charset="0"/>
                <a:sym typeface="Lora" charset="0"/>
              </a:rPr>
              <a:t>…</a:t>
            </a:r>
            <a:endParaRPr lang="en-US" altLang="en-US" b="1" dirty="0">
              <a:latin typeface="Lora" charset="0"/>
              <a:ea typeface="Lora" charset="0"/>
              <a:cs typeface="Lora" charset="0"/>
              <a:sym typeface="Lora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4</a:t>
            </a:fld>
            <a:endParaRPr lang="en-US"/>
          </a:p>
        </p:txBody>
      </p:sp>
      <p:sp>
        <p:nvSpPr>
          <p:cNvPr id="9" name="Shape 166"/>
          <p:cNvSpPr txBox="1">
            <a:spLocks/>
          </p:cNvSpPr>
          <p:nvPr/>
        </p:nvSpPr>
        <p:spPr bwMode="auto">
          <a:xfrm>
            <a:off x="2036588" y="2828922"/>
            <a:ext cx="6512675" cy="1400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A28448"/>
              </a:buClr>
              <a:buFont typeface="Quattrocento Sans" charset="0"/>
              <a:buChar char="◉"/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lvl="1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lvl="2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lvl="3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lvl="4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r>
              <a:rPr lang="en-US" sz="2400" kern="0" dirty="0" smtClean="0">
                <a:solidFill>
                  <a:schemeClr val="dk1"/>
                </a:solidFill>
                <a:sym typeface="Lora"/>
              </a:rPr>
              <a:t>Anticipating adverse selection &amp; moral hazard</a:t>
            </a:r>
          </a:p>
        </p:txBody>
      </p:sp>
    </p:spTree>
    <p:extLst>
      <p:ext uri="{BB962C8B-B14F-4D97-AF65-F5344CB8AC3E}">
        <p14:creationId xmlns:p14="http://schemas.microsoft.com/office/powerpoint/2010/main" val="14212416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Asymmetric Information</a:t>
            </a:r>
            <a:endParaRPr lang="en" dirty="0">
              <a:highlight>
                <a:srgbClr val="FFCD00"/>
              </a:highlight>
            </a:endParaRPr>
          </a:p>
        </p:txBody>
      </p:sp>
      <p:grpSp>
        <p:nvGrpSpPr>
          <p:cNvPr id="22531" name="Shape 112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2532" name="Shape 113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3" name="Shape 114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4" name="Shape 115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5" name="Shape 116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The effect of uncertainty depends on whether all parties are or are not equally uninformed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If all are equally uninformed: use expected value</a:t>
            </a:r>
          </a:p>
          <a:p>
            <a:pPr lvl="1"/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>
                <a:highlight>
                  <a:srgbClr val="FFCD00"/>
                </a:highlight>
                <a:latin typeface="Arial" charset="0"/>
                <a:ea typeface="Arial" charset="0"/>
                <a:cs typeface="Arial" charset="0"/>
                <a:sym typeface="Lora"/>
              </a:rPr>
              <a:t> </a:t>
            </a:r>
            <a:r>
              <a:rPr lang="en-US" dirty="0" smtClean="0">
                <a:highlight>
                  <a:srgbClr val="FFCD00"/>
                </a:highlight>
                <a:latin typeface="Arial" charset="0"/>
                <a:ea typeface="Arial" charset="0"/>
                <a:cs typeface="Arial" charset="0"/>
                <a:sym typeface="Lora"/>
              </a:rPr>
              <a:t>       Adverse selection		      Moral hazard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       unobserved 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traits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	  unobserved 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actions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      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before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deal is struck	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 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after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deal is struck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808304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Asymmetric Information</a:t>
            </a:r>
            <a:endParaRPr lang="en" dirty="0">
              <a:highlight>
                <a:srgbClr val="FFCD00"/>
              </a:highlight>
            </a:endParaRPr>
          </a:p>
        </p:txBody>
      </p:sp>
      <p:grpSp>
        <p:nvGrpSpPr>
          <p:cNvPr id="22531" name="Shape 112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2532" name="Shape 113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3" name="Shape 114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4" name="Shape 115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5" name="Shape 116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6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Adverse selection or Moral hazard?</a:t>
            </a:r>
          </a:p>
          <a:p>
            <a:pPr lvl="1"/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All-you-can-eat restaurants often lose money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Safer cars sometimes lead to more accidents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iPhone apps get worse reviews when free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3984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Takeover</a:t>
            </a:r>
            <a:endParaRPr lang="en" dirty="0">
              <a:highlight>
                <a:srgbClr val="FFCD00"/>
              </a:highlight>
            </a:endParaRPr>
          </a:p>
        </p:txBody>
      </p:sp>
      <p:grpSp>
        <p:nvGrpSpPr>
          <p:cNvPr id="22531" name="Shape 112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2532" name="Shape 113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3" name="Shape 114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4" name="Shape 115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5" name="Shape 116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Risk</a:t>
            </a:r>
          </a:p>
          <a:p>
            <a:pPr lvl="2"/>
            <a:r>
              <a:rPr lang="en-US" altLang="en-US" dirty="0" smtClean="0"/>
              <a:t>	</a:t>
            </a: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A </a:t>
            </a: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company is worth between                                  </a:t>
            </a: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	$</a:t>
            </a: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0 and $1000 per block of shares</a:t>
            </a:r>
          </a:p>
          <a:p>
            <a:r>
              <a:rPr lang="en-US" altLang="en-US" dirty="0">
                <a:ea typeface="ＭＳ Ｐゴシック" charset="-128"/>
              </a:rPr>
              <a:t>Synergy</a:t>
            </a:r>
          </a:p>
          <a:p>
            <a:pPr lvl="2"/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	Company value increases by 50% if purchases</a:t>
            </a:r>
          </a:p>
          <a:p>
            <a:r>
              <a:rPr lang="en-US" altLang="en-US" dirty="0" smtClean="0">
                <a:ea typeface="ＭＳ Ｐゴシック" charset="-128"/>
              </a:rPr>
              <a:t>Adverse </a:t>
            </a:r>
            <a:r>
              <a:rPr lang="en-US" altLang="en-US" dirty="0">
                <a:ea typeface="ＭＳ Ｐゴシック" charset="-128"/>
              </a:rPr>
              <a:t>Selection</a:t>
            </a:r>
          </a:p>
          <a:p>
            <a:pPr lvl="2"/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	Offer </a:t>
            </a: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only </a:t>
            </a: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accepted if </a:t>
            </a: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company is worth </a:t>
            </a: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less</a:t>
            </a:r>
            <a:endParaRPr lang="en-US" alt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0618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4767263"/>
            <a:ext cx="2057400" cy="274637"/>
          </a:xfrm>
        </p:spPr>
        <p:txBody>
          <a:bodyPr/>
          <a:lstStyle/>
          <a:p>
            <a:fld id="{915E5F72-A700-2B41-902D-0ACD7FAE97AB}" type="slidenum">
              <a:rPr lang="en-US" smtClean="0"/>
              <a:t>8</a:t>
            </a:fld>
            <a:endParaRPr lang="en-US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49290" y="272861"/>
            <a:ext cx="1719427" cy="449440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A28448"/>
              </a:buClr>
              <a:buFont typeface="Quattrocento Sans" charset="0"/>
              <a:buChar char="◉"/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lvl="1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lvl="2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lvl="3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lvl="4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buNone/>
            </a:pPr>
            <a:r>
              <a:rPr lang="en-US" sz="2400" kern="0" dirty="0" smtClean="0"/>
              <a:t>100 </a:t>
            </a:r>
          </a:p>
          <a:p>
            <a:pPr marL="0" indent="0" algn="ctr">
              <a:buNone/>
            </a:pPr>
            <a:r>
              <a:rPr lang="en-US" sz="2400" kern="0" dirty="0" smtClean="0"/>
              <a:t>Random Company Values</a:t>
            </a:r>
            <a:endParaRPr lang="en-US" altLang="en-US" sz="2400" kern="0" dirty="0" smtClean="0"/>
          </a:p>
          <a:p>
            <a:pPr marL="0" indent="0" algn="ctr">
              <a:buNone/>
            </a:pPr>
            <a:endParaRPr lang="en-US" altLang="en-US" sz="2400" kern="0" dirty="0"/>
          </a:p>
          <a:p>
            <a:pPr marL="128588" indent="-128588">
              <a:buFont typeface="Arial" charset="0"/>
              <a:buChar char="•"/>
            </a:pPr>
            <a:r>
              <a:rPr lang="en-US" altLang="en-US" sz="2400" kern="0" dirty="0" smtClean="0"/>
              <a:t>Bid $500</a:t>
            </a:r>
          </a:p>
          <a:p>
            <a:pPr marL="128588" indent="-128588">
              <a:buFont typeface="Arial" charset="0"/>
              <a:buChar char="•"/>
            </a:pPr>
            <a:endParaRPr lang="en-US" altLang="en-US" sz="2400" kern="0" dirty="0" smtClean="0"/>
          </a:p>
          <a:p>
            <a:pPr marL="128588" indent="-128588">
              <a:buFont typeface="Arial" charset="0"/>
              <a:buChar char="•"/>
            </a:pPr>
            <a:r>
              <a:rPr lang="en-US" altLang="en-US" sz="2400" kern="0" dirty="0" smtClean="0"/>
              <a:t>Lose 49</a:t>
            </a:r>
          </a:p>
          <a:p>
            <a:pPr marL="128588" indent="-128588">
              <a:buFont typeface="Arial" charset="0"/>
              <a:buChar char="•"/>
            </a:pPr>
            <a:endParaRPr lang="en-US" altLang="en-US" sz="2400" kern="0" dirty="0"/>
          </a:p>
          <a:p>
            <a:pPr marL="128588" indent="-128588">
              <a:buFont typeface="Arial" charset="0"/>
              <a:buChar char="•"/>
            </a:pPr>
            <a:r>
              <a:rPr lang="en-US" altLang="en-US" sz="2400" kern="0" dirty="0" smtClean="0"/>
              <a:t>Synergies</a:t>
            </a:r>
          </a:p>
          <a:p>
            <a:pPr marL="128588" indent="-128588">
              <a:buFont typeface="Arial" charset="0"/>
              <a:buChar char="•"/>
            </a:pPr>
            <a:endParaRPr lang="en-US" altLang="en-US" sz="2400" kern="0" dirty="0"/>
          </a:p>
          <a:p>
            <a:pPr marL="128588" indent="-128588">
              <a:buFont typeface="Arial" charset="0"/>
              <a:buChar char="•"/>
            </a:pPr>
            <a:r>
              <a:rPr lang="en-US" altLang="en-US" sz="2400" kern="0" dirty="0" smtClean="0"/>
              <a:t>Profits</a:t>
            </a:r>
            <a:endParaRPr lang="en-US" altLang="en-US" sz="2400" kern="0" dirty="0"/>
          </a:p>
        </p:txBody>
      </p:sp>
      <p:graphicFrame>
        <p:nvGraphicFramePr>
          <p:cNvPr id="7" name="Group 1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667726"/>
              </p:ext>
            </p:extLst>
          </p:nvPr>
        </p:nvGraphicFramePr>
        <p:xfrm>
          <a:off x="1868717" y="281081"/>
          <a:ext cx="6968475" cy="4623500"/>
        </p:xfrm>
        <a:graphic>
          <a:graphicData uri="http://schemas.openxmlformats.org/drawingml/2006/table">
            <a:tbl>
              <a:tblPr/>
              <a:tblGrid>
                <a:gridCol w="696283"/>
                <a:gridCol w="697695"/>
                <a:gridCol w="696282"/>
                <a:gridCol w="697695"/>
                <a:gridCol w="696283"/>
                <a:gridCol w="696282"/>
                <a:gridCol w="697695"/>
                <a:gridCol w="696283"/>
                <a:gridCol w="697695"/>
                <a:gridCol w="696282"/>
              </a:tblGrid>
              <a:tr h="461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711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134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680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269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217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698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356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948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578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366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197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595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863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389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681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533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566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197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976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921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995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638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404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255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91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729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440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527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129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975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334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485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400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177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570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350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706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365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867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257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894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675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285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419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452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598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594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207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536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142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919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815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558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428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131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624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197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489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923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810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275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519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763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582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109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688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267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390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336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897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926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808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972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705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725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163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898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704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848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112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790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817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573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494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472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917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356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383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398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94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86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854</a:t>
                      </a:r>
                    </a:p>
                  </a:txBody>
                  <a:tcPr marL="81351" marR="81351" marT="40675" marB="406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90689"/>
              </p:ext>
            </p:extLst>
          </p:nvPr>
        </p:nvGraphicFramePr>
        <p:xfrm>
          <a:off x="1868718" y="281081"/>
          <a:ext cx="6985427" cy="4625500"/>
        </p:xfrm>
        <a:graphic>
          <a:graphicData uri="http://schemas.openxmlformats.org/drawingml/2006/table">
            <a:tbl>
              <a:tblPr/>
              <a:tblGrid>
                <a:gridCol w="697977"/>
                <a:gridCol w="699392"/>
                <a:gridCol w="697976"/>
                <a:gridCol w="699392"/>
                <a:gridCol w="697977"/>
                <a:gridCol w="697976"/>
                <a:gridCol w="699392"/>
                <a:gridCol w="697977"/>
                <a:gridCol w="699392"/>
                <a:gridCol w="697976"/>
              </a:tblGrid>
              <a:tr h="462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711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134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680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269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217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698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356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948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578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366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197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595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863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389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681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533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566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197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976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921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995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638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404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255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91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729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440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527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129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975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334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51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485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400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177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570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350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39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706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365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867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257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894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675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285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419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452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598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594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207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536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142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919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815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558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428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131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624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197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489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923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810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275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519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763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582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90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109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688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267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390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336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897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926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808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972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705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725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163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898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704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848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112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790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817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573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494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472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917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356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383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398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94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86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58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854</a:t>
                      </a:r>
                    </a:p>
                  </a:txBody>
                  <a:tcPr marL="81548" marR="81548" marT="40775" marB="40775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81067"/>
              </p:ext>
            </p:extLst>
          </p:nvPr>
        </p:nvGraphicFramePr>
        <p:xfrm>
          <a:off x="1868717" y="272861"/>
          <a:ext cx="7001503" cy="4631720"/>
        </p:xfrm>
        <a:graphic>
          <a:graphicData uri="http://schemas.openxmlformats.org/drawingml/2006/table">
            <a:tbl>
              <a:tblPr/>
              <a:tblGrid>
                <a:gridCol w="699583"/>
                <a:gridCol w="701002"/>
                <a:gridCol w="699582"/>
                <a:gridCol w="701002"/>
                <a:gridCol w="699583"/>
                <a:gridCol w="699582"/>
                <a:gridCol w="701002"/>
                <a:gridCol w="699583"/>
                <a:gridCol w="701002"/>
                <a:gridCol w="699582"/>
              </a:tblGrid>
              <a:tr h="4631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404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326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534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549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1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296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584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296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1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606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383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137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660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194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1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501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77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728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266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525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59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1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548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386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428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629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678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1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311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213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642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197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296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1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734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413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135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164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1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401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585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504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51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1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245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168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180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741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1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708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534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575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597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141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129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87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36" marR="81736" marT="40868" marB="40868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1834"/>
              </p:ext>
            </p:extLst>
          </p:nvPr>
        </p:nvGraphicFramePr>
        <p:xfrm>
          <a:off x="1868718" y="281081"/>
          <a:ext cx="7004523" cy="4633720"/>
        </p:xfrm>
        <a:graphic>
          <a:graphicData uri="http://schemas.openxmlformats.org/drawingml/2006/table">
            <a:tbl>
              <a:tblPr/>
              <a:tblGrid>
                <a:gridCol w="699885"/>
                <a:gridCol w="701304"/>
                <a:gridCol w="699884"/>
                <a:gridCol w="701304"/>
                <a:gridCol w="699885"/>
                <a:gridCol w="699884"/>
                <a:gridCol w="701304"/>
                <a:gridCol w="699885"/>
                <a:gridCol w="701304"/>
                <a:gridCol w="699884"/>
              </a:tblGrid>
              <a:tr h="4633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299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96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174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49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3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204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84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204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3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106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117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363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160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306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3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423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228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470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234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441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3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114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72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129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178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3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189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287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142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303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204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3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234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87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365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336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3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99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85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449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3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255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332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320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241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3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208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75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97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359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479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371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413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40F7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</a:p>
                  </a:txBody>
                  <a:tcPr marL="81772" marR="81772" marT="40886" marB="40886" anchor="ctr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50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Takeover</a:t>
            </a:r>
            <a:endParaRPr lang="en" dirty="0">
              <a:highlight>
                <a:srgbClr val="FFCD00"/>
              </a:highlight>
            </a:endParaRPr>
          </a:p>
        </p:txBody>
      </p:sp>
      <p:grpSp>
        <p:nvGrpSpPr>
          <p:cNvPr id="22531" name="Shape 112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2532" name="Shape 113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3" name="Shape 114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4" name="Shape 115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5" name="Shape 116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9</a:t>
            </a:fld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</p:spPr>
        <p:txBody>
          <a:bodyPr/>
          <a:lstStyle/>
          <a:p>
            <a:r>
              <a:rPr lang="en-US" dirty="0" smtClean="0"/>
              <a:t>Bid $500</a:t>
            </a:r>
            <a:endParaRPr lang="en-US" dirty="0"/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Win 50 companies, on average</a:t>
            </a:r>
          </a:p>
          <a:p>
            <a:r>
              <a:rPr lang="en-US" dirty="0" smtClean="0"/>
              <a:t>Adverse selection</a:t>
            </a:r>
            <a:endParaRPr lang="en-US" dirty="0"/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Companies that accept: worth $250 on average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With synergies: worth $375 on average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Profit: value-bid = $375-$500 =  −$125</a:t>
            </a:r>
          </a:p>
          <a:p>
            <a:r>
              <a:rPr lang="en-US" dirty="0" smtClean="0"/>
              <a:t>Overall profit = −</a:t>
            </a:r>
            <a:r>
              <a:rPr lang="en-US" dirty="0"/>
              <a:t>$</a:t>
            </a:r>
            <a:r>
              <a:rPr lang="en-US" dirty="0" smtClean="0"/>
              <a:t>125 x 50 =  </a:t>
            </a:r>
            <a:r>
              <a:rPr lang="en-US" dirty="0"/>
              <a:t>−</a:t>
            </a:r>
            <a:r>
              <a:rPr lang="en-US" dirty="0" smtClean="0"/>
              <a:t>$6,250</a:t>
            </a:r>
          </a:p>
          <a:p>
            <a:r>
              <a:rPr lang="en-US" dirty="0" smtClean="0"/>
              <a:t>What if you bid a different amount?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0825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ola templat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ola" id="{623AD44C-EE65-FE4C-87B1-13997D5D3EBA}" vid="{95DEBDB7-D69F-0244-98C4-0DBCB1AE07D2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LEctures</Template>
  <TotalTime>2525</TotalTime>
  <Words>867</Words>
  <Application>Microsoft Macintosh PowerPoint</Application>
  <PresentationFormat>On-screen Show (16:9)</PresentationFormat>
  <Paragraphs>540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Lora</vt:lpstr>
      <vt:lpstr>ＭＳ Ｐゴシック</vt:lpstr>
      <vt:lpstr>Quattrocento Sans</vt:lpstr>
      <vt:lpstr>Verdana</vt:lpstr>
      <vt:lpstr>Arial</vt:lpstr>
      <vt:lpstr>Wingdings</vt:lpstr>
      <vt:lpstr>Viola template</vt:lpstr>
      <vt:lpstr>Managerial Economics</vt:lpstr>
      <vt:lpstr>Last time…</vt:lpstr>
      <vt:lpstr>The Takeover</vt:lpstr>
      <vt:lpstr>Outline…</vt:lpstr>
      <vt:lpstr>Asymmetric Information</vt:lpstr>
      <vt:lpstr>Asymmetric Information</vt:lpstr>
      <vt:lpstr>The Takeover</vt:lpstr>
      <vt:lpstr>PowerPoint Presentation</vt:lpstr>
      <vt:lpstr>The Takeover</vt:lpstr>
      <vt:lpstr>Adverse Selection</vt:lpstr>
      <vt:lpstr>PowerPoint Presentation</vt:lpstr>
      <vt:lpstr>Screening</vt:lpstr>
      <vt:lpstr>Screening &amp; Signaling</vt:lpstr>
      <vt:lpstr>Moral Hazard</vt:lpstr>
      <vt:lpstr>PowerPoint Presentation</vt:lpstr>
      <vt:lpstr>Moral Hazard</vt:lpstr>
      <vt:lpstr>PowerPoint Presentation</vt:lpstr>
      <vt:lpstr>Moral Hazard</vt:lpstr>
      <vt:lpstr>Summary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Managerial Economics</dc:title>
  <dc:creator>Mike S</dc:creator>
  <cp:lastModifiedBy>Mike S</cp:lastModifiedBy>
  <cp:revision>210</cp:revision>
  <dcterms:created xsi:type="dcterms:W3CDTF">2017-10-16T01:28:23Z</dcterms:created>
  <dcterms:modified xsi:type="dcterms:W3CDTF">2017-12-01T19:22:35Z</dcterms:modified>
</cp:coreProperties>
</file>