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377" r:id="rId3"/>
    <p:sldId id="401" r:id="rId4"/>
    <p:sldId id="378" r:id="rId5"/>
    <p:sldId id="414" r:id="rId6"/>
    <p:sldId id="402" r:id="rId7"/>
    <p:sldId id="415" r:id="rId8"/>
    <p:sldId id="416" r:id="rId9"/>
    <p:sldId id="419" r:id="rId10"/>
    <p:sldId id="418" r:id="rId11"/>
    <p:sldId id="403" r:id="rId12"/>
    <p:sldId id="420" r:id="rId13"/>
    <p:sldId id="421" r:id="rId14"/>
    <p:sldId id="422" r:id="rId15"/>
    <p:sldId id="425" r:id="rId16"/>
    <p:sldId id="400" r:id="rId17"/>
    <p:sldId id="424" r:id="rId1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C35"/>
    <a:srgbClr val="191465"/>
    <a:srgbClr val="156014"/>
    <a:srgbClr val="A28448"/>
    <a:srgbClr val="F4F1CF"/>
    <a:srgbClr val="0AF80F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26"/>
    <p:restoredTop sz="94668"/>
  </p:normalViewPr>
  <p:slideViewPr>
    <p:cSldViewPr snapToGrid="0" snapToObjects="1">
      <p:cViewPr>
        <p:scale>
          <a:sx n="83" d="100"/>
          <a:sy n="83" d="100"/>
        </p:scale>
        <p:origin x="144" y="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74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33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40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966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861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443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9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43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89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001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4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12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67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23300"/>
            <a:ext cx="2971800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757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7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F157621-64A6-5741-94B5-E2BCA47C8F88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64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7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1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6" r:id="rId4"/>
    <p:sldLayoutId id="2147483677" r:id="rId5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wmf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Lora"/>
              </a:rPr>
              <a:t>Managerial Economics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1800" b="1" kern="0" dirty="0" smtClean="0">
                <a:sym typeface="Lora"/>
              </a:rPr>
              <a:t>Fall 2017 - Mike Shor</a:t>
            </a:r>
            <a:r>
              <a:rPr lang="en-US" sz="2000" b="1" kern="0" dirty="0" smtClean="0">
                <a:sym typeface="Lora"/>
              </a:rPr>
              <a:t> 			             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Lecture 13</a:t>
            </a:r>
            <a:endParaRPr lang="en" sz="2000" b="1" kern="0" dirty="0">
              <a:sym typeface="Lo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587" y="3537674"/>
            <a:ext cx="528052" cy="40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Incentive Pay 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Consider this from subcontractor’s perspective</a:t>
            </a:r>
          </a:p>
          <a:p>
            <a:pPr lvl="1"/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ea typeface="ＭＳ Ｐゴシック" charset="-128"/>
                <a:cs typeface="Arial" charset="0"/>
              </a:rPr>
              <a:t>What if it puts in high effort?</a:t>
            </a:r>
          </a:p>
          <a:p>
            <a:pPr lvl="1"/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ea typeface="ＭＳ Ｐゴシック" charset="-128"/>
                <a:cs typeface="Arial" charset="0"/>
              </a:rPr>
              <a:t>What if it puts in routine effort?</a:t>
            </a:r>
            <a:endParaRPr lang="en-US" alt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2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Incentive Pay 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Bonus must guarantee that</a:t>
            </a:r>
          </a:p>
          <a:p>
            <a:pPr lvl="1"/>
            <a:r>
              <a:rPr lang="en-US" dirty="0"/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Marginal benefit of effort &gt; marginal cost of effort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ea typeface="ＭＳ Ｐゴシック" charset="-128"/>
              </a:rPr>
              <a:t>Bonus </a:t>
            </a:r>
            <a:r>
              <a:rPr lang="en-US" altLang="en-US" dirty="0">
                <a:ea typeface="ＭＳ Ｐゴシック" charset="-128"/>
              </a:rPr>
              <a:t>depends on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/>
              <a:t> </a:t>
            </a:r>
            <a:r>
              <a:rPr lang="en-US" altLang="en-US" i="1" dirty="0" smtClean="0"/>
              <a:t>	</a:t>
            </a:r>
            <a:r>
              <a:rPr lang="en-US" altLang="en-US" i="1" dirty="0" smtClean="0">
                <a:latin typeface="Arial" charset="0"/>
                <a:ea typeface="Arial" charset="0"/>
                <a:cs typeface="Arial" charset="0"/>
              </a:rPr>
              <a:t>difference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between low and high effort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costs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i="1" dirty="0" smtClean="0">
                <a:latin typeface="Arial" charset="0"/>
                <a:ea typeface="Arial" charset="0"/>
                <a:cs typeface="Arial" charset="0"/>
              </a:rPr>
              <a:t>impact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effort has on chance of success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98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Challenges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66244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Groups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Behavioral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Leakages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Risk</a:t>
            </a:r>
            <a:endParaRPr lang="en-US" sz="2000" kern="0" dirty="0">
              <a:solidFill>
                <a:schemeClr val="dk1"/>
              </a:solidFill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045230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70633" y="875550"/>
            <a:ext cx="3657600" cy="3657600"/>
          </a:xfrm>
          <a:prstGeom prst="ellipse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878850"/>
            <a:ext cx="4173000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sym typeface="Lora"/>
              </a:rPr>
              <a:t>Group incentives</a:t>
            </a: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dirty="0" smtClean="0"/>
              <a:t>	A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c</a:t>
            </a:r>
            <a:r>
              <a:rPr lang="en-US" sz="2000" dirty="0" smtClean="0"/>
              <a:t>entury </a:t>
            </a:r>
            <a:r>
              <a:rPr lang="en-US" sz="2000" dirty="0"/>
              <a:t>English traveler on a Chinese f</a:t>
            </a:r>
            <a:r>
              <a:rPr lang="en-US" sz="2000" dirty="0" smtClean="0"/>
              <a:t>erry was shocked </a:t>
            </a:r>
            <a:r>
              <a:rPr lang="en-US" sz="2000" dirty="0"/>
              <a:t>at </a:t>
            </a:r>
            <a:r>
              <a:rPr lang="en-US" sz="2000" dirty="0" smtClean="0"/>
              <a:t>the ferocity </a:t>
            </a:r>
            <a:r>
              <a:rPr lang="en-US" sz="2000" dirty="0"/>
              <a:t>with which </a:t>
            </a:r>
            <a:r>
              <a:rPr lang="en-US" sz="2000" dirty="0" smtClean="0"/>
              <a:t>an overseer </a:t>
            </a:r>
            <a:r>
              <a:rPr lang="en-US" sz="2000" dirty="0"/>
              <a:t>whipped </a:t>
            </a:r>
            <a:r>
              <a:rPr lang="en-US" sz="2000" dirty="0" smtClean="0"/>
              <a:t>the oarsmen.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/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169"/>
          <p:cNvSpPr>
            <a:spLocks noChangeArrowheads="1"/>
          </p:cNvSpPr>
          <p:nvPr/>
        </p:nvSpPr>
        <p:spPr bwMode="auto">
          <a:xfrm>
            <a:off x="624504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" name="Shape 812"/>
          <p:cNvGrpSpPr>
            <a:grpSpLocks/>
          </p:cNvGrpSpPr>
          <p:nvPr/>
        </p:nvGrpSpPr>
        <p:grpSpPr bwMode="auto">
          <a:xfrm>
            <a:off x="775432" y="857027"/>
            <a:ext cx="490660" cy="549720"/>
            <a:chOff x="6643075" y="4309650"/>
            <a:chExt cx="407950" cy="456675"/>
          </a:xfrm>
        </p:grpSpPr>
        <p:sp>
          <p:nvSpPr>
            <p:cNvPr id="17" name="Shape 813"/>
            <p:cNvSpPr>
              <a:spLocks/>
            </p:cNvSpPr>
            <p:nvPr/>
          </p:nvSpPr>
          <p:spPr bwMode="auto">
            <a:xfrm>
              <a:off x="6643075" y="4698125"/>
              <a:ext cx="407950" cy="14625"/>
            </a:xfrm>
            <a:custGeom>
              <a:avLst/>
              <a:gdLst>
                <a:gd name="T0" fmla="*/ 16318 w 16318"/>
                <a:gd name="T1" fmla="*/ 0 h 585"/>
                <a:gd name="T2" fmla="*/ 15879 w 16318"/>
                <a:gd name="T3" fmla="*/ 73 h 585"/>
                <a:gd name="T4" fmla="*/ 15538 w 16318"/>
                <a:gd name="T5" fmla="*/ 244 h 585"/>
                <a:gd name="T6" fmla="*/ 15319 w 16318"/>
                <a:gd name="T7" fmla="*/ 365 h 585"/>
                <a:gd name="T8" fmla="*/ 14881 w 16318"/>
                <a:gd name="T9" fmla="*/ 536 h 585"/>
                <a:gd name="T10" fmla="*/ 14516 w 16318"/>
                <a:gd name="T11" fmla="*/ 585 h 585"/>
                <a:gd name="T12" fmla="*/ 14272 w 16318"/>
                <a:gd name="T13" fmla="*/ 585 h 585"/>
                <a:gd name="T14" fmla="*/ 13858 w 16318"/>
                <a:gd name="T15" fmla="*/ 560 h 585"/>
                <a:gd name="T16" fmla="*/ 13517 w 16318"/>
                <a:gd name="T17" fmla="*/ 487 h 585"/>
                <a:gd name="T18" fmla="*/ 13030 w 16318"/>
                <a:gd name="T19" fmla="*/ 244 h 585"/>
                <a:gd name="T20" fmla="*/ 12859 w 16318"/>
                <a:gd name="T21" fmla="*/ 146 h 585"/>
                <a:gd name="T22" fmla="*/ 12494 w 16318"/>
                <a:gd name="T23" fmla="*/ 24 h 585"/>
                <a:gd name="T24" fmla="*/ 12251 w 16318"/>
                <a:gd name="T25" fmla="*/ 0 h 585"/>
                <a:gd name="T26" fmla="*/ 11788 w 16318"/>
                <a:gd name="T27" fmla="*/ 73 h 585"/>
                <a:gd name="T28" fmla="*/ 11471 w 16318"/>
                <a:gd name="T29" fmla="*/ 244 h 585"/>
                <a:gd name="T30" fmla="*/ 11228 w 16318"/>
                <a:gd name="T31" fmla="*/ 365 h 585"/>
                <a:gd name="T32" fmla="*/ 10814 w 16318"/>
                <a:gd name="T33" fmla="*/ 536 h 585"/>
                <a:gd name="T34" fmla="*/ 10424 w 16318"/>
                <a:gd name="T35" fmla="*/ 585 h 585"/>
                <a:gd name="T36" fmla="*/ 10205 w 16318"/>
                <a:gd name="T37" fmla="*/ 585 h 585"/>
                <a:gd name="T38" fmla="*/ 9766 w 16318"/>
                <a:gd name="T39" fmla="*/ 560 h 585"/>
                <a:gd name="T40" fmla="*/ 9425 w 16318"/>
                <a:gd name="T41" fmla="*/ 487 h 585"/>
                <a:gd name="T42" fmla="*/ 8938 w 16318"/>
                <a:gd name="T43" fmla="*/ 244 h 585"/>
                <a:gd name="T44" fmla="*/ 8768 w 16318"/>
                <a:gd name="T45" fmla="*/ 146 h 585"/>
                <a:gd name="T46" fmla="*/ 8402 w 16318"/>
                <a:gd name="T47" fmla="*/ 24 h 585"/>
                <a:gd name="T48" fmla="*/ 8159 w 16318"/>
                <a:gd name="T49" fmla="*/ 0 h 585"/>
                <a:gd name="T50" fmla="*/ 7721 w 16318"/>
                <a:gd name="T51" fmla="*/ 73 h 585"/>
                <a:gd name="T52" fmla="*/ 7380 w 16318"/>
                <a:gd name="T53" fmla="*/ 244 h 585"/>
                <a:gd name="T54" fmla="*/ 7160 w 16318"/>
                <a:gd name="T55" fmla="*/ 365 h 585"/>
                <a:gd name="T56" fmla="*/ 6722 w 16318"/>
                <a:gd name="T57" fmla="*/ 536 h 585"/>
                <a:gd name="T58" fmla="*/ 6332 w 16318"/>
                <a:gd name="T59" fmla="*/ 585 h 585"/>
                <a:gd name="T60" fmla="*/ 6113 w 16318"/>
                <a:gd name="T61" fmla="*/ 585 h 585"/>
                <a:gd name="T62" fmla="*/ 5699 w 16318"/>
                <a:gd name="T63" fmla="*/ 560 h 585"/>
                <a:gd name="T64" fmla="*/ 5358 w 16318"/>
                <a:gd name="T65" fmla="*/ 487 h 585"/>
                <a:gd name="T66" fmla="*/ 4847 w 16318"/>
                <a:gd name="T67" fmla="*/ 244 h 585"/>
                <a:gd name="T68" fmla="*/ 4676 w 16318"/>
                <a:gd name="T69" fmla="*/ 146 h 585"/>
                <a:gd name="T70" fmla="*/ 4335 w 16318"/>
                <a:gd name="T71" fmla="*/ 24 h 585"/>
                <a:gd name="T72" fmla="*/ 4067 w 16318"/>
                <a:gd name="T73" fmla="*/ 0 h 585"/>
                <a:gd name="T74" fmla="*/ 3629 w 16318"/>
                <a:gd name="T75" fmla="*/ 73 h 585"/>
                <a:gd name="T76" fmla="*/ 3288 w 16318"/>
                <a:gd name="T77" fmla="*/ 244 h 585"/>
                <a:gd name="T78" fmla="*/ 3069 w 16318"/>
                <a:gd name="T79" fmla="*/ 365 h 585"/>
                <a:gd name="T80" fmla="*/ 2630 w 16318"/>
                <a:gd name="T81" fmla="*/ 536 h 585"/>
                <a:gd name="T82" fmla="*/ 2265 w 16318"/>
                <a:gd name="T83" fmla="*/ 585 h 585"/>
                <a:gd name="T84" fmla="*/ 2046 w 16318"/>
                <a:gd name="T85" fmla="*/ 585 h 585"/>
                <a:gd name="T86" fmla="*/ 1607 w 16318"/>
                <a:gd name="T87" fmla="*/ 560 h 585"/>
                <a:gd name="T88" fmla="*/ 1266 w 16318"/>
                <a:gd name="T89" fmla="*/ 487 h 585"/>
                <a:gd name="T90" fmla="*/ 779 w 16318"/>
                <a:gd name="T91" fmla="*/ 244 h 585"/>
                <a:gd name="T92" fmla="*/ 609 w 16318"/>
                <a:gd name="T93" fmla="*/ 146 h 585"/>
                <a:gd name="T94" fmla="*/ 244 w 16318"/>
                <a:gd name="T95" fmla="*/ 24 h 585"/>
                <a:gd name="T96" fmla="*/ 0 w 16318"/>
                <a:gd name="T97" fmla="*/ 0 h 585"/>
                <a:gd name="T98" fmla="*/ 16318 w 16318"/>
                <a:gd name="T9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Shape 814"/>
            <p:cNvSpPr>
              <a:spLocks/>
            </p:cNvSpPr>
            <p:nvPr/>
          </p:nvSpPr>
          <p:spPr bwMode="auto">
            <a:xfrm>
              <a:off x="6643075" y="4727350"/>
              <a:ext cx="407950" cy="14625"/>
            </a:xfrm>
            <a:custGeom>
              <a:avLst/>
              <a:gdLst>
                <a:gd name="T0" fmla="*/ 0 w 16318"/>
                <a:gd name="T1" fmla="*/ 0 h 585"/>
                <a:gd name="T2" fmla="*/ 414 w 16318"/>
                <a:gd name="T3" fmla="*/ 49 h 585"/>
                <a:gd name="T4" fmla="*/ 755 w 16318"/>
                <a:gd name="T5" fmla="*/ 122 h 585"/>
                <a:gd name="T6" fmla="*/ 1266 w 16318"/>
                <a:gd name="T7" fmla="*/ 365 h 585"/>
                <a:gd name="T8" fmla="*/ 1413 w 16318"/>
                <a:gd name="T9" fmla="*/ 463 h 585"/>
                <a:gd name="T10" fmla="*/ 1778 w 16318"/>
                <a:gd name="T11" fmla="*/ 585 h 585"/>
                <a:gd name="T12" fmla="*/ 2046 w 16318"/>
                <a:gd name="T13" fmla="*/ 585 h 585"/>
                <a:gd name="T14" fmla="*/ 2484 w 16318"/>
                <a:gd name="T15" fmla="*/ 536 h 585"/>
                <a:gd name="T16" fmla="*/ 2801 w 16318"/>
                <a:gd name="T17" fmla="*/ 365 h 585"/>
                <a:gd name="T18" fmla="*/ 3044 w 16318"/>
                <a:gd name="T19" fmla="*/ 244 h 585"/>
                <a:gd name="T20" fmla="*/ 3458 w 16318"/>
                <a:gd name="T21" fmla="*/ 73 h 585"/>
                <a:gd name="T22" fmla="*/ 3848 w 16318"/>
                <a:gd name="T23" fmla="*/ 24 h 585"/>
                <a:gd name="T24" fmla="*/ 4067 w 16318"/>
                <a:gd name="T25" fmla="*/ 0 h 585"/>
                <a:gd name="T26" fmla="*/ 4506 w 16318"/>
                <a:gd name="T27" fmla="*/ 49 h 585"/>
                <a:gd name="T28" fmla="*/ 4847 w 16318"/>
                <a:gd name="T29" fmla="*/ 122 h 585"/>
                <a:gd name="T30" fmla="*/ 5334 w 16318"/>
                <a:gd name="T31" fmla="*/ 365 h 585"/>
                <a:gd name="T32" fmla="*/ 5504 w 16318"/>
                <a:gd name="T33" fmla="*/ 463 h 585"/>
                <a:gd name="T34" fmla="*/ 5870 w 16318"/>
                <a:gd name="T35" fmla="*/ 585 h 585"/>
                <a:gd name="T36" fmla="*/ 6113 w 16318"/>
                <a:gd name="T37" fmla="*/ 585 h 585"/>
                <a:gd name="T38" fmla="*/ 6551 w 16318"/>
                <a:gd name="T39" fmla="*/ 536 h 585"/>
                <a:gd name="T40" fmla="*/ 6892 w 16318"/>
                <a:gd name="T41" fmla="*/ 365 h 585"/>
                <a:gd name="T42" fmla="*/ 7112 w 16318"/>
                <a:gd name="T43" fmla="*/ 244 h 585"/>
                <a:gd name="T44" fmla="*/ 7550 w 16318"/>
                <a:gd name="T45" fmla="*/ 73 h 585"/>
                <a:gd name="T46" fmla="*/ 7940 w 16318"/>
                <a:gd name="T47" fmla="*/ 24 h 585"/>
                <a:gd name="T48" fmla="*/ 8159 w 16318"/>
                <a:gd name="T49" fmla="*/ 0 h 585"/>
                <a:gd name="T50" fmla="*/ 8597 w 16318"/>
                <a:gd name="T51" fmla="*/ 49 h 585"/>
                <a:gd name="T52" fmla="*/ 8914 w 16318"/>
                <a:gd name="T53" fmla="*/ 122 h 585"/>
                <a:gd name="T54" fmla="*/ 9425 w 16318"/>
                <a:gd name="T55" fmla="*/ 365 h 585"/>
                <a:gd name="T56" fmla="*/ 9596 w 16318"/>
                <a:gd name="T57" fmla="*/ 463 h 585"/>
                <a:gd name="T58" fmla="*/ 9961 w 16318"/>
                <a:gd name="T59" fmla="*/ 585 h 585"/>
                <a:gd name="T60" fmla="*/ 10205 w 16318"/>
                <a:gd name="T61" fmla="*/ 585 h 585"/>
                <a:gd name="T62" fmla="*/ 10643 w 16318"/>
                <a:gd name="T63" fmla="*/ 536 h 585"/>
                <a:gd name="T64" fmla="*/ 10984 w 16318"/>
                <a:gd name="T65" fmla="*/ 365 h 585"/>
                <a:gd name="T66" fmla="*/ 11203 w 16318"/>
                <a:gd name="T67" fmla="*/ 244 h 585"/>
                <a:gd name="T68" fmla="*/ 11642 w 16318"/>
                <a:gd name="T69" fmla="*/ 73 h 585"/>
                <a:gd name="T70" fmla="*/ 12007 w 16318"/>
                <a:gd name="T71" fmla="*/ 24 h 585"/>
                <a:gd name="T72" fmla="*/ 12251 w 16318"/>
                <a:gd name="T73" fmla="*/ 0 h 585"/>
                <a:gd name="T74" fmla="*/ 12665 w 16318"/>
                <a:gd name="T75" fmla="*/ 49 h 585"/>
                <a:gd name="T76" fmla="*/ 13006 w 16318"/>
                <a:gd name="T77" fmla="*/ 122 h 585"/>
                <a:gd name="T78" fmla="*/ 13493 w 16318"/>
                <a:gd name="T79" fmla="*/ 365 h 585"/>
                <a:gd name="T80" fmla="*/ 13663 w 16318"/>
                <a:gd name="T81" fmla="*/ 463 h 585"/>
                <a:gd name="T82" fmla="*/ 14028 w 16318"/>
                <a:gd name="T83" fmla="*/ 585 h 585"/>
                <a:gd name="T84" fmla="*/ 14272 w 16318"/>
                <a:gd name="T85" fmla="*/ 585 h 585"/>
                <a:gd name="T86" fmla="*/ 14735 w 16318"/>
                <a:gd name="T87" fmla="*/ 536 h 585"/>
                <a:gd name="T88" fmla="*/ 15051 w 16318"/>
                <a:gd name="T89" fmla="*/ 365 h 585"/>
                <a:gd name="T90" fmla="*/ 15295 w 16318"/>
                <a:gd name="T91" fmla="*/ 244 h 585"/>
                <a:gd name="T92" fmla="*/ 15709 w 16318"/>
                <a:gd name="T93" fmla="*/ 73 h 585"/>
                <a:gd name="T94" fmla="*/ 16099 w 16318"/>
                <a:gd name="T95" fmla="*/ 24 h 585"/>
                <a:gd name="T96" fmla="*/ 0 w 16318"/>
                <a:gd name="T97" fmla="*/ 0 h 585"/>
                <a:gd name="T98" fmla="*/ 16318 w 16318"/>
                <a:gd name="T9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Shape 815"/>
            <p:cNvSpPr>
              <a:spLocks/>
            </p:cNvSpPr>
            <p:nvPr/>
          </p:nvSpPr>
          <p:spPr bwMode="auto">
            <a:xfrm>
              <a:off x="6643075" y="4751700"/>
              <a:ext cx="407950" cy="14625"/>
            </a:xfrm>
            <a:custGeom>
              <a:avLst/>
              <a:gdLst>
                <a:gd name="T0" fmla="*/ 16318 w 16318"/>
                <a:gd name="T1" fmla="*/ 0 h 585"/>
                <a:gd name="T2" fmla="*/ 15879 w 16318"/>
                <a:gd name="T3" fmla="*/ 73 h 585"/>
                <a:gd name="T4" fmla="*/ 15538 w 16318"/>
                <a:gd name="T5" fmla="*/ 244 h 585"/>
                <a:gd name="T6" fmla="*/ 15319 w 16318"/>
                <a:gd name="T7" fmla="*/ 366 h 585"/>
                <a:gd name="T8" fmla="*/ 14881 w 16318"/>
                <a:gd name="T9" fmla="*/ 536 h 585"/>
                <a:gd name="T10" fmla="*/ 14516 w 16318"/>
                <a:gd name="T11" fmla="*/ 585 h 585"/>
                <a:gd name="T12" fmla="*/ 14272 w 16318"/>
                <a:gd name="T13" fmla="*/ 585 h 585"/>
                <a:gd name="T14" fmla="*/ 13858 w 16318"/>
                <a:gd name="T15" fmla="*/ 560 h 585"/>
                <a:gd name="T16" fmla="*/ 13517 w 16318"/>
                <a:gd name="T17" fmla="*/ 487 h 585"/>
                <a:gd name="T18" fmla="*/ 13030 w 16318"/>
                <a:gd name="T19" fmla="*/ 244 h 585"/>
                <a:gd name="T20" fmla="*/ 12859 w 16318"/>
                <a:gd name="T21" fmla="*/ 146 h 585"/>
                <a:gd name="T22" fmla="*/ 12494 w 16318"/>
                <a:gd name="T23" fmla="*/ 25 h 585"/>
                <a:gd name="T24" fmla="*/ 12251 w 16318"/>
                <a:gd name="T25" fmla="*/ 0 h 585"/>
                <a:gd name="T26" fmla="*/ 11788 w 16318"/>
                <a:gd name="T27" fmla="*/ 73 h 585"/>
                <a:gd name="T28" fmla="*/ 11471 w 16318"/>
                <a:gd name="T29" fmla="*/ 244 h 585"/>
                <a:gd name="T30" fmla="*/ 11228 w 16318"/>
                <a:gd name="T31" fmla="*/ 366 h 585"/>
                <a:gd name="T32" fmla="*/ 10814 w 16318"/>
                <a:gd name="T33" fmla="*/ 536 h 585"/>
                <a:gd name="T34" fmla="*/ 10424 w 16318"/>
                <a:gd name="T35" fmla="*/ 585 h 585"/>
                <a:gd name="T36" fmla="*/ 10205 w 16318"/>
                <a:gd name="T37" fmla="*/ 585 h 585"/>
                <a:gd name="T38" fmla="*/ 9766 w 16318"/>
                <a:gd name="T39" fmla="*/ 560 h 585"/>
                <a:gd name="T40" fmla="*/ 9425 w 16318"/>
                <a:gd name="T41" fmla="*/ 487 h 585"/>
                <a:gd name="T42" fmla="*/ 8938 w 16318"/>
                <a:gd name="T43" fmla="*/ 244 h 585"/>
                <a:gd name="T44" fmla="*/ 8768 w 16318"/>
                <a:gd name="T45" fmla="*/ 146 h 585"/>
                <a:gd name="T46" fmla="*/ 8402 w 16318"/>
                <a:gd name="T47" fmla="*/ 25 h 585"/>
                <a:gd name="T48" fmla="*/ 8159 w 16318"/>
                <a:gd name="T49" fmla="*/ 0 h 585"/>
                <a:gd name="T50" fmla="*/ 7721 w 16318"/>
                <a:gd name="T51" fmla="*/ 73 h 585"/>
                <a:gd name="T52" fmla="*/ 7380 w 16318"/>
                <a:gd name="T53" fmla="*/ 244 h 585"/>
                <a:gd name="T54" fmla="*/ 7160 w 16318"/>
                <a:gd name="T55" fmla="*/ 366 h 585"/>
                <a:gd name="T56" fmla="*/ 6722 w 16318"/>
                <a:gd name="T57" fmla="*/ 536 h 585"/>
                <a:gd name="T58" fmla="*/ 6332 w 16318"/>
                <a:gd name="T59" fmla="*/ 585 h 585"/>
                <a:gd name="T60" fmla="*/ 6113 w 16318"/>
                <a:gd name="T61" fmla="*/ 585 h 585"/>
                <a:gd name="T62" fmla="*/ 5699 w 16318"/>
                <a:gd name="T63" fmla="*/ 560 h 585"/>
                <a:gd name="T64" fmla="*/ 5358 w 16318"/>
                <a:gd name="T65" fmla="*/ 487 h 585"/>
                <a:gd name="T66" fmla="*/ 4847 w 16318"/>
                <a:gd name="T67" fmla="*/ 244 h 585"/>
                <a:gd name="T68" fmla="*/ 4676 w 16318"/>
                <a:gd name="T69" fmla="*/ 146 h 585"/>
                <a:gd name="T70" fmla="*/ 4335 w 16318"/>
                <a:gd name="T71" fmla="*/ 25 h 585"/>
                <a:gd name="T72" fmla="*/ 4067 w 16318"/>
                <a:gd name="T73" fmla="*/ 0 h 585"/>
                <a:gd name="T74" fmla="*/ 3629 w 16318"/>
                <a:gd name="T75" fmla="*/ 73 h 585"/>
                <a:gd name="T76" fmla="*/ 3288 w 16318"/>
                <a:gd name="T77" fmla="*/ 244 h 585"/>
                <a:gd name="T78" fmla="*/ 3069 w 16318"/>
                <a:gd name="T79" fmla="*/ 366 h 585"/>
                <a:gd name="T80" fmla="*/ 2630 w 16318"/>
                <a:gd name="T81" fmla="*/ 536 h 585"/>
                <a:gd name="T82" fmla="*/ 2265 w 16318"/>
                <a:gd name="T83" fmla="*/ 585 h 585"/>
                <a:gd name="T84" fmla="*/ 2046 w 16318"/>
                <a:gd name="T85" fmla="*/ 585 h 585"/>
                <a:gd name="T86" fmla="*/ 1607 w 16318"/>
                <a:gd name="T87" fmla="*/ 560 h 585"/>
                <a:gd name="T88" fmla="*/ 1266 w 16318"/>
                <a:gd name="T89" fmla="*/ 487 h 585"/>
                <a:gd name="T90" fmla="*/ 779 w 16318"/>
                <a:gd name="T91" fmla="*/ 244 h 585"/>
                <a:gd name="T92" fmla="*/ 609 w 16318"/>
                <a:gd name="T93" fmla="*/ 146 h 585"/>
                <a:gd name="T94" fmla="*/ 244 w 16318"/>
                <a:gd name="T95" fmla="*/ 25 h 585"/>
                <a:gd name="T96" fmla="*/ 0 w 16318"/>
                <a:gd name="T97" fmla="*/ 0 h 585"/>
                <a:gd name="T98" fmla="*/ 16318 w 16318"/>
                <a:gd name="T99" fmla="*/ 58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Shape 816"/>
            <p:cNvSpPr>
              <a:spLocks/>
            </p:cNvSpPr>
            <p:nvPr/>
          </p:nvSpPr>
          <p:spPr bwMode="auto">
            <a:xfrm>
              <a:off x="6672900" y="4309650"/>
              <a:ext cx="348900" cy="376300"/>
            </a:xfrm>
            <a:custGeom>
              <a:avLst/>
              <a:gdLst>
                <a:gd name="T0" fmla="*/ 12470 w 13956"/>
                <a:gd name="T1" fmla="*/ 6406 h 15052"/>
                <a:gd name="T2" fmla="*/ 10790 w 13956"/>
                <a:gd name="T3" fmla="*/ 3532 h 15052"/>
                <a:gd name="T4" fmla="*/ 8427 w 13956"/>
                <a:gd name="T5" fmla="*/ 2022 h 15052"/>
                <a:gd name="T6" fmla="*/ 6966 w 13956"/>
                <a:gd name="T7" fmla="*/ 1 h 15052"/>
                <a:gd name="T8" fmla="*/ 5505 w 13956"/>
                <a:gd name="T9" fmla="*/ 2022 h 15052"/>
                <a:gd name="T10" fmla="*/ 3142 w 13956"/>
                <a:gd name="T11" fmla="*/ 3532 h 15052"/>
                <a:gd name="T12" fmla="*/ 1462 w 13956"/>
                <a:gd name="T13" fmla="*/ 6406 h 15052"/>
                <a:gd name="T14" fmla="*/ 585 w 13956"/>
                <a:gd name="T15" fmla="*/ 6747 h 15052"/>
                <a:gd name="T16" fmla="*/ 268 w 13956"/>
                <a:gd name="T17" fmla="*/ 6966 h 15052"/>
                <a:gd name="T18" fmla="*/ 49 w 13956"/>
                <a:gd name="T19" fmla="*/ 7258 h 15052"/>
                <a:gd name="T20" fmla="*/ 0 w 13956"/>
                <a:gd name="T21" fmla="*/ 7575 h 15052"/>
                <a:gd name="T22" fmla="*/ 73 w 13956"/>
                <a:gd name="T23" fmla="*/ 7965 h 15052"/>
                <a:gd name="T24" fmla="*/ 1510 w 13956"/>
                <a:gd name="T25" fmla="*/ 14833 h 15052"/>
                <a:gd name="T26" fmla="*/ 1754 w 13956"/>
                <a:gd name="T27" fmla="*/ 14711 h 15052"/>
                <a:gd name="T28" fmla="*/ 2241 w 13956"/>
                <a:gd name="T29" fmla="*/ 14540 h 15052"/>
                <a:gd name="T30" fmla="*/ 2655 w 13956"/>
                <a:gd name="T31" fmla="*/ 14492 h 15052"/>
                <a:gd name="T32" fmla="*/ 2874 w 13956"/>
                <a:gd name="T33" fmla="*/ 14467 h 15052"/>
                <a:gd name="T34" fmla="*/ 3410 w 13956"/>
                <a:gd name="T35" fmla="*/ 14516 h 15052"/>
                <a:gd name="T36" fmla="*/ 3824 w 13956"/>
                <a:gd name="T37" fmla="*/ 14638 h 15052"/>
                <a:gd name="T38" fmla="*/ 4384 w 13956"/>
                <a:gd name="T39" fmla="*/ 14906 h 15052"/>
                <a:gd name="T40" fmla="*/ 4530 w 13956"/>
                <a:gd name="T41" fmla="*/ 14979 h 15052"/>
                <a:gd name="T42" fmla="*/ 4774 w 13956"/>
                <a:gd name="T43" fmla="*/ 15052 h 15052"/>
                <a:gd name="T44" fmla="*/ 4920 w 13956"/>
                <a:gd name="T45" fmla="*/ 15052 h 15052"/>
                <a:gd name="T46" fmla="*/ 5212 w 13956"/>
                <a:gd name="T47" fmla="*/ 15028 h 15052"/>
                <a:gd name="T48" fmla="*/ 5456 w 13956"/>
                <a:gd name="T49" fmla="*/ 14906 h 15052"/>
                <a:gd name="T50" fmla="*/ 5724 w 13956"/>
                <a:gd name="T51" fmla="*/ 14760 h 15052"/>
                <a:gd name="T52" fmla="*/ 6235 w 13956"/>
                <a:gd name="T53" fmla="*/ 14565 h 15052"/>
                <a:gd name="T54" fmla="*/ 6698 w 13956"/>
                <a:gd name="T55" fmla="*/ 14492 h 15052"/>
                <a:gd name="T56" fmla="*/ 6966 w 13956"/>
                <a:gd name="T57" fmla="*/ 14467 h 15052"/>
                <a:gd name="T58" fmla="*/ 7477 w 13956"/>
                <a:gd name="T59" fmla="*/ 14516 h 15052"/>
                <a:gd name="T60" fmla="*/ 7891 w 13956"/>
                <a:gd name="T61" fmla="*/ 14638 h 15052"/>
                <a:gd name="T62" fmla="*/ 8476 w 13956"/>
                <a:gd name="T63" fmla="*/ 14906 h 15052"/>
                <a:gd name="T64" fmla="*/ 8598 w 13956"/>
                <a:gd name="T65" fmla="*/ 14979 h 15052"/>
                <a:gd name="T66" fmla="*/ 8841 w 13956"/>
                <a:gd name="T67" fmla="*/ 15052 h 15052"/>
                <a:gd name="T68" fmla="*/ 9012 w 13956"/>
                <a:gd name="T69" fmla="*/ 15052 h 15052"/>
                <a:gd name="T70" fmla="*/ 9304 w 13956"/>
                <a:gd name="T71" fmla="*/ 15028 h 15052"/>
                <a:gd name="T72" fmla="*/ 9548 w 13956"/>
                <a:gd name="T73" fmla="*/ 14906 h 15052"/>
                <a:gd name="T74" fmla="*/ 9791 w 13956"/>
                <a:gd name="T75" fmla="*/ 14760 h 15052"/>
                <a:gd name="T76" fmla="*/ 10303 w 13956"/>
                <a:gd name="T77" fmla="*/ 14565 h 15052"/>
                <a:gd name="T78" fmla="*/ 10765 w 13956"/>
                <a:gd name="T79" fmla="*/ 14492 h 15052"/>
                <a:gd name="T80" fmla="*/ 11058 w 13956"/>
                <a:gd name="T81" fmla="*/ 14467 h 15052"/>
                <a:gd name="T82" fmla="*/ 11496 w 13956"/>
                <a:gd name="T83" fmla="*/ 14516 h 15052"/>
                <a:gd name="T84" fmla="*/ 11886 w 13956"/>
                <a:gd name="T85" fmla="*/ 14589 h 15052"/>
                <a:gd name="T86" fmla="*/ 12421 w 13956"/>
                <a:gd name="T87" fmla="*/ 14833 h 15052"/>
                <a:gd name="T88" fmla="*/ 13858 w 13956"/>
                <a:gd name="T89" fmla="*/ 7965 h 15052"/>
                <a:gd name="T90" fmla="*/ 13931 w 13956"/>
                <a:gd name="T91" fmla="*/ 7770 h 15052"/>
                <a:gd name="T92" fmla="*/ 13931 w 13956"/>
                <a:gd name="T93" fmla="*/ 7404 h 15052"/>
                <a:gd name="T94" fmla="*/ 13785 w 13956"/>
                <a:gd name="T95" fmla="*/ 7112 h 15052"/>
                <a:gd name="T96" fmla="*/ 13517 w 13956"/>
                <a:gd name="T97" fmla="*/ 6844 h 15052"/>
                <a:gd name="T98" fmla="*/ 13347 w 13956"/>
                <a:gd name="T99" fmla="*/ 6747 h 15052"/>
                <a:gd name="T100" fmla="*/ 0 w 13956"/>
                <a:gd name="T101" fmla="*/ 0 h 15052"/>
                <a:gd name="T102" fmla="*/ 13956 w 13956"/>
                <a:gd name="T103" fmla="*/ 15052 h 1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Shape 817"/>
            <p:cNvSpPr>
              <a:spLocks/>
            </p:cNvSpPr>
            <p:nvPr/>
          </p:nvSpPr>
          <p:spPr bwMode="auto">
            <a:xfrm>
              <a:off x="6805625" y="4452725"/>
              <a:ext cx="15850" cy="28050"/>
            </a:xfrm>
            <a:custGeom>
              <a:avLst/>
              <a:gdLst>
                <a:gd name="T0" fmla="*/ 317 w 634"/>
                <a:gd name="T1" fmla="*/ 1121 h 1122"/>
                <a:gd name="T2" fmla="*/ 317 w 634"/>
                <a:gd name="T3" fmla="*/ 1121 h 1122"/>
                <a:gd name="T4" fmla="*/ 244 w 634"/>
                <a:gd name="T5" fmla="*/ 1097 h 1122"/>
                <a:gd name="T6" fmla="*/ 196 w 634"/>
                <a:gd name="T7" fmla="*/ 1073 h 1122"/>
                <a:gd name="T8" fmla="*/ 123 w 634"/>
                <a:gd name="T9" fmla="*/ 1024 h 1122"/>
                <a:gd name="T10" fmla="*/ 74 w 634"/>
                <a:gd name="T11" fmla="*/ 951 h 1122"/>
                <a:gd name="T12" fmla="*/ 25 w 634"/>
                <a:gd name="T13" fmla="*/ 780 h 1122"/>
                <a:gd name="T14" fmla="*/ 1 w 634"/>
                <a:gd name="T15" fmla="*/ 561 h 1122"/>
                <a:gd name="T16" fmla="*/ 1 w 634"/>
                <a:gd name="T17" fmla="*/ 561 h 1122"/>
                <a:gd name="T18" fmla="*/ 25 w 634"/>
                <a:gd name="T19" fmla="*/ 342 h 1122"/>
                <a:gd name="T20" fmla="*/ 74 w 634"/>
                <a:gd name="T21" fmla="*/ 147 h 1122"/>
                <a:gd name="T22" fmla="*/ 123 w 634"/>
                <a:gd name="T23" fmla="*/ 98 h 1122"/>
                <a:gd name="T24" fmla="*/ 196 w 634"/>
                <a:gd name="T25" fmla="*/ 25 h 1122"/>
                <a:gd name="T26" fmla="*/ 244 w 634"/>
                <a:gd name="T27" fmla="*/ 1 h 1122"/>
                <a:gd name="T28" fmla="*/ 317 w 634"/>
                <a:gd name="T29" fmla="*/ 1 h 1122"/>
                <a:gd name="T30" fmla="*/ 317 w 634"/>
                <a:gd name="T31" fmla="*/ 1 h 1122"/>
                <a:gd name="T32" fmla="*/ 366 w 634"/>
                <a:gd name="T33" fmla="*/ 1 h 1122"/>
                <a:gd name="T34" fmla="*/ 439 w 634"/>
                <a:gd name="T35" fmla="*/ 25 h 1122"/>
                <a:gd name="T36" fmla="*/ 488 w 634"/>
                <a:gd name="T37" fmla="*/ 98 h 1122"/>
                <a:gd name="T38" fmla="*/ 537 w 634"/>
                <a:gd name="T39" fmla="*/ 147 h 1122"/>
                <a:gd name="T40" fmla="*/ 610 w 634"/>
                <a:gd name="T41" fmla="*/ 342 h 1122"/>
                <a:gd name="T42" fmla="*/ 634 w 634"/>
                <a:gd name="T43" fmla="*/ 561 h 1122"/>
                <a:gd name="T44" fmla="*/ 634 w 634"/>
                <a:gd name="T45" fmla="*/ 561 h 1122"/>
                <a:gd name="T46" fmla="*/ 610 w 634"/>
                <a:gd name="T47" fmla="*/ 780 h 1122"/>
                <a:gd name="T48" fmla="*/ 537 w 634"/>
                <a:gd name="T49" fmla="*/ 951 h 1122"/>
                <a:gd name="T50" fmla="*/ 488 w 634"/>
                <a:gd name="T51" fmla="*/ 1024 h 1122"/>
                <a:gd name="T52" fmla="*/ 439 w 634"/>
                <a:gd name="T53" fmla="*/ 1073 h 1122"/>
                <a:gd name="T54" fmla="*/ 366 w 634"/>
                <a:gd name="T55" fmla="*/ 1097 h 1122"/>
                <a:gd name="T56" fmla="*/ 317 w 634"/>
                <a:gd name="T57" fmla="*/ 1121 h 1122"/>
                <a:gd name="T58" fmla="*/ 317 w 634"/>
                <a:gd name="T59" fmla="*/ 1121 h 1122"/>
                <a:gd name="T60" fmla="*/ 0 w 634"/>
                <a:gd name="T61" fmla="*/ 0 h 1122"/>
                <a:gd name="T62" fmla="*/ 634 w 634"/>
                <a:gd name="T63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T60" t="T61" r="T62" b="T63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Shape 818"/>
            <p:cNvSpPr>
              <a:spLocks/>
            </p:cNvSpPr>
            <p:nvPr/>
          </p:nvSpPr>
          <p:spPr bwMode="auto">
            <a:xfrm>
              <a:off x="6872600" y="4452725"/>
              <a:ext cx="15875" cy="28050"/>
            </a:xfrm>
            <a:custGeom>
              <a:avLst/>
              <a:gdLst>
                <a:gd name="T0" fmla="*/ 317 w 635"/>
                <a:gd name="T1" fmla="*/ 1121 h 1122"/>
                <a:gd name="T2" fmla="*/ 317 w 635"/>
                <a:gd name="T3" fmla="*/ 1121 h 1122"/>
                <a:gd name="T4" fmla="*/ 269 w 635"/>
                <a:gd name="T5" fmla="*/ 1097 h 1122"/>
                <a:gd name="T6" fmla="*/ 196 w 635"/>
                <a:gd name="T7" fmla="*/ 1073 h 1122"/>
                <a:gd name="T8" fmla="*/ 147 w 635"/>
                <a:gd name="T9" fmla="*/ 1024 h 1122"/>
                <a:gd name="T10" fmla="*/ 98 w 635"/>
                <a:gd name="T11" fmla="*/ 951 h 1122"/>
                <a:gd name="T12" fmla="*/ 25 w 635"/>
                <a:gd name="T13" fmla="*/ 780 h 1122"/>
                <a:gd name="T14" fmla="*/ 1 w 635"/>
                <a:gd name="T15" fmla="*/ 561 h 1122"/>
                <a:gd name="T16" fmla="*/ 1 w 635"/>
                <a:gd name="T17" fmla="*/ 561 h 1122"/>
                <a:gd name="T18" fmla="*/ 25 w 635"/>
                <a:gd name="T19" fmla="*/ 342 h 1122"/>
                <a:gd name="T20" fmla="*/ 98 w 635"/>
                <a:gd name="T21" fmla="*/ 147 h 1122"/>
                <a:gd name="T22" fmla="*/ 147 w 635"/>
                <a:gd name="T23" fmla="*/ 98 h 1122"/>
                <a:gd name="T24" fmla="*/ 196 w 635"/>
                <a:gd name="T25" fmla="*/ 25 h 1122"/>
                <a:gd name="T26" fmla="*/ 269 w 635"/>
                <a:gd name="T27" fmla="*/ 1 h 1122"/>
                <a:gd name="T28" fmla="*/ 317 w 635"/>
                <a:gd name="T29" fmla="*/ 1 h 1122"/>
                <a:gd name="T30" fmla="*/ 317 w 635"/>
                <a:gd name="T31" fmla="*/ 1 h 1122"/>
                <a:gd name="T32" fmla="*/ 390 w 635"/>
                <a:gd name="T33" fmla="*/ 1 h 1122"/>
                <a:gd name="T34" fmla="*/ 464 w 635"/>
                <a:gd name="T35" fmla="*/ 25 h 1122"/>
                <a:gd name="T36" fmla="*/ 512 w 635"/>
                <a:gd name="T37" fmla="*/ 98 h 1122"/>
                <a:gd name="T38" fmla="*/ 561 w 635"/>
                <a:gd name="T39" fmla="*/ 147 h 1122"/>
                <a:gd name="T40" fmla="*/ 610 w 635"/>
                <a:gd name="T41" fmla="*/ 342 h 1122"/>
                <a:gd name="T42" fmla="*/ 634 w 635"/>
                <a:gd name="T43" fmla="*/ 561 h 1122"/>
                <a:gd name="T44" fmla="*/ 634 w 635"/>
                <a:gd name="T45" fmla="*/ 561 h 1122"/>
                <a:gd name="T46" fmla="*/ 610 w 635"/>
                <a:gd name="T47" fmla="*/ 780 h 1122"/>
                <a:gd name="T48" fmla="*/ 561 w 635"/>
                <a:gd name="T49" fmla="*/ 951 h 1122"/>
                <a:gd name="T50" fmla="*/ 512 w 635"/>
                <a:gd name="T51" fmla="*/ 1024 h 1122"/>
                <a:gd name="T52" fmla="*/ 464 w 635"/>
                <a:gd name="T53" fmla="*/ 1073 h 1122"/>
                <a:gd name="T54" fmla="*/ 390 w 635"/>
                <a:gd name="T55" fmla="*/ 1097 h 1122"/>
                <a:gd name="T56" fmla="*/ 317 w 635"/>
                <a:gd name="T57" fmla="*/ 1121 h 1122"/>
                <a:gd name="T58" fmla="*/ 317 w 635"/>
                <a:gd name="T59" fmla="*/ 1121 h 1122"/>
                <a:gd name="T60" fmla="*/ 0 w 635"/>
                <a:gd name="T61" fmla="*/ 0 h 1122"/>
                <a:gd name="T62" fmla="*/ 635 w 635"/>
                <a:gd name="T63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T60" t="T61" r="T62" b="T63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Shape 819"/>
            <p:cNvSpPr>
              <a:spLocks/>
            </p:cNvSpPr>
            <p:nvPr/>
          </p:nvSpPr>
          <p:spPr bwMode="auto">
            <a:xfrm>
              <a:off x="6709425" y="4414975"/>
              <a:ext cx="275250" cy="54825"/>
            </a:xfrm>
            <a:custGeom>
              <a:avLst/>
              <a:gdLst>
                <a:gd name="T0" fmla="*/ 11009 w 11010"/>
                <a:gd name="T1" fmla="*/ 2193 h 2193"/>
                <a:gd name="T2" fmla="*/ 5505 w 11010"/>
                <a:gd name="T3" fmla="*/ 1 h 2193"/>
                <a:gd name="T4" fmla="*/ 1 w 11010"/>
                <a:gd name="T5" fmla="*/ 2193 h 2193"/>
                <a:gd name="T6" fmla="*/ 0 w 11010"/>
                <a:gd name="T7" fmla="*/ 0 h 2193"/>
                <a:gd name="T8" fmla="*/ 11010 w 11010"/>
                <a:gd name="T9" fmla="*/ 2193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Shape 820"/>
            <p:cNvSpPr>
              <a:spLocks/>
            </p:cNvSpPr>
            <p:nvPr/>
          </p:nvSpPr>
          <p:spPr bwMode="auto">
            <a:xfrm>
              <a:off x="6733175" y="4382725"/>
              <a:ext cx="227750" cy="37150"/>
            </a:xfrm>
            <a:custGeom>
              <a:avLst/>
              <a:gdLst>
                <a:gd name="T0" fmla="*/ 1 w 9110"/>
                <a:gd name="T1" fmla="*/ 1486 h 1486"/>
                <a:gd name="T2" fmla="*/ 1681 w 9110"/>
                <a:gd name="T3" fmla="*/ 1486 h 1486"/>
                <a:gd name="T4" fmla="*/ 1681 w 9110"/>
                <a:gd name="T5" fmla="*/ 0 h 1486"/>
                <a:gd name="T6" fmla="*/ 4555 w 9110"/>
                <a:gd name="T7" fmla="*/ 0 h 1486"/>
                <a:gd name="T8" fmla="*/ 7429 w 9110"/>
                <a:gd name="T9" fmla="*/ 0 h 1486"/>
                <a:gd name="T10" fmla="*/ 7429 w 9110"/>
                <a:gd name="T11" fmla="*/ 1486 h 1486"/>
                <a:gd name="T12" fmla="*/ 9109 w 9110"/>
                <a:gd name="T13" fmla="*/ 1486 h 1486"/>
                <a:gd name="T14" fmla="*/ 0 w 9110"/>
                <a:gd name="T15" fmla="*/ 0 h 1486"/>
                <a:gd name="T16" fmla="*/ 9110 w 9110"/>
                <a:gd name="T17" fmla="*/ 1486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Shape 821"/>
            <p:cNvSpPr>
              <a:spLocks/>
            </p:cNvSpPr>
            <p:nvPr/>
          </p:nvSpPr>
          <p:spPr bwMode="auto">
            <a:xfrm>
              <a:off x="6847025" y="4414975"/>
              <a:ext cx="25" cy="145550"/>
            </a:xfrm>
            <a:custGeom>
              <a:avLst/>
              <a:gdLst>
                <a:gd name="T0" fmla="*/ 1 w 1"/>
                <a:gd name="T1" fmla="*/ 1 h 5822"/>
                <a:gd name="T2" fmla="*/ 1 w 1"/>
                <a:gd name="T3" fmla="*/ 5822 h 5822"/>
                <a:gd name="T4" fmla="*/ 0 w 1"/>
                <a:gd name="T5" fmla="*/ 0 h 5822"/>
                <a:gd name="T6" fmla="*/ 1 w 1"/>
                <a:gd name="T7" fmla="*/ 5822 h 5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6281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81" y="857027"/>
            <a:ext cx="3661352" cy="3657600"/>
          </a:xfrm>
          <a:prstGeom prst="ellipse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1005462"/>
            <a:ext cx="4173000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sym typeface="Lora"/>
              </a:rPr>
              <a:t>Behavioral Concerns</a:t>
            </a: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new test </a:t>
            </a:r>
            <a:r>
              <a:rPr lang="en-US" altLang="en-US" sz="2000" dirty="0" smtClean="0"/>
              <a:t>for </a:t>
            </a:r>
            <a:r>
              <a:rPr lang="en-US" altLang="en-US" sz="2000" dirty="0"/>
              <a:t>a horrible, painful, terminal disease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Rare: one </a:t>
            </a:r>
            <a:r>
              <a:rPr lang="en-US" altLang="en-US" sz="2000" dirty="0"/>
              <a:t>in a million people </a:t>
            </a: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Accurate test: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95</a:t>
            </a:r>
            <a:r>
              <a:rPr lang="en-US" altLang="en-US" sz="2000" dirty="0"/>
              <a:t>% </a:t>
            </a:r>
            <a:r>
              <a:rPr lang="en-US" altLang="en-US" sz="2000" dirty="0" smtClean="0"/>
              <a:t>correct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5</a:t>
            </a:r>
            <a:r>
              <a:rPr lang="en-US" altLang="en-US" sz="2000" dirty="0"/>
              <a:t>% false positive/negative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You test positive!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sz="2000" b="1" i="1" dirty="0">
                <a:solidFill>
                  <a:srgbClr val="040F76"/>
                </a:solidFill>
              </a:rPr>
              <a:t>	</a:t>
            </a:r>
            <a:r>
              <a:rPr lang="en-US" sz="2000" dirty="0">
                <a:highlight>
                  <a:srgbClr val="FFCD00"/>
                </a:highlight>
              </a:rPr>
              <a:t> </a:t>
            </a:r>
            <a:r>
              <a:rPr lang="en-US" sz="2000" dirty="0" smtClean="0">
                <a:highlight>
                  <a:srgbClr val="FFCD00"/>
                </a:highlight>
              </a:rPr>
              <a:t>How worried are you?</a:t>
            </a:r>
            <a:r>
              <a:rPr lang="en-US" sz="2000" dirty="0" smtClean="0">
                <a:highlight>
                  <a:srgbClr val="FFCD00"/>
                </a:highlight>
                <a:ea typeface="ＭＳ Ｐゴシック" charset="-128"/>
              </a:rPr>
              <a:t> </a:t>
            </a:r>
            <a:endParaRPr lang="en-US" sz="2000" dirty="0" smtClean="0"/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hape 169"/>
          <p:cNvSpPr>
            <a:spLocks noChangeArrowheads="1"/>
          </p:cNvSpPr>
          <p:nvPr/>
        </p:nvSpPr>
        <p:spPr bwMode="auto">
          <a:xfrm>
            <a:off x="624504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6" name="Shape 522"/>
          <p:cNvGrpSpPr>
            <a:grpSpLocks/>
          </p:cNvGrpSpPr>
          <p:nvPr/>
        </p:nvGrpSpPr>
        <p:grpSpPr bwMode="auto">
          <a:xfrm>
            <a:off x="789498" y="882463"/>
            <a:ext cx="462528" cy="498848"/>
            <a:chOff x="616425" y="2329600"/>
            <a:chExt cx="361700" cy="388475"/>
          </a:xfrm>
        </p:grpSpPr>
        <p:sp>
          <p:nvSpPr>
            <p:cNvPr id="27" name="Shape 523"/>
            <p:cNvSpPr>
              <a:spLocks/>
            </p:cNvSpPr>
            <p:nvPr/>
          </p:nvSpPr>
          <p:spPr bwMode="auto">
            <a:xfrm>
              <a:off x="616425" y="2329600"/>
              <a:ext cx="361700" cy="388475"/>
            </a:xfrm>
            <a:custGeom>
              <a:avLst/>
              <a:gdLst>
                <a:gd name="T0" fmla="*/ 9621 w 14468"/>
                <a:gd name="T1" fmla="*/ 6479 h 15539"/>
                <a:gd name="T2" fmla="*/ 10303 w 14468"/>
                <a:gd name="T3" fmla="*/ 1656 h 15539"/>
                <a:gd name="T4" fmla="*/ 10400 w 14468"/>
                <a:gd name="T5" fmla="*/ 1559 h 15539"/>
                <a:gd name="T6" fmla="*/ 10522 w 14468"/>
                <a:gd name="T7" fmla="*/ 1291 h 15539"/>
                <a:gd name="T8" fmla="*/ 10571 w 14468"/>
                <a:gd name="T9" fmla="*/ 1023 h 15539"/>
                <a:gd name="T10" fmla="*/ 10547 w 14468"/>
                <a:gd name="T11" fmla="*/ 731 h 15539"/>
                <a:gd name="T12" fmla="*/ 10498 w 14468"/>
                <a:gd name="T13" fmla="*/ 609 h 15539"/>
                <a:gd name="T14" fmla="*/ 10352 w 14468"/>
                <a:gd name="T15" fmla="*/ 366 h 15539"/>
                <a:gd name="T16" fmla="*/ 10157 w 14468"/>
                <a:gd name="T17" fmla="*/ 171 h 15539"/>
                <a:gd name="T18" fmla="*/ 9889 w 14468"/>
                <a:gd name="T19" fmla="*/ 49 h 15539"/>
                <a:gd name="T20" fmla="*/ 9621 w 14468"/>
                <a:gd name="T21" fmla="*/ 0 h 15539"/>
                <a:gd name="T22" fmla="*/ 4848 w 14468"/>
                <a:gd name="T23" fmla="*/ 0 h 15539"/>
                <a:gd name="T24" fmla="*/ 4580 w 14468"/>
                <a:gd name="T25" fmla="*/ 49 h 15539"/>
                <a:gd name="T26" fmla="*/ 4312 w 14468"/>
                <a:gd name="T27" fmla="*/ 171 h 15539"/>
                <a:gd name="T28" fmla="*/ 4117 w 14468"/>
                <a:gd name="T29" fmla="*/ 366 h 15539"/>
                <a:gd name="T30" fmla="*/ 3971 w 14468"/>
                <a:gd name="T31" fmla="*/ 609 h 15539"/>
                <a:gd name="T32" fmla="*/ 3922 w 14468"/>
                <a:gd name="T33" fmla="*/ 731 h 15539"/>
                <a:gd name="T34" fmla="*/ 3898 w 14468"/>
                <a:gd name="T35" fmla="*/ 1023 h 15539"/>
                <a:gd name="T36" fmla="*/ 3946 w 14468"/>
                <a:gd name="T37" fmla="*/ 1291 h 15539"/>
                <a:gd name="T38" fmla="*/ 4068 w 14468"/>
                <a:gd name="T39" fmla="*/ 1559 h 15539"/>
                <a:gd name="T40" fmla="*/ 4848 w 14468"/>
                <a:gd name="T41" fmla="*/ 2338 h 15539"/>
                <a:gd name="T42" fmla="*/ 196 w 14468"/>
                <a:gd name="T43" fmla="*/ 13030 h 15539"/>
                <a:gd name="T44" fmla="*/ 123 w 14468"/>
                <a:gd name="T45" fmla="*/ 13152 h 15539"/>
                <a:gd name="T46" fmla="*/ 25 w 14468"/>
                <a:gd name="T47" fmla="*/ 13395 h 15539"/>
                <a:gd name="T48" fmla="*/ 1 w 14468"/>
                <a:gd name="T49" fmla="*/ 13639 h 15539"/>
                <a:gd name="T50" fmla="*/ 50 w 14468"/>
                <a:gd name="T51" fmla="*/ 13907 h 15539"/>
                <a:gd name="T52" fmla="*/ 585 w 14468"/>
                <a:gd name="T53" fmla="*/ 15003 h 15539"/>
                <a:gd name="T54" fmla="*/ 658 w 14468"/>
                <a:gd name="T55" fmla="*/ 15125 h 15539"/>
                <a:gd name="T56" fmla="*/ 829 w 14468"/>
                <a:gd name="T57" fmla="*/ 15320 h 15539"/>
                <a:gd name="T58" fmla="*/ 1073 w 14468"/>
                <a:gd name="T59" fmla="*/ 15441 h 15539"/>
                <a:gd name="T60" fmla="*/ 1316 w 14468"/>
                <a:gd name="T61" fmla="*/ 15539 h 15539"/>
                <a:gd name="T62" fmla="*/ 13006 w 14468"/>
                <a:gd name="T63" fmla="*/ 15539 h 15539"/>
                <a:gd name="T64" fmla="*/ 13153 w 14468"/>
                <a:gd name="T65" fmla="*/ 15539 h 15539"/>
                <a:gd name="T66" fmla="*/ 13396 w 14468"/>
                <a:gd name="T67" fmla="*/ 15441 h 15539"/>
                <a:gd name="T68" fmla="*/ 13640 w 14468"/>
                <a:gd name="T69" fmla="*/ 15320 h 15539"/>
                <a:gd name="T70" fmla="*/ 13810 w 14468"/>
                <a:gd name="T71" fmla="*/ 15125 h 15539"/>
                <a:gd name="T72" fmla="*/ 14370 w 14468"/>
                <a:gd name="T73" fmla="*/ 14029 h 15539"/>
                <a:gd name="T74" fmla="*/ 14419 w 14468"/>
                <a:gd name="T75" fmla="*/ 13907 h 15539"/>
                <a:gd name="T76" fmla="*/ 14468 w 14468"/>
                <a:gd name="T77" fmla="*/ 13639 h 15539"/>
                <a:gd name="T78" fmla="*/ 14443 w 14468"/>
                <a:gd name="T79" fmla="*/ 13395 h 15539"/>
                <a:gd name="T80" fmla="*/ 14346 w 14468"/>
                <a:gd name="T81" fmla="*/ 13152 h 15539"/>
                <a:gd name="T82" fmla="*/ 14273 w 14468"/>
                <a:gd name="T83" fmla="*/ 13030 h 15539"/>
                <a:gd name="T84" fmla="*/ 0 w 14468"/>
                <a:gd name="T85" fmla="*/ 0 h 15539"/>
                <a:gd name="T86" fmla="*/ 14468 w 14468"/>
                <a:gd name="T87" fmla="*/ 15539 h 15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T84" t="T85" r="T86" b="T87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Shape 524"/>
            <p:cNvSpPr>
              <a:spLocks/>
            </p:cNvSpPr>
            <p:nvPr/>
          </p:nvSpPr>
          <p:spPr bwMode="auto">
            <a:xfrm>
              <a:off x="704725" y="2545750"/>
              <a:ext cx="185125" cy="25"/>
            </a:xfrm>
            <a:custGeom>
              <a:avLst/>
              <a:gdLst>
                <a:gd name="T0" fmla="*/ 7404 w 7405"/>
                <a:gd name="T1" fmla="*/ 0 h 1"/>
                <a:gd name="T2" fmla="*/ 0 w 7405"/>
                <a:gd name="T3" fmla="*/ 0 h 1"/>
                <a:gd name="T4" fmla="*/ 0 w 7405"/>
                <a:gd name="T5" fmla="*/ 0 h 1"/>
                <a:gd name="T6" fmla="*/ 7405 w 740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Shape 525"/>
            <p:cNvSpPr>
              <a:spLocks/>
            </p:cNvSpPr>
            <p:nvPr/>
          </p:nvSpPr>
          <p:spPr bwMode="auto">
            <a:xfrm>
              <a:off x="811875" y="2626125"/>
              <a:ext cx="31075" cy="31075"/>
            </a:xfrm>
            <a:custGeom>
              <a:avLst/>
              <a:gdLst>
                <a:gd name="T0" fmla="*/ 1 w 1243"/>
                <a:gd name="T1" fmla="*/ 633 h 1243"/>
                <a:gd name="T2" fmla="*/ 1 w 1243"/>
                <a:gd name="T3" fmla="*/ 633 h 1243"/>
                <a:gd name="T4" fmla="*/ 25 w 1243"/>
                <a:gd name="T5" fmla="*/ 487 h 1243"/>
                <a:gd name="T6" fmla="*/ 50 w 1243"/>
                <a:gd name="T7" fmla="*/ 390 h 1243"/>
                <a:gd name="T8" fmla="*/ 98 w 1243"/>
                <a:gd name="T9" fmla="*/ 268 h 1243"/>
                <a:gd name="T10" fmla="*/ 171 w 1243"/>
                <a:gd name="T11" fmla="*/ 171 h 1243"/>
                <a:gd name="T12" fmla="*/ 269 w 1243"/>
                <a:gd name="T13" fmla="*/ 98 h 1243"/>
                <a:gd name="T14" fmla="*/ 390 w 1243"/>
                <a:gd name="T15" fmla="*/ 49 h 1243"/>
                <a:gd name="T16" fmla="*/ 488 w 1243"/>
                <a:gd name="T17" fmla="*/ 24 h 1243"/>
                <a:gd name="T18" fmla="*/ 634 w 1243"/>
                <a:gd name="T19" fmla="*/ 0 h 1243"/>
                <a:gd name="T20" fmla="*/ 634 w 1243"/>
                <a:gd name="T21" fmla="*/ 0 h 1243"/>
                <a:gd name="T22" fmla="*/ 756 w 1243"/>
                <a:gd name="T23" fmla="*/ 24 h 1243"/>
                <a:gd name="T24" fmla="*/ 853 w 1243"/>
                <a:gd name="T25" fmla="*/ 49 h 1243"/>
                <a:gd name="T26" fmla="*/ 975 w 1243"/>
                <a:gd name="T27" fmla="*/ 98 h 1243"/>
                <a:gd name="T28" fmla="*/ 1072 w 1243"/>
                <a:gd name="T29" fmla="*/ 171 h 1243"/>
                <a:gd name="T30" fmla="*/ 1146 w 1243"/>
                <a:gd name="T31" fmla="*/ 268 h 1243"/>
                <a:gd name="T32" fmla="*/ 1194 w 1243"/>
                <a:gd name="T33" fmla="*/ 390 h 1243"/>
                <a:gd name="T34" fmla="*/ 1243 w 1243"/>
                <a:gd name="T35" fmla="*/ 487 h 1243"/>
                <a:gd name="T36" fmla="*/ 1243 w 1243"/>
                <a:gd name="T37" fmla="*/ 633 h 1243"/>
                <a:gd name="T38" fmla="*/ 1243 w 1243"/>
                <a:gd name="T39" fmla="*/ 633 h 1243"/>
                <a:gd name="T40" fmla="*/ 1243 w 1243"/>
                <a:gd name="T41" fmla="*/ 755 h 1243"/>
                <a:gd name="T42" fmla="*/ 1194 w 1243"/>
                <a:gd name="T43" fmla="*/ 853 h 1243"/>
                <a:gd name="T44" fmla="*/ 1146 w 1243"/>
                <a:gd name="T45" fmla="*/ 974 h 1243"/>
                <a:gd name="T46" fmla="*/ 1072 w 1243"/>
                <a:gd name="T47" fmla="*/ 1072 h 1243"/>
                <a:gd name="T48" fmla="*/ 975 w 1243"/>
                <a:gd name="T49" fmla="*/ 1145 h 1243"/>
                <a:gd name="T50" fmla="*/ 853 w 1243"/>
                <a:gd name="T51" fmla="*/ 1194 h 1243"/>
                <a:gd name="T52" fmla="*/ 756 w 1243"/>
                <a:gd name="T53" fmla="*/ 1242 h 1243"/>
                <a:gd name="T54" fmla="*/ 634 w 1243"/>
                <a:gd name="T55" fmla="*/ 1242 h 1243"/>
                <a:gd name="T56" fmla="*/ 634 w 1243"/>
                <a:gd name="T57" fmla="*/ 1242 h 1243"/>
                <a:gd name="T58" fmla="*/ 488 w 1243"/>
                <a:gd name="T59" fmla="*/ 1242 h 1243"/>
                <a:gd name="T60" fmla="*/ 390 w 1243"/>
                <a:gd name="T61" fmla="*/ 1194 h 1243"/>
                <a:gd name="T62" fmla="*/ 269 w 1243"/>
                <a:gd name="T63" fmla="*/ 1145 h 1243"/>
                <a:gd name="T64" fmla="*/ 171 w 1243"/>
                <a:gd name="T65" fmla="*/ 1072 h 1243"/>
                <a:gd name="T66" fmla="*/ 98 w 1243"/>
                <a:gd name="T67" fmla="*/ 974 h 1243"/>
                <a:gd name="T68" fmla="*/ 50 w 1243"/>
                <a:gd name="T69" fmla="*/ 853 h 1243"/>
                <a:gd name="T70" fmla="*/ 25 w 1243"/>
                <a:gd name="T71" fmla="*/ 755 h 1243"/>
                <a:gd name="T72" fmla="*/ 1 w 1243"/>
                <a:gd name="T73" fmla="*/ 633 h 1243"/>
                <a:gd name="T74" fmla="*/ 1 w 1243"/>
                <a:gd name="T75" fmla="*/ 633 h 1243"/>
                <a:gd name="T76" fmla="*/ 0 w 1243"/>
                <a:gd name="T77" fmla="*/ 0 h 1243"/>
                <a:gd name="T78" fmla="*/ 1243 w 1243"/>
                <a:gd name="T79" fmla="*/ 1243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Shape 526"/>
            <p:cNvSpPr>
              <a:spLocks/>
            </p:cNvSpPr>
            <p:nvPr/>
          </p:nvSpPr>
          <p:spPr bwMode="auto">
            <a:xfrm>
              <a:off x="751000" y="2568275"/>
              <a:ext cx="54200" cy="53600"/>
            </a:xfrm>
            <a:custGeom>
              <a:avLst/>
              <a:gdLst>
                <a:gd name="T0" fmla="*/ 1096 w 2168"/>
                <a:gd name="T1" fmla="*/ 2144 h 2144"/>
                <a:gd name="T2" fmla="*/ 1096 w 2168"/>
                <a:gd name="T3" fmla="*/ 2144 h 2144"/>
                <a:gd name="T4" fmla="*/ 877 w 2168"/>
                <a:gd name="T5" fmla="*/ 2119 h 2144"/>
                <a:gd name="T6" fmla="*/ 658 w 2168"/>
                <a:gd name="T7" fmla="*/ 2071 h 2144"/>
                <a:gd name="T8" fmla="*/ 487 w 2168"/>
                <a:gd name="T9" fmla="*/ 1973 h 2144"/>
                <a:gd name="T10" fmla="*/ 317 w 2168"/>
                <a:gd name="T11" fmla="*/ 1827 h 2144"/>
                <a:gd name="T12" fmla="*/ 195 w 2168"/>
                <a:gd name="T13" fmla="*/ 1681 h 2144"/>
                <a:gd name="T14" fmla="*/ 98 w 2168"/>
                <a:gd name="T15" fmla="*/ 1486 h 2144"/>
                <a:gd name="T16" fmla="*/ 25 w 2168"/>
                <a:gd name="T17" fmla="*/ 1291 h 2144"/>
                <a:gd name="T18" fmla="*/ 0 w 2168"/>
                <a:gd name="T19" fmla="*/ 1072 h 2144"/>
                <a:gd name="T20" fmla="*/ 0 w 2168"/>
                <a:gd name="T21" fmla="*/ 1072 h 2144"/>
                <a:gd name="T22" fmla="*/ 25 w 2168"/>
                <a:gd name="T23" fmla="*/ 853 h 2144"/>
                <a:gd name="T24" fmla="*/ 98 w 2168"/>
                <a:gd name="T25" fmla="*/ 658 h 2144"/>
                <a:gd name="T26" fmla="*/ 195 w 2168"/>
                <a:gd name="T27" fmla="*/ 463 h 2144"/>
                <a:gd name="T28" fmla="*/ 317 w 2168"/>
                <a:gd name="T29" fmla="*/ 317 h 2144"/>
                <a:gd name="T30" fmla="*/ 487 w 2168"/>
                <a:gd name="T31" fmla="*/ 171 h 2144"/>
                <a:gd name="T32" fmla="*/ 658 w 2168"/>
                <a:gd name="T33" fmla="*/ 73 h 2144"/>
                <a:gd name="T34" fmla="*/ 877 w 2168"/>
                <a:gd name="T35" fmla="*/ 0 h 2144"/>
                <a:gd name="T36" fmla="*/ 1096 w 2168"/>
                <a:gd name="T37" fmla="*/ 0 h 2144"/>
                <a:gd name="T38" fmla="*/ 1096 w 2168"/>
                <a:gd name="T39" fmla="*/ 0 h 2144"/>
                <a:gd name="T40" fmla="*/ 1315 w 2168"/>
                <a:gd name="T41" fmla="*/ 0 h 2144"/>
                <a:gd name="T42" fmla="*/ 1510 w 2168"/>
                <a:gd name="T43" fmla="*/ 73 h 2144"/>
                <a:gd name="T44" fmla="*/ 1681 w 2168"/>
                <a:gd name="T45" fmla="*/ 171 h 2144"/>
                <a:gd name="T46" fmla="*/ 1851 w 2168"/>
                <a:gd name="T47" fmla="*/ 317 h 2144"/>
                <a:gd name="T48" fmla="*/ 1973 w 2168"/>
                <a:gd name="T49" fmla="*/ 463 h 2144"/>
                <a:gd name="T50" fmla="*/ 2070 w 2168"/>
                <a:gd name="T51" fmla="*/ 658 h 2144"/>
                <a:gd name="T52" fmla="*/ 2144 w 2168"/>
                <a:gd name="T53" fmla="*/ 853 h 2144"/>
                <a:gd name="T54" fmla="*/ 2168 w 2168"/>
                <a:gd name="T55" fmla="*/ 1072 h 2144"/>
                <a:gd name="T56" fmla="*/ 2168 w 2168"/>
                <a:gd name="T57" fmla="*/ 1072 h 2144"/>
                <a:gd name="T58" fmla="*/ 2144 w 2168"/>
                <a:gd name="T59" fmla="*/ 1291 h 2144"/>
                <a:gd name="T60" fmla="*/ 2070 w 2168"/>
                <a:gd name="T61" fmla="*/ 1486 h 2144"/>
                <a:gd name="T62" fmla="*/ 1973 w 2168"/>
                <a:gd name="T63" fmla="*/ 1681 h 2144"/>
                <a:gd name="T64" fmla="*/ 1851 w 2168"/>
                <a:gd name="T65" fmla="*/ 1827 h 2144"/>
                <a:gd name="T66" fmla="*/ 1681 w 2168"/>
                <a:gd name="T67" fmla="*/ 1973 h 2144"/>
                <a:gd name="T68" fmla="*/ 1510 w 2168"/>
                <a:gd name="T69" fmla="*/ 2071 h 2144"/>
                <a:gd name="T70" fmla="*/ 1315 w 2168"/>
                <a:gd name="T71" fmla="*/ 2119 h 2144"/>
                <a:gd name="T72" fmla="*/ 1096 w 2168"/>
                <a:gd name="T73" fmla="*/ 2144 h 2144"/>
                <a:gd name="T74" fmla="*/ 1096 w 2168"/>
                <a:gd name="T75" fmla="*/ 2144 h 2144"/>
                <a:gd name="T76" fmla="*/ 0 w 2168"/>
                <a:gd name="T77" fmla="*/ 0 h 2144"/>
                <a:gd name="T78" fmla="*/ 2168 w 2168"/>
                <a:gd name="T79" fmla="*/ 2144 h 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Shape 527"/>
            <p:cNvSpPr>
              <a:spLocks/>
            </p:cNvSpPr>
            <p:nvPr/>
          </p:nvSpPr>
          <p:spPr bwMode="auto">
            <a:xfrm>
              <a:off x="769875" y="2662650"/>
              <a:ext cx="23775" cy="23775"/>
            </a:xfrm>
            <a:custGeom>
              <a:avLst/>
              <a:gdLst>
                <a:gd name="T0" fmla="*/ 0 w 951"/>
                <a:gd name="T1" fmla="*/ 463 h 951"/>
                <a:gd name="T2" fmla="*/ 0 w 951"/>
                <a:gd name="T3" fmla="*/ 463 h 951"/>
                <a:gd name="T4" fmla="*/ 0 w 951"/>
                <a:gd name="T5" fmla="*/ 366 h 951"/>
                <a:gd name="T6" fmla="*/ 25 w 951"/>
                <a:gd name="T7" fmla="*/ 293 h 951"/>
                <a:gd name="T8" fmla="*/ 73 w 951"/>
                <a:gd name="T9" fmla="*/ 195 h 951"/>
                <a:gd name="T10" fmla="*/ 146 w 951"/>
                <a:gd name="T11" fmla="*/ 122 h 951"/>
                <a:gd name="T12" fmla="*/ 220 w 951"/>
                <a:gd name="T13" fmla="*/ 73 h 951"/>
                <a:gd name="T14" fmla="*/ 293 w 951"/>
                <a:gd name="T15" fmla="*/ 25 h 951"/>
                <a:gd name="T16" fmla="*/ 390 w 951"/>
                <a:gd name="T17" fmla="*/ 0 h 951"/>
                <a:gd name="T18" fmla="*/ 487 w 951"/>
                <a:gd name="T19" fmla="*/ 0 h 951"/>
                <a:gd name="T20" fmla="*/ 487 w 951"/>
                <a:gd name="T21" fmla="*/ 0 h 951"/>
                <a:gd name="T22" fmla="*/ 585 w 951"/>
                <a:gd name="T23" fmla="*/ 0 h 951"/>
                <a:gd name="T24" fmla="*/ 658 w 951"/>
                <a:gd name="T25" fmla="*/ 25 h 951"/>
                <a:gd name="T26" fmla="*/ 755 w 951"/>
                <a:gd name="T27" fmla="*/ 73 h 951"/>
                <a:gd name="T28" fmla="*/ 828 w 951"/>
                <a:gd name="T29" fmla="*/ 122 h 951"/>
                <a:gd name="T30" fmla="*/ 877 w 951"/>
                <a:gd name="T31" fmla="*/ 195 h 951"/>
                <a:gd name="T32" fmla="*/ 926 w 951"/>
                <a:gd name="T33" fmla="*/ 293 h 951"/>
                <a:gd name="T34" fmla="*/ 950 w 951"/>
                <a:gd name="T35" fmla="*/ 366 h 951"/>
                <a:gd name="T36" fmla="*/ 950 w 951"/>
                <a:gd name="T37" fmla="*/ 463 h 951"/>
                <a:gd name="T38" fmla="*/ 950 w 951"/>
                <a:gd name="T39" fmla="*/ 463 h 951"/>
                <a:gd name="T40" fmla="*/ 950 w 951"/>
                <a:gd name="T41" fmla="*/ 561 h 951"/>
                <a:gd name="T42" fmla="*/ 926 w 951"/>
                <a:gd name="T43" fmla="*/ 658 h 951"/>
                <a:gd name="T44" fmla="*/ 877 w 951"/>
                <a:gd name="T45" fmla="*/ 755 h 951"/>
                <a:gd name="T46" fmla="*/ 828 w 951"/>
                <a:gd name="T47" fmla="*/ 804 h 951"/>
                <a:gd name="T48" fmla="*/ 755 w 951"/>
                <a:gd name="T49" fmla="*/ 877 h 951"/>
                <a:gd name="T50" fmla="*/ 658 w 951"/>
                <a:gd name="T51" fmla="*/ 926 h 951"/>
                <a:gd name="T52" fmla="*/ 585 w 951"/>
                <a:gd name="T53" fmla="*/ 950 h 951"/>
                <a:gd name="T54" fmla="*/ 487 w 951"/>
                <a:gd name="T55" fmla="*/ 950 h 951"/>
                <a:gd name="T56" fmla="*/ 487 w 951"/>
                <a:gd name="T57" fmla="*/ 950 h 951"/>
                <a:gd name="T58" fmla="*/ 390 w 951"/>
                <a:gd name="T59" fmla="*/ 950 h 951"/>
                <a:gd name="T60" fmla="*/ 293 w 951"/>
                <a:gd name="T61" fmla="*/ 926 h 951"/>
                <a:gd name="T62" fmla="*/ 220 w 951"/>
                <a:gd name="T63" fmla="*/ 877 h 951"/>
                <a:gd name="T64" fmla="*/ 146 w 951"/>
                <a:gd name="T65" fmla="*/ 804 h 951"/>
                <a:gd name="T66" fmla="*/ 73 w 951"/>
                <a:gd name="T67" fmla="*/ 755 h 951"/>
                <a:gd name="T68" fmla="*/ 25 w 951"/>
                <a:gd name="T69" fmla="*/ 658 h 951"/>
                <a:gd name="T70" fmla="*/ 0 w 951"/>
                <a:gd name="T71" fmla="*/ 561 h 951"/>
                <a:gd name="T72" fmla="*/ 0 w 951"/>
                <a:gd name="T73" fmla="*/ 463 h 951"/>
                <a:gd name="T74" fmla="*/ 0 w 951"/>
                <a:gd name="T75" fmla="*/ 463 h 951"/>
                <a:gd name="T76" fmla="*/ 0 w 951"/>
                <a:gd name="T77" fmla="*/ 0 h 951"/>
                <a:gd name="T78" fmla="*/ 951 w 951"/>
                <a:gd name="T7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Shape 528"/>
            <p:cNvSpPr>
              <a:spLocks/>
            </p:cNvSpPr>
            <p:nvPr/>
          </p:nvSpPr>
          <p:spPr bwMode="auto">
            <a:xfrm>
              <a:off x="799700" y="2503125"/>
              <a:ext cx="24375" cy="23775"/>
            </a:xfrm>
            <a:custGeom>
              <a:avLst/>
              <a:gdLst>
                <a:gd name="T0" fmla="*/ 1 w 975"/>
                <a:gd name="T1" fmla="*/ 463 h 951"/>
                <a:gd name="T2" fmla="*/ 1 w 975"/>
                <a:gd name="T3" fmla="*/ 463 h 951"/>
                <a:gd name="T4" fmla="*/ 25 w 975"/>
                <a:gd name="T5" fmla="*/ 366 h 951"/>
                <a:gd name="T6" fmla="*/ 49 w 975"/>
                <a:gd name="T7" fmla="*/ 293 h 951"/>
                <a:gd name="T8" fmla="*/ 98 w 975"/>
                <a:gd name="T9" fmla="*/ 195 h 951"/>
                <a:gd name="T10" fmla="*/ 147 w 975"/>
                <a:gd name="T11" fmla="*/ 122 h 951"/>
                <a:gd name="T12" fmla="*/ 220 w 975"/>
                <a:gd name="T13" fmla="*/ 73 h 951"/>
                <a:gd name="T14" fmla="*/ 293 w 975"/>
                <a:gd name="T15" fmla="*/ 25 h 951"/>
                <a:gd name="T16" fmla="*/ 390 w 975"/>
                <a:gd name="T17" fmla="*/ 0 h 951"/>
                <a:gd name="T18" fmla="*/ 488 w 975"/>
                <a:gd name="T19" fmla="*/ 0 h 951"/>
                <a:gd name="T20" fmla="*/ 488 w 975"/>
                <a:gd name="T21" fmla="*/ 0 h 951"/>
                <a:gd name="T22" fmla="*/ 585 w 975"/>
                <a:gd name="T23" fmla="*/ 0 h 951"/>
                <a:gd name="T24" fmla="*/ 683 w 975"/>
                <a:gd name="T25" fmla="*/ 25 h 951"/>
                <a:gd name="T26" fmla="*/ 756 w 975"/>
                <a:gd name="T27" fmla="*/ 73 h 951"/>
                <a:gd name="T28" fmla="*/ 829 w 975"/>
                <a:gd name="T29" fmla="*/ 122 h 951"/>
                <a:gd name="T30" fmla="*/ 877 w 975"/>
                <a:gd name="T31" fmla="*/ 195 h 951"/>
                <a:gd name="T32" fmla="*/ 926 w 975"/>
                <a:gd name="T33" fmla="*/ 293 h 951"/>
                <a:gd name="T34" fmla="*/ 951 w 975"/>
                <a:gd name="T35" fmla="*/ 366 h 951"/>
                <a:gd name="T36" fmla="*/ 975 w 975"/>
                <a:gd name="T37" fmla="*/ 463 h 951"/>
                <a:gd name="T38" fmla="*/ 975 w 975"/>
                <a:gd name="T39" fmla="*/ 463 h 951"/>
                <a:gd name="T40" fmla="*/ 951 w 975"/>
                <a:gd name="T41" fmla="*/ 561 h 951"/>
                <a:gd name="T42" fmla="*/ 926 w 975"/>
                <a:gd name="T43" fmla="*/ 658 h 951"/>
                <a:gd name="T44" fmla="*/ 877 w 975"/>
                <a:gd name="T45" fmla="*/ 731 h 951"/>
                <a:gd name="T46" fmla="*/ 829 w 975"/>
                <a:gd name="T47" fmla="*/ 804 h 951"/>
                <a:gd name="T48" fmla="*/ 756 w 975"/>
                <a:gd name="T49" fmla="*/ 877 h 951"/>
                <a:gd name="T50" fmla="*/ 683 w 975"/>
                <a:gd name="T51" fmla="*/ 902 h 951"/>
                <a:gd name="T52" fmla="*/ 585 w 975"/>
                <a:gd name="T53" fmla="*/ 950 h 951"/>
                <a:gd name="T54" fmla="*/ 488 w 975"/>
                <a:gd name="T55" fmla="*/ 950 h 951"/>
                <a:gd name="T56" fmla="*/ 488 w 975"/>
                <a:gd name="T57" fmla="*/ 950 h 951"/>
                <a:gd name="T58" fmla="*/ 390 w 975"/>
                <a:gd name="T59" fmla="*/ 950 h 951"/>
                <a:gd name="T60" fmla="*/ 293 w 975"/>
                <a:gd name="T61" fmla="*/ 902 h 951"/>
                <a:gd name="T62" fmla="*/ 220 w 975"/>
                <a:gd name="T63" fmla="*/ 877 h 951"/>
                <a:gd name="T64" fmla="*/ 147 w 975"/>
                <a:gd name="T65" fmla="*/ 804 h 951"/>
                <a:gd name="T66" fmla="*/ 98 w 975"/>
                <a:gd name="T67" fmla="*/ 731 h 951"/>
                <a:gd name="T68" fmla="*/ 49 w 975"/>
                <a:gd name="T69" fmla="*/ 658 h 951"/>
                <a:gd name="T70" fmla="*/ 25 w 975"/>
                <a:gd name="T71" fmla="*/ 561 h 951"/>
                <a:gd name="T72" fmla="*/ 1 w 975"/>
                <a:gd name="T73" fmla="*/ 463 h 951"/>
                <a:gd name="T74" fmla="*/ 1 w 975"/>
                <a:gd name="T75" fmla="*/ 463 h 951"/>
                <a:gd name="T76" fmla="*/ 0 w 975"/>
                <a:gd name="T77" fmla="*/ 0 h 951"/>
                <a:gd name="T78" fmla="*/ 975 w 975"/>
                <a:gd name="T79" fmla="*/ 951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Shape 529"/>
            <p:cNvSpPr>
              <a:spLocks/>
            </p:cNvSpPr>
            <p:nvPr/>
          </p:nvSpPr>
          <p:spPr bwMode="auto">
            <a:xfrm>
              <a:off x="766825" y="2388050"/>
              <a:ext cx="60925" cy="25"/>
            </a:xfrm>
            <a:custGeom>
              <a:avLst/>
              <a:gdLst>
                <a:gd name="T0" fmla="*/ 2436 w 2437"/>
                <a:gd name="T1" fmla="*/ 0 h 1"/>
                <a:gd name="T2" fmla="*/ 1 w 2437"/>
                <a:gd name="T3" fmla="*/ 0 h 1"/>
                <a:gd name="T4" fmla="*/ 0 w 2437"/>
                <a:gd name="T5" fmla="*/ 0 h 1"/>
                <a:gd name="T6" fmla="*/ 2437 w 243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Shape 530"/>
            <p:cNvSpPr>
              <a:spLocks/>
            </p:cNvSpPr>
            <p:nvPr/>
          </p:nvSpPr>
          <p:spPr bwMode="auto">
            <a:xfrm>
              <a:off x="769875" y="2456250"/>
              <a:ext cx="31075" cy="31075"/>
            </a:xfrm>
            <a:custGeom>
              <a:avLst/>
              <a:gdLst>
                <a:gd name="T0" fmla="*/ 0 w 1243"/>
                <a:gd name="T1" fmla="*/ 633 h 1243"/>
                <a:gd name="T2" fmla="*/ 0 w 1243"/>
                <a:gd name="T3" fmla="*/ 633 h 1243"/>
                <a:gd name="T4" fmla="*/ 0 w 1243"/>
                <a:gd name="T5" fmla="*/ 512 h 1243"/>
                <a:gd name="T6" fmla="*/ 49 w 1243"/>
                <a:gd name="T7" fmla="*/ 390 h 1243"/>
                <a:gd name="T8" fmla="*/ 98 w 1243"/>
                <a:gd name="T9" fmla="*/ 268 h 1243"/>
                <a:gd name="T10" fmla="*/ 171 w 1243"/>
                <a:gd name="T11" fmla="*/ 195 h 1243"/>
                <a:gd name="T12" fmla="*/ 268 w 1243"/>
                <a:gd name="T13" fmla="*/ 122 h 1243"/>
                <a:gd name="T14" fmla="*/ 366 w 1243"/>
                <a:gd name="T15" fmla="*/ 49 h 1243"/>
                <a:gd name="T16" fmla="*/ 487 w 1243"/>
                <a:gd name="T17" fmla="*/ 24 h 1243"/>
                <a:gd name="T18" fmla="*/ 609 w 1243"/>
                <a:gd name="T19" fmla="*/ 0 h 1243"/>
                <a:gd name="T20" fmla="*/ 609 w 1243"/>
                <a:gd name="T21" fmla="*/ 0 h 1243"/>
                <a:gd name="T22" fmla="*/ 731 w 1243"/>
                <a:gd name="T23" fmla="*/ 24 h 1243"/>
                <a:gd name="T24" fmla="*/ 853 w 1243"/>
                <a:gd name="T25" fmla="*/ 49 h 1243"/>
                <a:gd name="T26" fmla="*/ 975 w 1243"/>
                <a:gd name="T27" fmla="*/ 122 h 1243"/>
                <a:gd name="T28" fmla="*/ 1048 w 1243"/>
                <a:gd name="T29" fmla="*/ 195 h 1243"/>
                <a:gd name="T30" fmla="*/ 1145 w 1243"/>
                <a:gd name="T31" fmla="*/ 268 h 1243"/>
                <a:gd name="T32" fmla="*/ 1194 w 1243"/>
                <a:gd name="T33" fmla="*/ 390 h 1243"/>
                <a:gd name="T34" fmla="*/ 1218 w 1243"/>
                <a:gd name="T35" fmla="*/ 512 h 1243"/>
                <a:gd name="T36" fmla="*/ 1242 w 1243"/>
                <a:gd name="T37" fmla="*/ 633 h 1243"/>
                <a:gd name="T38" fmla="*/ 1242 w 1243"/>
                <a:gd name="T39" fmla="*/ 633 h 1243"/>
                <a:gd name="T40" fmla="*/ 1218 w 1243"/>
                <a:gd name="T41" fmla="*/ 755 h 1243"/>
                <a:gd name="T42" fmla="*/ 1194 w 1243"/>
                <a:gd name="T43" fmla="*/ 877 h 1243"/>
                <a:gd name="T44" fmla="*/ 1145 w 1243"/>
                <a:gd name="T45" fmla="*/ 974 h 1243"/>
                <a:gd name="T46" fmla="*/ 1048 w 1243"/>
                <a:gd name="T47" fmla="*/ 1072 h 1243"/>
                <a:gd name="T48" fmla="*/ 975 w 1243"/>
                <a:gd name="T49" fmla="*/ 1145 h 1243"/>
                <a:gd name="T50" fmla="*/ 853 w 1243"/>
                <a:gd name="T51" fmla="*/ 1193 h 1243"/>
                <a:gd name="T52" fmla="*/ 731 w 1243"/>
                <a:gd name="T53" fmla="*/ 1242 h 1243"/>
                <a:gd name="T54" fmla="*/ 609 w 1243"/>
                <a:gd name="T55" fmla="*/ 1242 h 1243"/>
                <a:gd name="T56" fmla="*/ 609 w 1243"/>
                <a:gd name="T57" fmla="*/ 1242 h 1243"/>
                <a:gd name="T58" fmla="*/ 487 w 1243"/>
                <a:gd name="T59" fmla="*/ 1242 h 1243"/>
                <a:gd name="T60" fmla="*/ 366 w 1243"/>
                <a:gd name="T61" fmla="*/ 1193 h 1243"/>
                <a:gd name="T62" fmla="*/ 268 w 1243"/>
                <a:gd name="T63" fmla="*/ 1145 h 1243"/>
                <a:gd name="T64" fmla="*/ 171 w 1243"/>
                <a:gd name="T65" fmla="*/ 1072 h 1243"/>
                <a:gd name="T66" fmla="*/ 98 w 1243"/>
                <a:gd name="T67" fmla="*/ 974 h 1243"/>
                <a:gd name="T68" fmla="*/ 49 w 1243"/>
                <a:gd name="T69" fmla="*/ 877 h 1243"/>
                <a:gd name="T70" fmla="*/ 0 w 1243"/>
                <a:gd name="T71" fmla="*/ 755 h 1243"/>
                <a:gd name="T72" fmla="*/ 0 w 1243"/>
                <a:gd name="T73" fmla="*/ 633 h 1243"/>
                <a:gd name="T74" fmla="*/ 0 w 1243"/>
                <a:gd name="T75" fmla="*/ 633 h 1243"/>
                <a:gd name="T76" fmla="*/ 0 w 1243"/>
                <a:gd name="T77" fmla="*/ 0 h 1243"/>
                <a:gd name="T78" fmla="*/ 1243 w 1243"/>
                <a:gd name="T79" fmla="*/ 1243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9289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4288" indent="-14288"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You can’t just tell people that you value them, you have to show </a:t>
            </a:r>
            <a:r>
              <a:rPr lang="en-US" dirty="0" smtClean="0"/>
              <a:t>them</a:t>
            </a:r>
            <a:r>
              <a:rPr lang="en-US" dirty="0"/>
              <a:t>.</a:t>
            </a:r>
            <a:endParaRPr lang="en-US" dirty="0" smtClean="0"/>
          </a:p>
          <a:p>
            <a:pPr marL="14288" indent="-14288"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marL="14288" indent="-14288"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 smtClean="0"/>
              <a:t>You </a:t>
            </a:r>
            <a:r>
              <a:rPr lang="en-US" dirty="0"/>
              <a:t>can’t just show people that you </a:t>
            </a:r>
            <a:r>
              <a:rPr lang="en-US" dirty="0" smtClean="0"/>
              <a:t>value </a:t>
            </a:r>
            <a:r>
              <a:rPr lang="en-US" dirty="0"/>
              <a:t>them, you have to tell them</a:t>
            </a:r>
            <a:r>
              <a:rPr lang="en-US" dirty="0" smtClean="0"/>
              <a:t>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27804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57640"/>
            <a:ext cx="6810375" cy="3113088"/>
          </a:xfrm>
        </p:spPr>
        <p:txBody>
          <a:bodyPr>
            <a:noAutofit/>
          </a:bodyPr>
          <a:lstStyle/>
          <a:p>
            <a:r>
              <a:rPr lang="en-US" altLang="ja-JP" dirty="0" smtClean="0">
                <a:ea typeface="ＭＳ Ｐゴシック" charset="-128"/>
              </a:rPr>
              <a:t>What if incentives are tied to:</a:t>
            </a:r>
          </a:p>
          <a:p>
            <a:pPr lvl="1"/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Revenue? Market share?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In many industries,</a:t>
            </a:r>
          </a:p>
          <a:p>
            <a:pPr lvl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	   CEO salaries rising, even when underperforming</a:t>
            </a:r>
          </a:p>
          <a:p>
            <a:pPr lvl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	   Compensation based on performance declining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   Why?</a:t>
            </a:r>
          </a:p>
          <a:p>
            <a:pPr lvl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	Improvement over last year’s performance?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Quantity produced?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  <p:sp>
        <p:nvSpPr>
          <p:cNvPr id="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Leakages</a:t>
            </a:r>
            <a:endParaRPr lang="en" dirty="0">
              <a:highlight>
                <a:srgbClr val="FFCD00"/>
              </a:highligh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463"/>
          <a:stretch>
            <a:fillRect/>
          </a:stretch>
        </p:blipFill>
        <p:spPr bwMode="auto">
          <a:xfrm>
            <a:off x="399412" y="1706593"/>
            <a:ext cx="8115938" cy="259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83915" y="2258606"/>
            <a:ext cx="8236380" cy="2539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sz="2400" b="1" dirty="0"/>
              <a:t>Workers fired after hang-up calls </a:t>
            </a:r>
            <a:endParaRPr lang="en-US" altLang="en-US" sz="2400" dirty="0"/>
          </a:p>
          <a:p>
            <a:pPr eaLnBrk="1" hangingPunct="1">
              <a:buFont typeface="Wingdings" charset="2"/>
              <a:buNone/>
            </a:pPr>
            <a:r>
              <a:rPr lang="en-US" altLang="en-US" sz="1350" b="1" dirty="0"/>
              <a:t>August 27, 2007</a:t>
            </a:r>
          </a:p>
          <a:p>
            <a:pPr eaLnBrk="1" hangingPunct="1">
              <a:buFont typeface="Wingdings" charset="2"/>
              <a:buNone/>
            </a:pPr>
            <a:endParaRPr lang="en-US" altLang="en-US" sz="1350" dirty="0"/>
          </a:p>
          <a:p>
            <a:pPr eaLnBrk="1" hangingPunct="1">
              <a:buFont typeface="Wingdings" charset="2"/>
              <a:buNone/>
            </a:pPr>
            <a:r>
              <a:rPr lang="en-US" altLang="en-US" sz="1800" dirty="0"/>
              <a:t>Nationwide Mutual Insurance has fired five Iowa workers who routinely hung up on policyholders trying to file claims with the company.</a:t>
            </a:r>
          </a:p>
          <a:p>
            <a:pPr eaLnBrk="1" hangingPunct="1">
              <a:buFont typeface="Wingdings" charset="2"/>
              <a:buNone/>
            </a:pPr>
            <a:endParaRPr lang="en-US" altLang="en-US" sz="1800" dirty="0"/>
          </a:p>
          <a:p>
            <a:pPr eaLnBrk="1" hangingPunct="1">
              <a:buFont typeface="Wingdings" charset="2"/>
              <a:buNone/>
            </a:pPr>
            <a:r>
              <a:rPr lang="en-US" altLang="en-US" sz="1800" dirty="0"/>
              <a:t>Gillum testified that she hung up on policyholders to boost her job-performance statistics.</a:t>
            </a:r>
          </a:p>
          <a:p>
            <a:pPr eaLnBrk="1" hangingPunct="1"/>
            <a:endParaRPr lang="en-US" alt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412" y="1407722"/>
            <a:ext cx="8356824" cy="8898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5103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36" y="857027"/>
            <a:ext cx="3657600" cy="3657600"/>
          </a:xfrm>
          <a:prstGeom prst="ellipse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361975" y="1005462"/>
            <a:ext cx="4173000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sym typeface="Lora"/>
              </a:rPr>
              <a:t>Risk</a:t>
            </a: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Incentive pay implies employees assuming risk for events out of their control.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Employees must be sufficiently compensated for this risk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2000" b="1" i="1" dirty="0">
              <a:solidFill>
                <a:srgbClr val="040F76"/>
              </a:solidFill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Shape 169"/>
          <p:cNvSpPr>
            <a:spLocks noChangeArrowheads="1"/>
          </p:cNvSpPr>
          <p:nvPr/>
        </p:nvSpPr>
        <p:spPr bwMode="auto">
          <a:xfrm>
            <a:off x="624504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Last time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66244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Anticipate adverse selection (never expect “average”)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Anticipate moral hazard (incentives change behavior)</a:t>
            </a:r>
          </a:p>
        </p:txBody>
      </p:sp>
    </p:spTree>
    <p:extLst>
      <p:ext uri="{BB962C8B-B14F-4D97-AF65-F5344CB8AC3E}">
        <p14:creationId xmlns:p14="http://schemas.microsoft.com/office/powerpoint/2010/main" val="160777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1387634" y="1606511"/>
            <a:ext cx="6809700" cy="31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en-US" kern="0" dirty="0" smtClean="0"/>
              <a:t>If a research facility puts in routine effort,    your project has a 60% chance of success.</a:t>
            </a:r>
          </a:p>
          <a:p>
            <a:r>
              <a:rPr lang="en-US" kern="0" dirty="0" smtClean="0"/>
              <a:t>If a research facility puts in high effort,          your project has an 80% chance of success.</a:t>
            </a:r>
          </a:p>
          <a:p>
            <a:endParaRPr lang="en-US" sz="2000" kern="0" dirty="0"/>
          </a:p>
          <a:p>
            <a:r>
              <a:rPr lang="en-US" kern="0" dirty="0" smtClean="0"/>
              <a:t>If a project succeeds, it is worth $600,000.</a:t>
            </a:r>
          </a:p>
          <a:p>
            <a:r>
              <a:rPr lang="en-US" kern="0" dirty="0" smtClean="0"/>
              <a:t>If it fails, it is worth $0.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387634" y="1603766"/>
            <a:ext cx="6809700" cy="31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en-US" dirty="0"/>
              <a:t>Each facility has a cost for undertaking the project which depends on </a:t>
            </a:r>
            <a:r>
              <a:rPr lang="en-US" dirty="0" smtClean="0"/>
              <a:t>its effort</a:t>
            </a:r>
            <a:r>
              <a:rPr lang="en-US" dirty="0"/>
              <a:t>: 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Cost of routine effort:	$100,000</a:t>
            </a:r>
          </a:p>
          <a:p>
            <a:r>
              <a:rPr lang="en-US" dirty="0" smtClean="0"/>
              <a:t>Cost of high effort: 	$150,000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634" y="1601021"/>
            <a:ext cx="6809700" cy="2382444"/>
          </a:xfrm>
        </p:spPr>
        <p:txBody>
          <a:bodyPr/>
          <a:lstStyle/>
          <a:p>
            <a:r>
              <a:rPr lang="en-US" dirty="0" smtClean="0"/>
              <a:t>You own a smaller pharmaceutical company. </a:t>
            </a:r>
          </a:p>
          <a:p>
            <a:r>
              <a:rPr lang="en-US" dirty="0" smtClean="0"/>
              <a:t>You subcontract </a:t>
            </a:r>
            <a:r>
              <a:rPr lang="en-US" dirty="0"/>
              <a:t>out a large number of research </a:t>
            </a:r>
            <a:r>
              <a:rPr lang="en-US" dirty="0" smtClean="0"/>
              <a:t>projects (each </a:t>
            </a:r>
            <a:r>
              <a:rPr lang="en-US" dirty="0"/>
              <a:t>with </a:t>
            </a:r>
            <a:r>
              <a:rPr lang="en-US" dirty="0" smtClean="0"/>
              <a:t>uncertain outcome) </a:t>
            </a:r>
            <a:r>
              <a:rPr lang="en-US" dirty="0"/>
              <a:t>to outside R&amp;D </a:t>
            </a:r>
            <a:r>
              <a:rPr lang="en-US" dirty="0" smtClean="0"/>
              <a:t>facilities.</a:t>
            </a:r>
          </a:p>
          <a:p>
            <a:r>
              <a:rPr lang="en-US" dirty="0" smtClean="0"/>
              <a:t>Each research facility, once hired, can choose to put in either </a:t>
            </a:r>
            <a:r>
              <a:rPr lang="en-US" dirty="0" smtClean="0">
                <a:highlight>
                  <a:srgbClr val="FFCD00"/>
                </a:highlight>
              </a:rPr>
              <a:t>routine effort</a:t>
            </a:r>
            <a:r>
              <a:rPr lang="en-US" dirty="0" smtClean="0"/>
              <a:t> or </a:t>
            </a:r>
            <a:r>
              <a:rPr lang="en-US" dirty="0" smtClean="0">
                <a:highlight>
                  <a:srgbClr val="FFCD00"/>
                </a:highlight>
              </a:rPr>
              <a:t>high effort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do not observe the effort directly.</a:t>
            </a:r>
          </a:p>
          <a:p>
            <a:r>
              <a:rPr lang="en-US" dirty="0" smtClean="0"/>
              <a:t>How should you compensate the facilities?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Subcontracting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333255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83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Outline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Incentive Conflicts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Principle-Agent Relationships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Challenges of Incentive Pay</a:t>
            </a:r>
            <a:endParaRPr lang="en-US" sz="2000" kern="0" dirty="0">
              <a:solidFill>
                <a:schemeClr val="dk1"/>
              </a:solidFill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42124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r>
              <a:rPr lang="en-US" dirty="0" smtClean="0"/>
              <a:t>I like work.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r>
              <a:rPr lang="en-US" dirty="0" smtClean="0"/>
              <a:t>It fascinates me.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r>
              <a:rPr lang="en-US" dirty="0" smtClean="0"/>
              <a:t>I can sit and look at it for hours.</a:t>
            </a:r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Clr>
                <a:srgbClr val="FFCD00"/>
              </a:buClr>
              <a:buFont typeface="Lora"/>
              <a:buNone/>
              <a:defRPr/>
            </a:pPr>
            <a:r>
              <a:rPr lang="en-US" dirty="0" smtClean="0"/>
              <a:t>- Jerome </a:t>
            </a:r>
            <a:r>
              <a:rPr lang="en-US" dirty="0" err="1" smtClean="0"/>
              <a:t>Klapka</a:t>
            </a:r>
            <a:r>
              <a:rPr lang="en-US" dirty="0" smtClean="0"/>
              <a:t> Jerome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5478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Incentives/Information Tradeoff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Who is making the bad decision?</a:t>
            </a:r>
          </a:p>
          <a:p>
            <a:pPr lvl="1">
              <a:tabLst>
                <a:tab pos="906463" algn="l"/>
                <a:tab pos="2455863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Centralized:	move decision-making UP </a:t>
            </a:r>
          </a:p>
          <a:p>
            <a:pPr lvl="1">
              <a:tabLst>
                <a:tab pos="906463" algn="l"/>
                <a:tab pos="2455863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to where the incentives are better</a:t>
            </a:r>
          </a:p>
          <a:p>
            <a:pPr lvl="1">
              <a:tabLst>
                <a:tab pos="906463" algn="l"/>
                <a:tab pos="2455863" algn="l"/>
              </a:tabLst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	Decentralized:	move decision-making DOWN </a:t>
            </a:r>
          </a:p>
          <a:p>
            <a:pPr lvl="1">
              <a:tabLst>
                <a:tab pos="906463" algn="l"/>
                <a:tab pos="2455863" algn="l"/>
              </a:tabLst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	to where the information is better</a:t>
            </a:r>
          </a:p>
          <a:p>
            <a:r>
              <a:rPr lang="en-US" sz="2000" dirty="0" smtClean="0"/>
              <a:t>Do they have sufficient information?</a:t>
            </a:r>
            <a:endParaRPr lang="en-US" sz="2000" dirty="0"/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Centralized: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transfer information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000" dirty="0"/>
              <a:t>Do they have sufficient </a:t>
            </a:r>
            <a:r>
              <a:rPr lang="en-US" sz="2000" dirty="0" smtClean="0"/>
              <a:t>incentives?</a:t>
            </a:r>
            <a:endParaRPr lang="en-US" sz="2000" dirty="0"/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Decentralized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strengthen incentive compensation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lvl="1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0830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Principal Agent Relationships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dirty="0"/>
              <a:t>principal </a:t>
            </a:r>
            <a:r>
              <a:rPr lang="en-US" sz="2000" dirty="0"/>
              <a:t>wants an </a:t>
            </a:r>
            <a:r>
              <a:rPr lang="en-US" sz="2000" b="1" dirty="0"/>
              <a:t>agent </a:t>
            </a:r>
            <a:r>
              <a:rPr lang="en-US" sz="2000" dirty="0"/>
              <a:t>to act on her behalf.  </a:t>
            </a:r>
            <a:r>
              <a:rPr lang="en-US" sz="2000" dirty="0" smtClean="0"/>
              <a:t>   </a:t>
            </a:r>
          </a:p>
          <a:p>
            <a:r>
              <a:rPr lang="en-US" sz="2000" dirty="0" smtClean="0"/>
              <a:t>Agents </a:t>
            </a:r>
            <a:r>
              <a:rPr lang="en-US" sz="2000" dirty="0"/>
              <a:t>often have different goals </a:t>
            </a:r>
            <a:r>
              <a:rPr lang="en-US" sz="2000" dirty="0" smtClean="0"/>
              <a:t>than </a:t>
            </a:r>
            <a:r>
              <a:rPr lang="en-US" sz="2000" dirty="0"/>
              <a:t>do principals. </a:t>
            </a:r>
          </a:p>
          <a:p>
            <a:r>
              <a:rPr lang="en-US" sz="2000" dirty="0" smtClean="0"/>
              <a:t>Agency costs:</a:t>
            </a:r>
          </a:p>
          <a:p>
            <a:pPr lvl="1"/>
            <a:r>
              <a:rPr lang="en-US" sz="1600" dirty="0"/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Costs associated with adverse selection and         	moral hazard in these contexts</a:t>
            </a:r>
          </a:p>
          <a:p>
            <a:r>
              <a:rPr lang="en-US" sz="2000" dirty="0" smtClean="0"/>
              <a:t>Can reduce costs by </a:t>
            </a:r>
            <a:r>
              <a:rPr lang="en-US" sz="2000" i="1" dirty="0" smtClean="0"/>
              <a:t>gathering information </a:t>
            </a:r>
            <a:r>
              <a:rPr lang="en-US" sz="2000" dirty="0" smtClean="0"/>
              <a:t>(e.g., monitoring, but this has costs) or </a:t>
            </a:r>
            <a:r>
              <a:rPr lang="en-US" sz="2000" i="1" dirty="0" smtClean="0"/>
              <a:t>aligning incentives </a:t>
            </a:r>
            <a:r>
              <a:rPr lang="en-US" sz="2000" dirty="0" smtClean="0"/>
              <a:t>(by shifting risk, but this has costs)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24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Incentive Pay </a:t>
            </a:r>
            <a:endParaRPr lang="en" dirty="0">
              <a:highlight>
                <a:srgbClr val="FFCD00"/>
              </a:highlight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Suppose effort can not be observed</a:t>
            </a:r>
            <a:endParaRPr lang="en-US" altLang="en-US" sz="3600" dirty="0">
              <a:ea typeface="ＭＳ Ｐゴシック" charset="-128"/>
            </a:endParaRPr>
          </a:p>
          <a:p>
            <a:r>
              <a:rPr lang="en-US" altLang="en-US" dirty="0" smtClean="0">
                <a:ea typeface="ＭＳ Ｐゴシック" charset="-128"/>
              </a:rPr>
              <a:t>Incentive-compatible </a:t>
            </a:r>
            <a:r>
              <a:rPr lang="en-US" altLang="en-US" dirty="0">
                <a:ea typeface="ＭＳ Ｐゴシック" charset="-128"/>
              </a:rPr>
              <a:t>compensation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dirty="0" smtClean="0"/>
              <a:t>	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Compensation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contract must rely on something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	that can be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directly observed and verified.</a:t>
            </a:r>
          </a:p>
          <a:p>
            <a:r>
              <a:rPr lang="en-US" altLang="en-US" dirty="0">
                <a:ea typeface="ＭＳ Ｐゴシック" charset="-128"/>
              </a:rPr>
              <a:t>Related </a:t>
            </a:r>
            <a:r>
              <a:rPr lang="en-US" dirty="0">
                <a:highlight>
                  <a:srgbClr val="FFCD00"/>
                </a:highlight>
              </a:rPr>
              <a:t>probabilistically</a:t>
            </a:r>
            <a:r>
              <a:rPr lang="en-US" dirty="0">
                <a:highlight>
                  <a:srgbClr val="FFCD00"/>
                </a:highlight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to effort</a:t>
            </a:r>
            <a:endParaRPr lang="en-US" altLang="en-US" sz="2800" dirty="0"/>
          </a:p>
          <a:p>
            <a:pPr lvl="1"/>
            <a:r>
              <a:rPr lang="en-US" altLang="en-US" dirty="0" smtClean="0">
                <a:ea typeface="ＭＳ Ｐゴシック" charset="-128"/>
              </a:rPr>
              <a:t>	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E.g., project’s success or failure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Imperfect but positive information </a:t>
            </a:r>
          </a:p>
          <a:p>
            <a:pPr lvl="1"/>
            <a:endParaRPr lang="en-US" alt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90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57213" indent="-214313"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857250" indent="-171450"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200150" indent="-171450"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543050" indent="-171450" eaLnBrk="0" hangingPunct="0"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05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750"/>
          </a:p>
          <a:p>
            <a:pPr eaLnBrk="1" hangingPunct="1"/>
            <a:fld id="{C69D8F1D-D42C-B449-9687-055C65A89FE7}" type="slidenum">
              <a:rPr lang="en-US" altLang="en-US" sz="750"/>
              <a:pPr eaLnBrk="1" hangingPunct="1"/>
              <a:t>9</a:t>
            </a:fld>
            <a:endParaRPr lang="en-US" altLang="en-US" sz="750"/>
          </a:p>
        </p:txBody>
      </p:sp>
      <p:sp>
        <p:nvSpPr>
          <p:cNvPr id="989186" name="AutoShape 2"/>
          <p:cNvSpPr>
            <a:spLocks noChangeArrowheads="1"/>
          </p:cNvSpPr>
          <p:nvPr/>
        </p:nvSpPr>
        <p:spPr bwMode="auto">
          <a:xfrm>
            <a:off x="2690286" y="2743014"/>
            <a:ext cx="870347" cy="21526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Char char="•"/>
              <a:defRPr/>
            </a:pPr>
            <a:endParaRPr lang="en-US" sz="1050">
              <a:latin typeface="Arial" pitchFamily="34" charset="0"/>
              <a:ea typeface="+mn-ea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31137" y="661180"/>
            <a:ext cx="3323041" cy="3309554"/>
            <a:chOff x="806" y="1127"/>
            <a:chExt cx="2217" cy="2208"/>
          </a:xfrm>
        </p:grpSpPr>
        <p:pic>
          <p:nvPicPr>
            <p:cNvPr id="1434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" y="1127"/>
              <a:ext cx="2217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2154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" y="2642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" y="1404"/>
              <a:ext cx="52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9" descr="j0112020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" y="1348"/>
              <a:ext cx="696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350" name="Object 10"/>
            <p:cNvGraphicFramePr>
              <a:graphicFrameLocks noChangeAspect="1"/>
            </p:cNvGraphicFramePr>
            <p:nvPr/>
          </p:nvGraphicFramePr>
          <p:xfrm>
            <a:off x="2195" y="2056"/>
            <a:ext cx="816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Photo Editor Photo" r:id="rId7" imgW="666667" imgH="666667" progId="MSPhotoEd.3">
                    <p:embed/>
                  </p:oleObj>
                </mc:Choice>
                <mc:Fallback>
                  <p:oleObj name="Photo Editor Photo" r:id="rId7" imgW="666667" imgH="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" y="2056"/>
                          <a:ext cx="816" cy="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89195" name="Line 11"/>
          <p:cNvSpPr>
            <a:spLocks noChangeShapeType="1"/>
          </p:cNvSpPr>
          <p:nvPr/>
        </p:nvSpPr>
        <p:spPr bwMode="auto">
          <a:xfrm flipH="1">
            <a:off x="4965603" y="2743014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989196" name="Text Box 12"/>
          <p:cNvSpPr txBox="1">
            <a:spLocks noChangeArrowheads="1"/>
          </p:cNvSpPr>
          <p:nvPr/>
        </p:nvSpPr>
        <p:spPr bwMode="auto">
          <a:xfrm>
            <a:off x="5972446" y="2360935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dirty="0">
                <a:latin typeface="Verdana" charset="0"/>
              </a:rPr>
              <a:t>$50</a:t>
            </a:r>
          </a:p>
        </p:txBody>
      </p:sp>
      <p:sp>
        <p:nvSpPr>
          <p:cNvPr id="14344" name="AutoShape 13"/>
          <p:cNvSpPr>
            <a:spLocks noChangeArrowheads="1"/>
          </p:cNvSpPr>
          <p:nvPr/>
        </p:nvSpPr>
        <p:spPr bwMode="auto">
          <a:xfrm flipV="1">
            <a:off x="2992036" y="403224"/>
            <a:ext cx="401241" cy="40362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charset="2"/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17" name="Shape 110"/>
          <p:cNvSpPr txBox="1">
            <a:spLocks/>
          </p:cNvSpPr>
          <p:nvPr/>
        </p:nvSpPr>
        <p:spPr>
          <a:xfrm>
            <a:off x="5031047" y="605035"/>
            <a:ext cx="3600507" cy="121304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kern="0" dirty="0" smtClean="0"/>
              <a:t>The (charity) Roulette Wheel</a:t>
            </a:r>
            <a:endParaRPr lang="en" sz="2800" b="1" kern="0" dirty="0">
              <a:highlight>
                <a:srgbClr val="FFCD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625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8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5" grpId="0" animBg="1"/>
      <p:bldP spid="989196" grpId="0"/>
    </p:bldLst>
  </p:timing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3024</TotalTime>
  <Words>411</Words>
  <Application>Microsoft Macintosh PowerPoint</Application>
  <PresentationFormat>On-screen Show (16:9)</PresentationFormat>
  <Paragraphs>123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Lora</vt:lpstr>
      <vt:lpstr>ＭＳ Ｐゴシック</vt:lpstr>
      <vt:lpstr>Quattrocento Sans</vt:lpstr>
      <vt:lpstr>Verdana</vt:lpstr>
      <vt:lpstr>Wingdings</vt:lpstr>
      <vt:lpstr>Arial</vt:lpstr>
      <vt:lpstr>Viola template</vt:lpstr>
      <vt:lpstr>Photo Editor Photo</vt:lpstr>
      <vt:lpstr>Managerial Economics</vt:lpstr>
      <vt:lpstr>Last time…</vt:lpstr>
      <vt:lpstr>Subcontracting</vt:lpstr>
      <vt:lpstr>Outline…</vt:lpstr>
      <vt:lpstr>PowerPoint Presentation</vt:lpstr>
      <vt:lpstr>Incentives/Information Tradeoff</vt:lpstr>
      <vt:lpstr>Principal Agent Relationships</vt:lpstr>
      <vt:lpstr>Incentive Pay </vt:lpstr>
      <vt:lpstr>PowerPoint Presentation</vt:lpstr>
      <vt:lpstr>Incentive Pay </vt:lpstr>
      <vt:lpstr>Incentive Pay </vt:lpstr>
      <vt:lpstr>Challenges</vt:lpstr>
      <vt:lpstr>PowerPoint Presentation</vt:lpstr>
      <vt:lpstr>PowerPoint Presentation</vt:lpstr>
      <vt:lpstr>PowerPoint Presentation</vt:lpstr>
      <vt:lpstr>Leakages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Mike S</cp:lastModifiedBy>
  <cp:revision>244</cp:revision>
  <dcterms:created xsi:type="dcterms:W3CDTF">2017-10-16T01:28:23Z</dcterms:created>
  <dcterms:modified xsi:type="dcterms:W3CDTF">2017-12-08T14:47:12Z</dcterms:modified>
</cp:coreProperties>
</file>