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1"/>
  </p:sldMasterIdLst>
  <p:notesMasterIdLst>
    <p:notesMasterId r:id="rId12"/>
  </p:notesMasterIdLst>
  <p:sldIdLst>
    <p:sldId id="256" r:id="rId2"/>
    <p:sldId id="377" r:id="rId3"/>
    <p:sldId id="378" r:id="rId4"/>
    <p:sldId id="429" r:id="rId5"/>
    <p:sldId id="428" r:id="rId6"/>
    <p:sldId id="427" r:id="rId7"/>
    <p:sldId id="426" r:id="rId8"/>
    <p:sldId id="430" r:id="rId9"/>
    <p:sldId id="431" r:id="rId10"/>
    <p:sldId id="432" r:id="rId11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Arial" charset="0"/>
        <a:cs typeface="Arial" charset="0"/>
        <a:sym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C35"/>
    <a:srgbClr val="191465"/>
    <a:srgbClr val="156014"/>
    <a:srgbClr val="A28448"/>
    <a:srgbClr val="F4F1CF"/>
    <a:srgbClr val="0AF80F"/>
    <a:srgbClr val="53F0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E86FEC1-F41B-40B7-A70C-D34B210500F4}">
  <a:tblStyle styleId="{9E86FEC1-F41B-40B7-A70C-D34B210500F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5123"/>
    <p:restoredTop sz="94668"/>
  </p:normalViewPr>
  <p:slideViewPr>
    <p:cSldViewPr snapToGrid="0" snapToObjects="1">
      <p:cViewPr>
        <p:scale>
          <a:sx n="83" d="100"/>
          <a:sy n="83" d="100"/>
        </p:scale>
        <p:origin x="144" y="7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  <a:gd name="T10" fmla="*/ 0 w 120000"/>
              <a:gd name="T11" fmla="*/ 0 h 120000"/>
              <a:gd name="T12" fmla="*/ 120000 w 120000"/>
              <a:gd name="T13" fmla="*/ 12000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188652209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hape 58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3314" name="Shape 59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1813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95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9458" name="Shape 96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828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95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9458" name="Shape 96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125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07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Shape 10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2752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hape 163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31746" name="Shape 164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1711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hape 163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31746" name="Shape 164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502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07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Shape 10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824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07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Shape 10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38722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07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Shape 10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26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hape 10"/>
          <p:cNvCxnSpPr>
            <a:cxnSpLocks noChangeShapeType="1"/>
          </p:cNvCxnSpPr>
          <p:nvPr/>
        </p:nvCxnSpPr>
        <p:spPr bwMode="auto">
          <a:xfrm>
            <a:off x="-6350" y="3676650"/>
            <a:ext cx="91630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Shape 11"/>
          <p:cNvSpPr>
            <a:spLocks noChangeArrowheads="1"/>
          </p:cNvSpPr>
          <p:nvPr/>
        </p:nvSpPr>
        <p:spPr bwMode="auto">
          <a:xfrm>
            <a:off x="1117600" y="3392488"/>
            <a:ext cx="566738" cy="566737"/>
          </a:xfrm>
          <a:prstGeom prst="ellipse">
            <a:avLst/>
          </a:prstGeom>
          <a:solidFill>
            <a:srgbClr val="A284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</p:spPr>
        <p:txBody>
          <a:bodyPr anchor="b"/>
          <a:lstStyle>
            <a:lvl1pPr lvl="0">
              <a:spcBef>
                <a:spcPts val="0"/>
              </a:spcBef>
              <a:buSzPct val="100000"/>
              <a:defRPr sz="3600">
                <a:latin typeface="Verdana" charset="0"/>
                <a:ea typeface="Verdana" charset="0"/>
                <a:cs typeface="Verdana" charset="0"/>
              </a:defRPr>
            </a:lvl1pPr>
            <a:lvl2pPr lvl="1">
              <a:spcBef>
                <a:spcPts val="0"/>
              </a:spcBef>
              <a:buSzPct val="100000"/>
              <a:defRPr sz="3600"/>
            </a:lvl2pPr>
            <a:lvl3pPr lvl="2">
              <a:spcBef>
                <a:spcPts val="0"/>
              </a:spcBef>
              <a:buSzPct val="100000"/>
              <a:defRPr sz="3600"/>
            </a:lvl3pPr>
            <a:lvl4pPr lvl="3">
              <a:spcBef>
                <a:spcPts val="0"/>
              </a:spcBef>
              <a:buSzPct val="100000"/>
              <a:defRPr sz="3600"/>
            </a:lvl4pPr>
            <a:lvl5pPr lvl="4">
              <a:spcBef>
                <a:spcPts val="0"/>
              </a:spcBef>
              <a:buSzPct val="100000"/>
              <a:defRPr sz="3600"/>
            </a:lvl5pPr>
            <a:lvl6pPr lvl="5">
              <a:spcBef>
                <a:spcPts val="0"/>
              </a:spcBef>
              <a:buSzPct val="100000"/>
              <a:defRPr sz="3600"/>
            </a:lvl6pPr>
            <a:lvl7pPr lvl="6">
              <a:spcBef>
                <a:spcPts val="0"/>
              </a:spcBef>
              <a:buSzPct val="100000"/>
              <a:defRPr sz="3600"/>
            </a:lvl7pPr>
            <a:lvl8pPr lvl="7">
              <a:spcBef>
                <a:spcPts val="0"/>
              </a:spcBef>
              <a:buSzPct val="100000"/>
              <a:defRPr sz="3600"/>
            </a:lvl8pPr>
            <a:lvl9pPr lvl="8">
              <a:spcBef>
                <a:spcPts val="0"/>
              </a:spcBef>
              <a:buSzPct val="100000"/>
              <a:defRPr sz="3600"/>
            </a:lvl9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2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hape 14"/>
          <p:cNvCxnSpPr>
            <a:cxnSpLocks noChangeShapeType="1"/>
          </p:cNvCxnSpPr>
          <p:nvPr/>
        </p:nvCxnSpPr>
        <p:spPr bwMode="auto">
          <a:xfrm>
            <a:off x="-6350" y="2571750"/>
            <a:ext cx="1984375" cy="0"/>
          </a:xfrm>
          <a:prstGeom prst="straightConnector1">
            <a:avLst/>
          </a:prstGeom>
          <a:noFill/>
          <a:ln w="9525">
            <a:solidFill>
              <a:srgbClr val="CCCCCC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Shape 15"/>
          <p:cNvSpPr>
            <a:spLocks noChangeArrowheads="1"/>
          </p:cNvSpPr>
          <p:nvPr/>
        </p:nvSpPr>
        <p:spPr bwMode="auto">
          <a:xfrm>
            <a:off x="1117600" y="2287588"/>
            <a:ext cx="566738" cy="568325"/>
          </a:xfrm>
          <a:prstGeom prst="ellipse">
            <a:avLst/>
          </a:prstGeom>
          <a:solidFill>
            <a:srgbClr val="A284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6" name="Shape 17"/>
          <p:cNvCxnSpPr>
            <a:cxnSpLocks noChangeShapeType="1"/>
          </p:cNvCxnSpPr>
          <p:nvPr/>
        </p:nvCxnSpPr>
        <p:spPr bwMode="auto">
          <a:xfrm>
            <a:off x="5899150" y="2571750"/>
            <a:ext cx="3251200" cy="0"/>
          </a:xfrm>
          <a:prstGeom prst="straightConnector1">
            <a:avLst/>
          </a:prstGeom>
          <a:noFill/>
          <a:ln w="9525">
            <a:solidFill>
              <a:srgbClr val="CCCCCC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2022300" y="2815923"/>
            <a:ext cx="5591400" cy="784800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0"/>
              </a:spcBef>
              <a:buClr>
                <a:srgbClr val="000000"/>
              </a:buClr>
              <a:buSzPct val="100000"/>
              <a:buNone/>
              <a:defRPr sz="1400">
                <a:highlight>
                  <a:srgbClr val="FFCD00"/>
                </a:highlight>
              </a:defRPr>
            </a:lvl1pPr>
            <a:lvl2pPr lvl="1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2pPr>
            <a:lvl3pPr lvl="2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3pPr>
            <a:lvl4pPr lvl="3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4pPr>
            <a:lvl5pPr lvl="4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5pPr>
            <a:lvl6pPr lvl="5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6pPr>
            <a:lvl7pPr lvl="6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7pPr>
            <a:lvl8pPr lvl="7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8pPr>
            <a:lvl9pPr lvl="8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2022225" y="1693523"/>
            <a:ext cx="3787800" cy="1159800"/>
          </a:xfrm>
          <a:prstGeom prst="rect">
            <a:avLst/>
          </a:prstGeom>
        </p:spPr>
        <p:txBody>
          <a:bodyPr anchor="b"/>
          <a:lstStyle>
            <a:lvl1pPr lvl="0" rtl="0">
              <a:spcBef>
                <a:spcPts val="0"/>
              </a:spcBef>
              <a:buSzPct val="100000"/>
              <a:defRPr sz="3000">
                <a:latin typeface="Verdana" charset="0"/>
                <a:ea typeface="Verdana" charset="0"/>
                <a:cs typeface="Verdana" charset="0"/>
              </a:defRPr>
            </a:lvl1pPr>
            <a:lvl2pPr lvl="1" rtl="0">
              <a:spcBef>
                <a:spcPts val="0"/>
              </a:spcBef>
              <a:buSzPct val="100000"/>
              <a:defRPr sz="3000"/>
            </a:lvl2pPr>
            <a:lvl3pPr lvl="2" rtl="0">
              <a:spcBef>
                <a:spcPts val="0"/>
              </a:spcBef>
              <a:buSzPct val="100000"/>
              <a:defRPr sz="3000"/>
            </a:lvl3pPr>
            <a:lvl4pPr lvl="3" rtl="0">
              <a:spcBef>
                <a:spcPts val="0"/>
              </a:spcBef>
              <a:buSzPct val="100000"/>
              <a:defRPr sz="3000"/>
            </a:lvl4pPr>
            <a:lvl5pPr lvl="4" rtl="0">
              <a:spcBef>
                <a:spcPts val="0"/>
              </a:spcBef>
              <a:buSzPct val="100000"/>
              <a:defRPr sz="3000"/>
            </a:lvl5pPr>
            <a:lvl6pPr lvl="5" rtl="0">
              <a:spcBef>
                <a:spcPts val="0"/>
              </a:spcBef>
              <a:buSzPct val="100000"/>
              <a:defRPr sz="3000"/>
            </a:lvl6pPr>
            <a:lvl7pPr lvl="6" rtl="0">
              <a:spcBef>
                <a:spcPts val="0"/>
              </a:spcBef>
              <a:buSzPct val="100000"/>
              <a:defRPr sz="3000"/>
            </a:lvl7pPr>
            <a:lvl8pPr lvl="7" rtl="0">
              <a:spcBef>
                <a:spcPts val="0"/>
              </a:spcBef>
              <a:buSzPct val="100000"/>
              <a:defRPr sz="3000"/>
            </a:lvl8pPr>
            <a:lvl9pPr lvl="8" rtl="0">
              <a:spcBef>
                <a:spcPts val="0"/>
              </a:spcBef>
              <a:buSzPct val="100000"/>
              <a:defRPr sz="3000"/>
            </a:lvl9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66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hape 24"/>
          <p:cNvCxnSpPr>
            <a:cxnSpLocks noChangeShapeType="1"/>
          </p:cNvCxnSpPr>
          <p:nvPr/>
        </p:nvCxnSpPr>
        <p:spPr bwMode="auto">
          <a:xfrm>
            <a:off x="0" y="1131888"/>
            <a:ext cx="1376363" cy="0"/>
          </a:xfrm>
          <a:prstGeom prst="straightConnector1">
            <a:avLst/>
          </a:prstGeom>
          <a:noFill/>
          <a:ln w="9525">
            <a:solidFill>
              <a:srgbClr val="CCCCCC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Shape 25"/>
          <p:cNvSpPr>
            <a:spLocks noChangeArrowheads="1"/>
          </p:cNvSpPr>
          <p:nvPr/>
        </p:nvSpPr>
        <p:spPr bwMode="auto">
          <a:xfrm>
            <a:off x="817563" y="928688"/>
            <a:ext cx="406400" cy="406400"/>
          </a:xfrm>
          <a:prstGeom prst="ellipse">
            <a:avLst/>
          </a:prstGeom>
          <a:solidFill>
            <a:srgbClr val="A284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6" name="Shape 28"/>
          <p:cNvCxnSpPr>
            <a:cxnSpLocks noChangeShapeType="1"/>
          </p:cNvCxnSpPr>
          <p:nvPr/>
        </p:nvCxnSpPr>
        <p:spPr bwMode="auto">
          <a:xfrm>
            <a:off x="5265738" y="1131888"/>
            <a:ext cx="3878262" cy="0"/>
          </a:xfrm>
          <a:prstGeom prst="straightConnector1">
            <a:avLst/>
          </a:prstGeom>
          <a:noFill/>
          <a:ln w="9525">
            <a:solidFill>
              <a:srgbClr val="CCCCCC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0"/>
              </a:spcBef>
              <a:buSzPct val="100000"/>
              <a:buFont typeface="Lora"/>
              <a:buNone/>
              <a:defRPr sz="2000" b="1">
                <a:latin typeface="Verdana" charset="0"/>
                <a:ea typeface="Verdana" charset="0"/>
                <a:cs typeface="Verdana" charset="0"/>
                <a:sym typeface="Lora"/>
              </a:defRPr>
            </a:lvl1pPr>
            <a:lvl2pPr lvl="1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2pPr>
            <a:lvl3pPr lvl="2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3pPr>
            <a:lvl4pPr lvl="3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4pPr>
            <a:lvl5pPr lvl="4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5pPr>
            <a:lvl6pPr lvl="5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6pPr>
            <a:lvl7pPr lvl="6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7pPr>
            <a:lvl8pPr lvl="7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8pPr>
            <a:lvl9pPr lvl="8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9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</p:spPr>
        <p:txBody>
          <a:bodyPr/>
          <a:lstStyle>
            <a:lvl1pPr lvl="0" rtl="0">
              <a:spcBef>
                <a:spcPts val="600"/>
              </a:spcBef>
              <a:buClr>
                <a:srgbClr val="FFCD00"/>
              </a:buClr>
              <a:buSzPct val="100000"/>
              <a:buFont typeface="Quattrocento Sans"/>
              <a:buChar char="◉"/>
              <a:defRPr sz="2400">
                <a:latin typeface="Arial" charset="0"/>
                <a:ea typeface="Arial" charset="0"/>
                <a:cs typeface="Arial" charset="0"/>
                <a:sym typeface="Quattrocento Sans"/>
              </a:defRPr>
            </a:lvl1pPr>
            <a:lvl2pPr lvl="1" rtl="0">
              <a:spcBef>
                <a:spcPts val="480"/>
              </a:spcBef>
              <a:buClr>
                <a:srgbClr val="FFCD00"/>
              </a:buClr>
              <a:buSzPct val="100000"/>
              <a:buFont typeface="Quattrocento Sans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rtl="0">
              <a:spcBef>
                <a:spcPts val="480"/>
              </a:spcBef>
              <a:buClr>
                <a:srgbClr val="FFCD00"/>
              </a:buClr>
              <a:buSzPct val="100000"/>
              <a:buFont typeface="Quattrocento Sans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2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mpletely 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44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6"/>
          <p:cNvSpPr txBox="1">
            <a:spLocks noGrp="1"/>
          </p:cNvSpPr>
          <p:nvPr>
            <p:ph type="body" idx="1"/>
          </p:nvPr>
        </p:nvSpPr>
        <p:spPr bwMode="auto">
          <a:xfrm>
            <a:off x="1381125" y="1616075"/>
            <a:ext cx="6810375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dirty="0">
              <a:sym typeface="Arial" charset="0"/>
            </a:endParaRPr>
          </a:p>
        </p:txBody>
      </p:sp>
      <p:sp>
        <p:nvSpPr>
          <p:cNvPr id="1027" name="Shape 7"/>
          <p:cNvSpPr txBox="1">
            <a:spLocks noGrp="1"/>
          </p:cNvSpPr>
          <p:nvPr>
            <p:ph type="title"/>
          </p:nvPr>
        </p:nvSpPr>
        <p:spPr bwMode="auto">
          <a:xfrm>
            <a:off x="1381125" y="936625"/>
            <a:ext cx="6810375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dirty="0">
              <a:sym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E5F72-A700-2B41-902D-0ACD7FAE97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2" r:id="rId3"/>
    <p:sldLayoutId id="2147483676" r:id="rId4"/>
  </p:sldLayoutIdLst>
  <p:transition>
    <p:fade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1" fontAlgn="base" hangingPunct="1">
        <a:spcBef>
          <a:spcPct val="0"/>
        </a:spcBef>
        <a:spcAft>
          <a:spcPct val="0"/>
        </a:spcAft>
        <a:buClr>
          <a:srgbClr val="A28448"/>
        </a:buClr>
        <a:buFont typeface="Quattrocento Sans" charset="0"/>
        <a:buChar char="◉"/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tif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3.tiff"/><Relationship Id="rId5" Type="http://schemas.openxmlformats.org/officeDocument/2006/relationships/image" Target="../media/image4.tiff"/><Relationship Id="rId6" Type="http://schemas.openxmlformats.org/officeDocument/2006/relationships/image" Target="../media/image5.tiff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6.tiff"/><Relationship Id="rId5" Type="http://schemas.openxmlformats.org/officeDocument/2006/relationships/image" Target="../media/image7.tiff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Lora"/>
              <a:buNone/>
              <a:defRPr/>
            </a:pPr>
            <a:r>
              <a:rPr lang="en-US" b="1" dirty="0" smtClean="0">
                <a:latin typeface="Arial" charset="0"/>
                <a:ea typeface="Arial" charset="0"/>
                <a:cs typeface="Arial" charset="0"/>
                <a:sym typeface="Lora"/>
              </a:rPr>
              <a:t>Managerial Economics</a:t>
            </a:r>
            <a:endParaRPr lang="en" b="1" dirty="0">
              <a:latin typeface="Arial" charset="0"/>
              <a:ea typeface="Arial" charset="0"/>
              <a:cs typeface="Arial" charset="0"/>
              <a:sym typeface="Lora"/>
            </a:endParaRPr>
          </a:p>
        </p:txBody>
      </p:sp>
      <p:sp>
        <p:nvSpPr>
          <p:cNvPr id="3" name="Shape 61"/>
          <p:cNvSpPr txBox="1">
            <a:spLocks/>
          </p:cNvSpPr>
          <p:nvPr/>
        </p:nvSpPr>
        <p:spPr bwMode="auto">
          <a:xfrm>
            <a:off x="1943687" y="3702059"/>
            <a:ext cx="6939056" cy="47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lvl="0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lvl="1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lvl="2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lvl="3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lvl="4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457200" lvl="5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914400" lvl="6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1371600" lvl="7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1828800" lvl="8" algn="l" rtl="0" eaLnBrk="1" fontAlgn="base" hangingPunct="1">
              <a:spcBef>
                <a:spcPts val="0"/>
              </a:spcBef>
              <a:spcAft>
                <a:spcPct val="0"/>
              </a:spcAft>
              <a:buSzPct val="100000"/>
              <a:defRPr sz="3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fontAlgn="auto">
              <a:spcAft>
                <a:spcPts val="0"/>
              </a:spcAft>
              <a:buFont typeface="Lora"/>
              <a:buNone/>
              <a:defRPr/>
            </a:pPr>
            <a:r>
              <a:rPr lang="en-US" sz="1800" b="1" kern="0" dirty="0" smtClean="0">
                <a:sym typeface="Lora"/>
              </a:rPr>
              <a:t>Fall 2017 - Mike Shor</a:t>
            </a:r>
            <a:r>
              <a:rPr lang="en-US" sz="2000" b="1" kern="0" dirty="0" smtClean="0">
                <a:sym typeface="Lora"/>
              </a:rPr>
              <a:t> 			             </a:t>
            </a:r>
            <a:r>
              <a:rPr lang="en-US" sz="2000" b="1" dirty="0" smtClean="0">
                <a:highlight>
                  <a:srgbClr val="FFCD00"/>
                </a:highlight>
                <a:sym typeface="Lora"/>
              </a:rPr>
              <a:t>Lecture 14</a:t>
            </a:r>
            <a:endParaRPr lang="en" sz="2000" b="1" kern="0" dirty="0">
              <a:sym typeface="Lora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43587" y="3537674"/>
            <a:ext cx="528052" cy="4072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 just seven weeks</a:t>
            </a:r>
            <a:r>
              <a:rPr lang="mr-IN" dirty="0" smtClean="0"/>
              <a:t>…</a:t>
            </a:r>
            <a:endParaRPr lang="en" dirty="0">
              <a:highlight>
                <a:srgbClr val="FFCD00"/>
              </a:highlight>
            </a:endParaRPr>
          </a:p>
        </p:txBody>
      </p:sp>
      <p:grpSp>
        <p:nvGrpSpPr>
          <p:cNvPr id="22531" name="Shape 112"/>
          <p:cNvGrpSpPr>
            <a:grpSpLocks/>
          </p:cNvGrpSpPr>
          <p:nvPr/>
        </p:nvGrpSpPr>
        <p:grpSpPr bwMode="auto">
          <a:xfrm>
            <a:off x="915988" y="1019175"/>
            <a:ext cx="214312" cy="215900"/>
            <a:chOff x="2594050" y="1631825"/>
            <a:chExt cx="439625" cy="439625"/>
          </a:xfrm>
        </p:grpSpPr>
        <p:sp>
          <p:nvSpPr>
            <p:cNvPr id="22532" name="Shape 113"/>
            <p:cNvSpPr>
              <a:spLocks/>
            </p:cNvSpPr>
            <p:nvPr/>
          </p:nvSpPr>
          <p:spPr bwMode="auto">
            <a:xfrm>
              <a:off x="2594050" y="1883300"/>
              <a:ext cx="188175" cy="188150"/>
            </a:xfrm>
            <a:custGeom>
              <a:avLst/>
              <a:gdLst>
                <a:gd name="T0" fmla="*/ 5992 w 7527"/>
                <a:gd name="T1" fmla="*/ 0 h 7526"/>
                <a:gd name="T2" fmla="*/ 537 w 7527"/>
                <a:gd name="T3" fmla="*/ 6430 h 7526"/>
                <a:gd name="T4" fmla="*/ 1 w 7527"/>
                <a:gd name="T5" fmla="*/ 7526 h 7526"/>
                <a:gd name="T6" fmla="*/ 1097 w 7527"/>
                <a:gd name="T7" fmla="*/ 6990 h 7526"/>
                <a:gd name="T8" fmla="*/ 7526 w 7527"/>
                <a:gd name="T9" fmla="*/ 1534 h 7526"/>
                <a:gd name="T10" fmla="*/ 5992 w 7527"/>
                <a:gd name="T11" fmla="*/ 0 h 7526"/>
                <a:gd name="T12" fmla="*/ 0 w 7527"/>
                <a:gd name="T13" fmla="*/ 0 h 7526"/>
                <a:gd name="T14" fmla="*/ 7527 w 7527"/>
                <a:gd name="T15" fmla="*/ 7526 h 7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3" name="Shape 114"/>
            <p:cNvSpPr>
              <a:spLocks/>
            </p:cNvSpPr>
            <p:nvPr/>
          </p:nvSpPr>
          <p:spPr bwMode="auto">
            <a:xfrm>
              <a:off x="2857700" y="1631825"/>
              <a:ext cx="175975" cy="176000"/>
            </a:xfrm>
            <a:custGeom>
              <a:avLst/>
              <a:gdLst>
                <a:gd name="T0" fmla="*/ 268 w 7039"/>
                <a:gd name="T1" fmla="*/ 2704 h 7040"/>
                <a:gd name="T2" fmla="*/ 4336 w 7039"/>
                <a:gd name="T3" fmla="*/ 6771 h 7040"/>
                <a:gd name="T4" fmla="*/ 4336 w 7039"/>
                <a:gd name="T5" fmla="*/ 6771 h 7040"/>
                <a:gd name="T6" fmla="*/ 4336 w 7039"/>
                <a:gd name="T7" fmla="*/ 6771 h 7040"/>
                <a:gd name="T8" fmla="*/ 4652 w 7039"/>
                <a:gd name="T9" fmla="*/ 6917 h 7040"/>
                <a:gd name="T10" fmla="*/ 4993 w 7039"/>
                <a:gd name="T11" fmla="*/ 7015 h 7040"/>
                <a:gd name="T12" fmla="*/ 5310 w 7039"/>
                <a:gd name="T13" fmla="*/ 7039 h 7040"/>
                <a:gd name="T14" fmla="*/ 5651 w 7039"/>
                <a:gd name="T15" fmla="*/ 7039 h 7040"/>
                <a:gd name="T16" fmla="*/ 5992 w 7039"/>
                <a:gd name="T17" fmla="*/ 6966 h 7040"/>
                <a:gd name="T18" fmla="*/ 6308 w 7039"/>
                <a:gd name="T19" fmla="*/ 6844 h 7040"/>
                <a:gd name="T20" fmla="*/ 6454 w 7039"/>
                <a:gd name="T21" fmla="*/ 6747 h 7040"/>
                <a:gd name="T22" fmla="*/ 6601 w 7039"/>
                <a:gd name="T23" fmla="*/ 6674 h 7040"/>
                <a:gd name="T24" fmla="*/ 6747 w 7039"/>
                <a:gd name="T25" fmla="*/ 6552 h 7040"/>
                <a:gd name="T26" fmla="*/ 6893 w 7039"/>
                <a:gd name="T27" fmla="*/ 6430 h 7040"/>
                <a:gd name="T28" fmla="*/ 6893 w 7039"/>
                <a:gd name="T29" fmla="*/ 6430 h 7040"/>
                <a:gd name="T30" fmla="*/ 6942 w 7039"/>
                <a:gd name="T31" fmla="*/ 6357 h 7040"/>
                <a:gd name="T32" fmla="*/ 7015 w 7039"/>
                <a:gd name="T33" fmla="*/ 6260 h 7040"/>
                <a:gd name="T34" fmla="*/ 7039 w 7039"/>
                <a:gd name="T35" fmla="*/ 6138 h 7040"/>
                <a:gd name="T36" fmla="*/ 7039 w 7039"/>
                <a:gd name="T37" fmla="*/ 6041 h 7040"/>
                <a:gd name="T38" fmla="*/ 7039 w 7039"/>
                <a:gd name="T39" fmla="*/ 6041 h 7040"/>
                <a:gd name="T40" fmla="*/ 7039 w 7039"/>
                <a:gd name="T41" fmla="*/ 5943 h 7040"/>
                <a:gd name="T42" fmla="*/ 7015 w 7039"/>
                <a:gd name="T43" fmla="*/ 5846 h 7040"/>
                <a:gd name="T44" fmla="*/ 6942 w 7039"/>
                <a:gd name="T45" fmla="*/ 5748 h 7040"/>
                <a:gd name="T46" fmla="*/ 6893 w 7039"/>
                <a:gd name="T47" fmla="*/ 5651 h 7040"/>
                <a:gd name="T48" fmla="*/ 1389 w 7039"/>
                <a:gd name="T49" fmla="*/ 147 h 7040"/>
                <a:gd name="T50" fmla="*/ 1389 w 7039"/>
                <a:gd name="T51" fmla="*/ 147 h 7040"/>
                <a:gd name="T52" fmla="*/ 1291 w 7039"/>
                <a:gd name="T53" fmla="*/ 98 h 7040"/>
                <a:gd name="T54" fmla="*/ 1194 w 7039"/>
                <a:gd name="T55" fmla="*/ 25 h 7040"/>
                <a:gd name="T56" fmla="*/ 1096 w 7039"/>
                <a:gd name="T57" fmla="*/ 0 h 7040"/>
                <a:gd name="T58" fmla="*/ 999 w 7039"/>
                <a:gd name="T59" fmla="*/ 0 h 7040"/>
                <a:gd name="T60" fmla="*/ 999 w 7039"/>
                <a:gd name="T61" fmla="*/ 0 h 7040"/>
                <a:gd name="T62" fmla="*/ 902 w 7039"/>
                <a:gd name="T63" fmla="*/ 0 h 7040"/>
                <a:gd name="T64" fmla="*/ 780 w 7039"/>
                <a:gd name="T65" fmla="*/ 25 h 7040"/>
                <a:gd name="T66" fmla="*/ 682 w 7039"/>
                <a:gd name="T67" fmla="*/ 98 h 7040"/>
                <a:gd name="T68" fmla="*/ 609 w 7039"/>
                <a:gd name="T69" fmla="*/ 147 h 7040"/>
                <a:gd name="T70" fmla="*/ 609 w 7039"/>
                <a:gd name="T71" fmla="*/ 147 h 7040"/>
                <a:gd name="T72" fmla="*/ 487 w 7039"/>
                <a:gd name="T73" fmla="*/ 293 h 7040"/>
                <a:gd name="T74" fmla="*/ 366 w 7039"/>
                <a:gd name="T75" fmla="*/ 439 h 7040"/>
                <a:gd name="T76" fmla="*/ 293 w 7039"/>
                <a:gd name="T77" fmla="*/ 585 h 7040"/>
                <a:gd name="T78" fmla="*/ 195 w 7039"/>
                <a:gd name="T79" fmla="*/ 731 h 7040"/>
                <a:gd name="T80" fmla="*/ 73 w 7039"/>
                <a:gd name="T81" fmla="*/ 1048 h 7040"/>
                <a:gd name="T82" fmla="*/ 0 w 7039"/>
                <a:gd name="T83" fmla="*/ 1389 h 7040"/>
                <a:gd name="T84" fmla="*/ 0 w 7039"/>
                <a:gd name="T85" fmla="*/ 1730 h 7040"/>
                <a:gd name="T86" fmla="*/ 25 w 7039"/>
                <a:gd name="T87" fmla="*/ 2046 h 7040"/>
                <a:gd name="T88" fmla="*/ 122 w 7039"/>
                <a:gd name="T89" fmla="*/ 2387 h 7040"/>
                <a:gd name="T90" fmla="*/ 268 w 7039"/>
                <a:gd name="T91" fmla="*/ 2704 h 7040"/>
                <a:gd name="T92" fmla="*/ 268 w 7039"/>
                <a:gd name="T93" fmla="*/ 2704 h 7040"/>
                <a:gd name="T94" fmla="*/ 0 w 7039"/>
                <a:gd name="T95" fmla="*/ 0 h 7040"/>
                <a:gd name="T96" fmla="*/ 7039 w 7039"/>
                <a:gd name="T97" fmla="*/ 7040 h 7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T94" t="T95" r="T96" b="T97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4" name="Shape 115"/>
            <p:cNvSpPr>
              <a:spLocks/>
            </p:cNvSpPr>
            <p:nvPr/>
          </p:nvSpPr>
          <p:spPr bwMode="auto">
            <a:xfrm>
              <a:off x="2662850" y="1699400"/>
              <a:ext cx="303250" cy="303250"/>
            </a:xfrm>
            <a:custGeom>
              <a:avLst/>
              <a:gdLst>
                <a:gd name="T0" fmla="*/ 8038 w 12130"/>
                <a:gd name="T1" fmla="*/ 1 h 12130"/>
                <a:gd name="T2" fmla="*/ 4872 w 12130"/>
                <a:gd name="T3" fmla="*/ 3191 h 12130"/>
                <a:gd name="T4" fmla="*/ 4872 w 12130"/>
                <a:gd name="T5" fmla="*/ 3191 h 12130"/>
                <a:gd name="T6" fmla="*/ 4628 w 12130"/>
                <a:gd name="T7" fmla="*/ 3094 h 12130"/>
                <a:gd name="T8" fmla="*/ 4385 w 12130"/>
                <a:gd name="T9" fmla="*/ 2997 h 12130"/>
                <a:gd name="T10" fmla="*/ 4092 w 12130"/>
                <a:gd name="T11" fmla="*/ 2899 h 12130"/>
                <a:gd name="T12" fmla="*/ 3800 w 12130"/>
                <a:gd name="T13" fmla="*/ 2850 h 12130"/>
                <a:gd name="T14" fmla="*/ 3484 w 12130"/>
                <a:gd name="T15" fmla="*/ 2777 h 12130"/>
                <a:gd name="T16" fmla="*/ 3167 w 12130"/>
                <a:gd name="T17" fmla="*/ 2729 h 12130"/>
                <a:gd name="T18" fmla="*/ 2850 w 12130"/>
                <a:gd name="T19" fmla="*/ 2704 h 12130"/>
                <a:gd name="T20" fmla="*/ 2534 w 12130"/>
                <a:gd name="T21" fmla="*/ 2704 h 12130"/>
                <a:gd name="T22" fmla="*/ 2534 w 12130"/>
                <a:gd name="T23" fmla="*/ 2704 h 12130"/>
                <a:gd name="T24" fmla="*/ 2241 w 12130"/>
                <a:gd name="T25" fmla="*/ 2704 h 12130"/>
                <a:gd name="T26" fmla="*/ 1949 w 12130"/>
                <a:gd name="T27" fmla="*/ 2729 h 12130"/>
                <a:gd name="T28" fmla="*/ 1633 w 12130"/>
                <a:gd name="T29" fmla="*/ 2777 h 12130"/>
                <a:gd name="T30" fmla="*/ 1316 w 12130"/>
                <a:gd name="T31" fmla="*/ 2850 h 12130"/>
                <a:gd name="T32" fmla="*/ 999 w 12130"/>
                <a:gd name="T33" fmla="*/ 2972 h 12130"/>
                <a:gd name="T34" fmla="*/ 707 w 12130"/>
                <a:gd name="T35" fmla="*/ 3094 h 12130"/>
                <a:gd name="T36" fmla="*/ 415 w 12130"/>
                <a:gd name="T37" fmla="*/ 3289 h 12130"/>
                <a:gd name="T38" fmla="*/ 147 w 12130"/>
                <a:gd name="T39" fmla="*/ 3508 h 12130"/>
                <a:gd name="T40" fmla="*/ 147 w 12130"/>
                <a:gd name="T41" fmla="*/ 3508 h 12130"/>
                <a:gd name="T42" fmla="*/ 74 w 12130"/>
                <a:gd name="T43" fmla="*/ 3581 h 12130"/>
                <a:gd name="T44" fmla="*/ 25 w 12130"/>
                <a:gd name="T45" fmla="*/ 3678 h 12130"/>
                <a:gd name="T46" fmla="*/ 1 w 12130"/>
                <a:gd name="T47" fmla="*/ 3776 h 12130"/>
                <a:gd name="T48" fmla="*/ 1 w 12130"/>
                <a:gd name="T49" fmla="*/ 3898 h 12130"/>
                <a:gd name="T50" fmla="*/ 1 w 12130"/>
                <a:gd name="T51" fmla="*/ 3898 h 12130"/>
                <a:gd name="T52" fmla="*/ 1 w 12130"/>
                <a:gd name="T53" fmla="*/ 3995 h 12130"/>
                <a:gd name="T54" fmla="*/ 25 w 12130"/>
                <a:gd name="T55" fmla="*/ 4093 h 12130"/>
                <a:gd name="T56" fmla="*/ 74 w 12130"/>
                <a:gd name="T57" fmla="*/ 4190 h 12130"/>
                <a:gd name="T58" fmla="*/ 147 w 12130"/>
                <a:gd name="T59" fmla="*/ 4287 h 12130"/>
                <a:gd name="T60" fmla="*/ 7843 w 12130"/>
                <a:gd name="T61" fmla="*/ 11984 h 12130"/>
                <a:gd name="T62" fmla="*/ 7843 w 12130"/>
                <a:gd name="T63" fmla="*/ 11984 h 12130"/>
                <a:gd name="T64" fmla="*/ 7941 w 12130"/>
                <a:gd name="T65" fmla="*/ 12057 h 12130"/>
                <a:gd name="T66" fmla="*/ 8038 w 12130"/>
                <a:gd name="T67" fmla="*/ 12105 h 12130"/>
                <a:gd name="T68" fmla="*/ 8135 w 12130"/>
                <a:gd name="T69" fmla="*/ 12130 h 12130"/>
                <a:gd name="T70" fmla="*/ 8233 w 12130"/>
                <a:gd name="T71" fmla="*/ 12130 h 12130"/>
                <a:gd name="T72" fmla="*/ 8233 w 12130"/>
                <a:gd name="T73" fmla="*/ 12130 h 12130"/>
                <a:gd name="T74" fmla="*/ 8355 w 12130"/>
                <a:gd name="T75" fmla="*/ 12130 h 12130"/>
                <a:gd name="T76" fmla="*/ 8452 w 12130"/>
                <a:gd name="T77" fmla="*/ 12105 h 12130"/>
                <a:gd name="T78" fmla="*/ 8549 w 12130"/>
                <a:gd name="T79" fmla="*/ 12057 h 12130"/>
                <a:gd name="T80" fmla="*/ 8622 w 12130"/>
                <a:gd name="T81" fmla="*/ 11984 h 12130"/>
                <a:gd name="T82" fmla="*/ 8622 w 12130"/>
                <a:gd name="T83" fmla="*/ 11984 h 12130"/>
                <a:gd name="T84" fmla="*/ 8842 w 12130"/>
                <a:gd name="T85" fmla="*/ 11716 h 12130"/>
                <a:gd name="T86" fmla="*/ 9036 w 12130"/>
                <a:gd name="T87" fmla="*/ 11423 h 12130"/>
                <a:gd name="T88" fmla="*/ 9158 w 12130"/>
                <a:gd name="T89" fmla="*/ 11131 h 12130"/>
                <a:gd name="T90" fmla="*/ 9280 w 12130"/>
                <a:gd name="T91" fmla="*/ 10814 h 12130"/>
                <a:gd name="T92" fmla="*/ 9353 w 12130"/>
                <a:gd name="T93" fmla="*/ 10498 h 12130"/>
                <a:gd name="T94" fmla="*/ 9402 w 12130"/>
                <a:gd name="T95" fmla="*/ 10181 h 12130"/>
                <a:gd name="T96" fmla="*/ 9426 w 12130"/>
                <a:gd name="T97" fmla="*/ 9889 h 12130"/>
                <a:gd name="T98" fmla="*/ 9426 w 12130"/>
                <a:gd name="T99" fmla="*/ 9597 h 12130"/>
                <a:gd name="T100" fmla="*/ 9426 w 12130"/>
                <a:gd name="T101" fmla="*/ 9597 h 12130"/>
                <a:gd name="T102" fmla="*/ 9426 w 12130"/>
                <a:gd name="T103" fmla="*/ 9280 h 12130"/>
                <a:gd name="T104" fmla="*/ 9402 w 12130"/>
                <a:gd name="T105" fmla="*/ 8964 h 12130"/>
                <a:gd name="T106" fmla="*/ 9353 w 12130"/>
                <a:gd name="T107" fmla="*/ 8647 h 12130"/>
                <a:gd name="T108" fmla="*/ 9280 w 12130"/>
                <a:gd name="T109" fmla="*/ 8330 h 12130"/>
                <a:gd name="T110" fmla="*/ 9231 w 12130"/>
                <a:gd name="T111" fmla="*/ 8038 h 12130"/>
                <a:gd name="T112" fmla="*/ 9134 w 12130"/>
                <a:gd name="T113" fmla="*/ 7746 h 12130"/>
                <a:gd name="T114" fmla="*/ 9036 w 12130"/>
                <a:gd name="T115" fmla="*/ 7502 h 12130"/>
                <a:gd name="T116" fmla="*/ 8939 w 12130"/>
                <a:gd name="T117" fmla="*/ 7259 h 12130"/>
                <a:gd name="T118" fmla="*/ 12130 w 12130"/>
                <a:gd name="T119" fmla="*/ 4093 h 12130"/>
                <a:gd name="T120" fmla="*/ 0 w 12130"/>
                <a:gd name="T121" fmla="*/ 0 h 12130"/>
                <a:gd name="T122" fmla="*/ 12130 w 12130"/>
                <a:gd name="T123" fmla="*/ 12130 h 1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T120" t="T121" r="T122" b="T123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5" name="Shape 116"/>
            <p:cNvSpPr>
              <a:spLocks/>
            </p:cNvSpPr>
            <p:nvPr/>
          </p:nvSpPr>
          <p:spPr bwMode="auto">
            <a:xfrm>
              <a:off x="2814912" y="1754062"/>
              <a:ext cx="49950" cy="49950"/>
            </a:xfrm>
            <a:custGeom>
              <a:avLst/>
              <a:gdLst>
                <a:gd name="T0" fmla="*/ 1 w 1998"/>
                <a:gd name="T1" fmla="*/ 1997 h 1998"/>
                <a:gd name="T2" fmla="*/ 1998 w 1998"/>
                <a:gd name="T3" fmla="*/ 0 h 1998"/>
                <a:gd name="T4" fmla="*/ 0 w 1998"/>
                <a:gd name="T5" fmla="*/ 0 h 1998"/>
                <a:gd name="T6" fmla="*/ 1998 w 1998"/>
                <a:gd name="T7" fmla="*/ 1998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T4" t="T5" r="T6" b="T7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10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How to predict the actions of others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Game theory, bargaining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How to act in uncertain environments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Handling risk and uncertainty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Avoiding moral hazard &amp; adverse selection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How to motivate employees</a:t>
            </a:r>
            <a:endParaRPr lang="en-US" sz="14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6857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98"/>
          <p:cNvSpPr txBox="1">
            <a:spLocks noGrp="1"/>
          </p:cNvSpPr>
          <p:nvPr>
            <p:ph type="ctrTitle"/>
          </p:nvPr>
        </p:nvSpPr>
        <p:spPr>
          <a:xfrm>
            <a:off x="2022475" y="1693863"/>
            <a:ext cx="3787775" cy="11588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SzTx/>
              <a:buFont typeface="Lora" charset="0"/>
              <a:buNone/>
            </a:pPr>
            <a:r>
              <a:rPr lang="en-US" altLang="en-US" b="1" dirty="0" smtClean="0">
                <a:latin typeface="Lora" charset="0"/>
                <a:ea typeface="Lora" charset="0"/>
                <a:cs typeface="Lora" charset="0"/>
                <a:sym typeface="Lora" charset="0"/>
              </a:rPr>
              <a:t>Last time</a:t>
            </a:r>
            <a:r>
              <a:rPr lang="mr-IN" altLang="en-US" b="1" dirty="0" smtClean="0">
                <a:latin typeface="Lora" charset="0"/>
                <a:ea typeface="Lora" charset="0"/>
                <a:cs typeface="Lora" charset="0"/>
                <a:sym typeface="Lora" charset="0"/>
              </a:rPr>
              <a:t>…</a:t>
            </a:r>
            <a:endParaRPr lang="en-US" altLang="en-US" b="1" dirty="0">
              <a:latin typeface="Lora" charset="0"/>
              <a:ea typeface="Lora" charset="0"/>
              <a:cs typeface="Lora" charset="0"/>
              <a:sym typeface="Lora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2</a:t>
            </a:fld>
            <a:endParaRPr lang="en-US"/>
          </a:p>
        </p:txBody>
      </p:sp>
      <p:sp>
        <p:nvSpPr>
          <p:cNvPr id="9" name="Shape 166"/>
          <p:cNvSpPr txBox="1">
            <a:spLocks/>
          </p:cNvSpPr>
          <p:nvPr/>
        </p:nvSpPr>
        <p:spPr bwMode="auto">
          <a:xfrm>
            <a:off x="2036588" y="2866244"/>
            <a:ext cx="6512675" cy="1400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A28448"/>
              </a:buClr>
              <a:buFont typeface="Quattrocento Sans" charset="0"/>
              <a:buChar char="◉"/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lvl="1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lvl="2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lvl="3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lvl="4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None/>
              <a:defRPr/>
            </a:pPr>
            <a:r>
              <a:rPr lang="en-US" sz="2000" kern="0" dirty="0" smtClean="0">
                <a:solidFill>
                  <a:schemeClr val="dk1"/>
                </a:solidFill>
                <a:sym typeface="Lora"/>
              </a:rPr>
              <a:t>Sufficient Incentives depends </a:t>
            </a:r>
            <a:r>
              <a:rPr lang="en-US" sz="2000" kern="0" dirty="0">
                <a:solidFill>
                  <a:schemeClr val="dk1"/>
                </a:solidFill>
                <a:sym typeface="Lora"/>
              </a:rPr>
              <a:t>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None/>
              <a:defRPr/>
            </a:pPr>
            <a:r>
              <a:rPr lang="en-US" sz="2000" kern="0" dirty="0">
                <a:solidFill>
                  <a:schemeClr val="dk1"/>
                </a:solidFill>
                <a:sym typeface="Lora"/>
              </a:rPr>
              <a:t> 	</a:t>
            </a:r>
            <a:r>
              <a:rPr lang="en-US" sz="2000" kern="0" dirty="0" smtClean="0">
                <a:solidFill>
                  <a:schemeClr val="dk1"/>
                </a:solidFill>
                <a:sym typeface="Lora"/>
              </a:rPr>
              <a:t>- </a:t>
            </a:r>
            <a:r>
              <a:rPr lang="en-US" sz="2000" i="1" kern="0" dirty="0" smtClean="0">
                <a:solidFill>
                  <a:schemeClr val="dk1"/>
                </a:solidFill>
                <a:sym typeface="Lora"/>
              </a:rPr>
              <a:t>difference</a:t>
            </a:r>
            <a:r>
              <a:rPr lang="en-US" sz="2000" kern="0" dirty="0" smtClean="0">
                <a:solidFill>
                  <a:schemeClr val="dk1"/>
                </a:solidFill>
                <a:sym typeface="Lora"/>
              </a:rPr>
              <a:t> </a:t>
            </a:r>
            <a:r>
              <a:rPr lang="en-US" sz="2000" kern="0" dirty="0">
                <a:solidFill>
                  <a:schemeClr val="dk1"/>
                </a:solidFill>
                <a:sym typeface="Lora"/>
              </a:rPr>
              <a:t>between low and high effort costs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None/>
              <a:defRPr/>
            </a:pPr>
            <a:r>
              <a:rPr lang="en-US" sz="2000" kern="0" dirty="0">
                <a:solidFill>
                  <a:schemeClr val="dk1"/>
                </a:solidFill>
                <a:sym typeface="Lora"/>
              </a:rPr>
              <a:t>	</a:t>
            </a:r>
            <a:r>
              <a:rPr lang="en-US" sz="2000" kern="0" dirty="0" smtClean="0">
                <a:solidFill>
                  <a:schemeClr val="dk1"/>
                </a:solidFill>
                <a:sym typeface="Lora"/>
              </a:rPr>
              <a:t>- </a:t>
            </a:r>
            <a:r>
              <a:rPr lang="en-US" sz="2000" i="1" kern="0" dirty="0" smtClean="0">
                <a:solidFill>
                  <a:schemeClr val="dk1"/>
                </a:solidFill>
                <a:sym typeface="Lora"/>
              </a:rPr>
              <a:t>marginal impact</a:t>
            </a:r>
            <a:r>
              <a:rPr lang="en-US" sz="2000" kern="0" dirty="0" smtClean="0">
                <a:solidFill>
                  <a:schemeClr val="dk1"/>
                </a:solidFill>
                <a:sym typeface="Lora"/>
              </a:rPr>
              <a:t> </a:t>
            </a:r>
            <a:r>
              <a:rPr lang="en-US" sz="2000" kern="0" dirty="0">
                <a:solidFill>
                  <a:schemeClr val="dk1"/>
                </a:solidFill>
                <a:sym typeface="Lora"/>
              </a:rPr>
              <a:t>effort has on chance of </a:t>
            </a:r>
            <a:r>
              <a:rPr lang="en-US" sz="2000" kern="0" dirty="0" smtClean="0">
                <a:solidFill>
                  <a:schemeClr val="dk1"/>
                </a:solidFill>
                <a:sym typeface="Lora"/>
              </a:rPr>
              <a:t>success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None/>
              <a:defRPr/>
            </a:pPr>
            <a:r>
              <a:rPr lang="en-US" sz="2000" kern="0" dirty="0" smtClean="0">
                <a:solidFill>
                  <a:schemeClr val="dk1"/>
                </a:solidFill>
                <a:sym typeface="Lora"/>
              </a:rPr>
              <a:t>Several challenges can inhibit incentive pay</a:t>
            </a:r>
            <a:endParaRPr lang="en-US" sz="2000" kern="0" dirty="0">
              <a:solidFill>
                <a:schemeClr val="dk1"/>
              </a:solidFill>
              <a:sym typeface="Lora"/>
            </a:endParaRPr>
          </a:p>
        </p:txBody>
      </p:sp>
    </p:spTree>
    <p:extLst>
      <p:ext uri="{BB962C8B-B14F-4D97-AF65-F5344CB8AC3E}">
        <p14:creationId xmlns:p14="http://schemas.microsoft.com/office/powerpoint/2010/main" val="16077729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98"/>
          <p:cNvSpPr txBox="1">
            <a:spLocks noGrp="1"/>
          </p:cNvSpPr>
          <p:nvPr>
            <p:ph type="ctrTitle"/>
          </p:nvPr>
        </p:nvSpPr>
        <p:spPr>
          <a:xfrm>
            <a:off x="2022475" y="1693863"/>
            <a:ext cx="3787775" cy="11588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SzTx/>
              <a:buFont typeface="Lora" charset="0"/>
              <a:buNone/>
            </a:pPr>
            <a:r>
              <a:rPr lang="en-US" altLang="en-US" b="1" dirty="0" smtClean="0">
                <a:latin typeface="Lora" charset="0"/>
                <a:ea typeface="Lora" charset="0"/>
                <a:cs typeface="Lora" charset="0"/>
                <a:sym typeface="Lora" charset="0"/>
              </a:rPr>
              <a:t>Outline</a:t>
            </a:r>
            <a:r>
              <a:rPr lang="mr-IN" altLang="en-US" b="1" dirty="0" smtClean="0">
                <a:latin typeface="Lora" charset="0"/>
                <a:ea typeface="Lora" charset="0"/>
                <a:cs typeface="Lora" charset="0"/>
                <a:sym typeface="Lora" charset="0"/>
              </a:rPr>
              <a:t>…</a:t>
            </a:r>
            <a:endParaRPr lang="en-US" altLang="en-US" b="1" dirty="0">
              <a:latin typeface="Lora" charset="0"/>
              <a:ea typeface="Lora" charset="0"/>
              <a:cs typeface="Lora" charset="0"/>
              <a:sym typeface="Lora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3</a:t>
            </a:fld>
            <a:endParaRPr lang="en-US"/>
          </a:p>
        </p:txBody>
      </p:sp>
      <p:sp>
        <p:nvSpPr>
          <p:cNvPr id="9" name="Shape 166"/>
          <p:cNvSpPr txBox="1">
            <a:spLocks/>
          </p:cNvSpPr>
          <p:nvPr/>
        </p:nvSpPr>
        <p:spPr bwMode="auto">
          <a:xfrm>
            <a:off x="2036588" y="2828922"/>
            <a:ext cx="6512675" cy="1400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A28448"/>
              </a:buClr>
              <a:buFont typeface="Quattrocento Sans" charset="0"/>
              <a:buChar char="◉"/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lvl="1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lvl="2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lvl="3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lvl="4" algn="l" rtl="0" eaLnBrk="1" fontAlgn="base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None/>
              <a:defRPr/>
            </a:pPr>
            <a:r>
              <a:rPr lang="en-US" sz="2000" kern="0" dirty="0" smtClean="0">
                <a:solidFill>
                  <a:schemeClr val="dk1"/>
                </a:solidFill>
                <a:sym typeface="Lora"/>
              </a:rPr>
              <a:t>Incentive Conflicts within Companies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None/>
              <a:defRPr/>
            </a:pPr>
            <a:r>
              <a:rPr lang="en-US" sz="2000" kern="0" dirty="0">
                <a:solidFill>
                  <a:schemeClr val="dk1"/>
                </a:solidFill>
                <a:sym typeface="Lora"/>
              </a:rPr>
              <a:t>Incentive Conflicts </a:t>
            </a:r>
            <a:r>
              <a:rPr lang="en-US" sz="2000" kern="0" dirty="0" smtClean="0">
                <a:solidFill>
                  <a:schemeClr val="dk1"/>
                </a:solidFill>
                <a:sym typeface="Lora"/>
              </a:rPr>
              <a:t>across Companies</a:t>
            </a:r>
            <a:endParaRPr lang="en-US" sz="2000" kern="0" dirty="0">
              <a:solidFill>
                <a:schemeClr val="dk1"/>
              </a:solidFill>
              <a:sym typeface="Lora"/>
            </a:endParaRPr>
          </a:p>
        </p:txBody>
      </p:sp>
    </p:spTree>
    <p:extLst>
      <p:ext uri="{BB962C8B-B14F-4D97-AF65-F5344CB8AC3E}">
        <p14:creationId xmlns:p14="http://schemas.microsoft.com/office/powerpoint/2010/main" val="14212416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4767263"/>
            <a:ext cx="2057400" cy="274637"/>
          </a:xfrm>
        </p:spPr>
        <p:txBody>
          <a:bodyPr/>
          <a:lstStyle/>
          <a:p>
            <a:fld id="{915E5F72-A700-2B41-902D-0ACD7FAE97AB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15878" y="805912"/>
            <a:ext cx="246423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MANUFACTURER</a:t>
            </a:r>
          </a:p>
          <a:p>
            <a:pPr algn="ctr"/>
            <a:r>
              <a:rPr lang="en-US" sz="2000" dirty="0" smtClean="0"/>
              <a:t>(MC = $1)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113298" y="3081580"/>
            <a:ext cx="246423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RETAILER</a:t>
            </a:r>
          </a:p>
          <a:p>
            <a:pPr algn="ctr"/>
            <a:r>
              <a:rPr lang="en-US" sz="2000" dirty="0" smtClean="0"/>
              <a:t>(MC = $W)</a:t>
            </a:r>
            <a:endParaRPr lang="en-US" sz="2000" dirty="0"/>
          </a:p>
        </p:txBody>
      </p:sp>
      <p:cxnSp>
        <p:nvCxnSpPr>
          <p:cNvPr id="8" name="Straight Arrow Connector 7"/>
          <p:cNvCxnSpPr>
            <a:stCxn id="5" idx="2"/>
          </p:cNvCxnSpPr>
          <p:nvPr/>
        </p:nvCxnSpPr>
        <p:spPr>
          <a:xfrm flipH="1">
            <a:off x="2345413" y="1513798"/>
            <a:ext cx="2580" cy="68696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345413" y="2541721"/>
            <a:ext cx="0" cy="5373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932128" y="2180158"/>
            <a:ext cx="826570" cy="4001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$W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6083091" y="46156"/>
            <a:ext cx="826570" cy="4001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$P</a:t>
            </a:r>
            <a:endParaRPr lang="en-US" sz="2000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876065"/>
              </p:ext>
            </p:extLst>
          </p:nvPr>
        </p:nvGraphicFramePr>
        <p:xfrm>
          <a:off x="5811864" y="115034"/>
          <a:ext cx="2864612" cy="4919980"/>
        </p:xfrm>
        <a:graphic>
          <a:graphicData uri="http://schemas.openxmlformats.org/drawingml/2006/table">
            <a:tbl>
              <a:tblPr firstRow="1" bandRow="1">
                <a:tableStyleId>{9E86FEC1-F41B-40B7-A70C-D34B210500F4}</a:tableStyleId>
              </a:tblPr>
              <a:tblGrid>
                <a:gridCol w="1432306"/>
                <a:gridCol w="1432306"/>
              </a:tblGrid>
              <a:tr h="265756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Q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4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200</a:t>
                      </a:r>
                    </a:p>
                  </a:txBody>
                  <a:tcPr marL="12700" marR="12700" marT="1270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4942"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180</a:t>
                      </a:r>
                    </a:p>
                  </a:txBody>
                  <a:tcPr marL="12700" marR="12700" marT="12700" marB="0" anchor="b"/>
                </a:tc>
              </a:tr>
              <a:tr h="314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160</a:t>
                      </a:r>
                    </a:p>
                  </a:txBody>
                  <a:tcPr marL="12700" marR="12700" marT="12700" marB="0" anchor="b"/>
                </a:tc>
              </a:tr>
              <a:tr h="314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140</a:t>
                      </a:r>
                    </a:p>
                  </a:txBody>
                  <a:tcPr marL="12700" marR="12700" marT="12700" marB="0" anchor="b"/>
                </a:tc>
              </a:tr>
              <a:tr h="314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125</a:t>
                      </a:r>
                    </a:p>
                  </a:txBody>
                  <a:tcPr marL="12700" marR="12700" marT="12700" marB="0" anchor="b"/>
                </a:tc>
              </a:tr>
              <a:tr h="314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110</a:t>
                      </a:r>
                    </a:p>
                  </a:txBody>
                  <a:tcPr marL="12700" marR="12700" marT="12700" marB="0" anchor="b"/>
                </a:tc>
              </a:tr>
              <a:tr h="314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</a:tr>
              <a:tr h="314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70</a:t>
                      </a:r>
                    </a:p>
                  </a:txBody>
                  <a:tcPr marL="12700" marR="12700" marT="12700" marB="0" anchor="b"/>
                </a:tc>
              </a:tr>
              <a:tr h="314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60</a:t>
                      </a:r>
                    </a:p>
                  </a:txBody>
                  <a:tcPr marL="12700" marR="12700" marT="12700" marB="0" anchor="b"/>
                </a:tc>
              </a:tr>
              <a:tr h="314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46</a:t>
                      </a:r>
                    </a:p>
                  </a:txBody>
                  <a:tcPr marL="12700" marR="12700" marT="12700" marB="0" anchor="b"/>
                </a:tc>
              </a:tr>
              <a:tr h="314942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</a:t>
                      </a:r>
                    </a:p>
                  </a:txBody>
                  <a:tcPr marL="12700" marR="12700" marT="12700" marB="0" anchor="b"/>
                </a:tc>
              </a:tr>
              <a:tr h="314942"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cxnSp>
        <p:nvCxnSpPr>
          <p:cNvPr id="25" name="Elbow Connector 24"/>
          <p:cNvCxnSpPr/>
          <p:nvPr/>
        </p:nvCxnSpPr>
        <p:spPr>
          <a:xfrm flipV="1">
            <a:off x="3577528" y="250792"/>
            <a:ext cx="2505456" cy="3145536"/>
          </a:xfrm>
          <a:prstGeom prst="bentConnector3">
            <a:avLst>
              <a:gd name="adj1" fmla="val 70139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611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Double Markups</a:t>
            </a:r>
            <a:endParaRPr lang="en" dirty="0">
              <a:highlight>
                <a:srgbClr val="FFCD00"/>
              </a:highlight>
            </a:endParaRPr>
          </a:p>
        </p:txBody>
      </p:sp>
      <p:grpSp>
        <p:nvGrpSpPr>
          <p:cNvPr id="22531" name="Shape 112"/>
          <p:cNvGrpSpPr>
            <a:grpSpLocks/>
          </p:cNvGrpSpPr>
          <p:nvPr/>
        </p:nvGrpSpPr>
        <p:grpSpPr bwMode="auto">
          <a:xfrm>
            <a:off x="915988" y="1019175"/>
            <a:ext cx="214312" cy="215900"/>
            <a:chOff x="2594050" y="1631825"/>
            <a:chExt cx="439625" cy="439625"/>
          </a:xfrm>
        </p:grpSpPr>
        <p:sp>
          <p:nvSpPr>
            <p:cNvPr id="22532" name="Shape 113"/>
            <p:cNvSpPr>
              <a:spLocks/>
            </p:cNvSpPr>
            <p:nvPr/>
          </p:nvSpPr>
          <p:spPr bwMode="auto">
            <a:xfrm>
              <a:off x="2594050" y="1883300"/>
              <a:ext cx="188175" cy="188150"/>
            </a:xfrm>
            <a:custGeom>
              <a:avLst/>
              <a:gdLst>
                <a:gd name="T0" fmla="*/ 5992 w 7527"/>
                <a:gd name="T1" fmla="*/ 0 h 7526"/>
                <a:gd name="T2" fmla="*/ 537 w 7527"/>
                <a:gd name="T3" fmla="*/ 6430 h 7526"/>
                <a:gd name="T4" fmla="*/ 1 w 7527"/>
                <a:gd name="T5" fmla="*/ 7526 h 7526"/>
                <a:gd name="T6" fmla="*/ 1097 w 7527"/>
                <a:gd name="T7" fmla="*/ 6990 h 7526"/>
                <a:gd name="T8" fmla="*/ 7526 w 7527"/>
                <a:gd name="T9" fmla="*/ 1534 h 7526"/>
                <a:gd name="T10" fmla="*/ 5992 w 7527"/>
                <a:gd name="T11" fmla="*/ 0 h 7526"/>
                <a:gd name="T12" fmla="*/ 0 w 7527"/>
                <a:gd name="T13" fmla="*/ 0 h 7526"/>
                <a:gd name="T14" fmla="*/ 7527 w 7527"/>
                <a:gd name="T15" fmla="*/ 7526 h 7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3" name="Shape 114"/>
            <p:cNvSpPr>
              <a:spLocks/>
            </p:cNvSpPr>
            <p:nvPr/>
          </p:nvSpPr>
          <p:spPr bwMode="auto">
            <a:xfrm>
              <a:off x="2857700" y="1631825"/>
              <a:ext cx="175975" cy="176000"/>
            </a:xfrm>
            <a:custGeom>
              <a:avLst/>
              <a:gdLst>
                <a:gd name="T0" fmla="*/ 268 w 7039"/>
                <a:gd name="T1" fmla="*/ 2704 h 7040"/>
                <a:gd name="T2" fmla="*/ 4336 w 7039"/>
                <a:gd name="T3" fmla="*/ 6771 h 7040"/>
                <a:gd name="T4" fmla="*/ 4336 w 7039"/>
                <a:gd name="T5" fmla="*/ 6771 h 7040"/>
                <a:gd name="T6" fmla="*/ 4336 w 7039"/>
                <a:gd name="T7" fmla="*/ 6771 h 7040"/>
                <a:gd name="T8" fmla="*/ 4652 w 7039"/>
                <a:gd name="T9" fmla="*/ 6917 h 7040"/>
                <a:gd name="T10" fmla="*/ 4993 w 7039"/>
                <a:gd name="T11" fmla="*/ 7015 h 7040"/>
                <a:gd name="T12" fmla="*/ 5310 w 7039"/>
                <a:gd name="T13" fmla="*/ 7039 h 7040"/>
                <a:gd name="T14" fmla="*/ 5651 w 7039"/>
                <a:gd name="T15" fmla="*/ 7039 h 7040"/>
                <a:gd name="T16" fmla="*/ 5992 w 7039"/>
                <a:gd name="T17" fmla="*/ 6966 h 7040"/>
                <a:gd name="T18" fmla="*/ 6308 w 7039"/>
                <a:gd name="T19" fmla="*/ 6844 h 7040"/>
                <a:gd name="T20" fmla="*/ 6454 w 7039"/>
                <a:gd name="T21" fmla="*/ 6747 h 7040"/>
                <a:gd name="T22" fmla="*/ 6601 w 7039"/>
                <a:gd name="T23" fmla="*/ 6674 h 7040"/>
                <a:gd name="T24" fmla="*/ 6747 w 7039"/>
                <a:gd name="T25" fmla="*/ 6552 h 7040"/>
                <a:gd name="T26" fmla="*/ 6893 w 7039"/>
                <a:gd name="T27" fmla="*/ 6430 h 7040"/>
                <a:gd name="T28" fmla="*/ 6893 w 7039"/>
                <a:gd name="T29" fmla="*/ 6430 h 7040"/>
                <a:gd name="T30" fmla="*/ 6942 w 7039"/>
                <a:gd name="T31" fmla="*/ 6357 h 7040"/>
                <a:gd name="T32" fmla="*/ 7015 w 7039"/>
                <a:gd name="T33" fmla="*/ 6260 h 7040"/>
                <a:gd name="T34" fmla="*/ 7039 w 7039"/>
                <a:gd name="T35" fmla="*/ 6138 h 7040"/>
                <a:gd name="T36" fmla="*/ 7039 w 7039"/>
                <a:gd name="T37" fmla="*/ 6041 h 7040"/>
                <a:gd name="T38" fmla="*/ 7039 w 7039"/>
                <a:gd name="T39" fmla="*/ 6041 h 7040"/>
                <a:gd name="T40" fmla="*/ 7039 w 7039"/>
                <a:gd name="T41" fmla="*/ 5943 h 7040"/>
                <a:gd name="T42" fmla="*/ 7015 w 7039"/>
                <a:gd name="T43" fmla="*/ 5846 h 7040"/>
                <a:gd name="T44" fmla="*/ 6942 w 7039"/>
                <a:gd name="T45" fmla="*/ 5748 h 7040"/>
                <a:gd name="T46" fmla="*/ 6893 w 7039"/>
                <a:gd name="T47" fmla="*/ 5651 h 7040"/>
                <a:gd name="T48" fmla="*/ 1389 w 7039"/>
                <a:gd name="T49" fmla="*/ 147 h 7040"/>
                <a:gd name="T50" fmla="*/ 1389 w 7039"/>
                <a:gd name="T51" fmla="*/ 147 h 7040"/>
                <a:gd name="T52" fmla="*/ 1291 w 7039"/>
                <a:gd name="T53" fmla="*/ 98 h 7040"/>
                <a:gd name="T54" fmla="*/ 1194 w 7039"/>
                <a:gd name="T55" fmla="*/ 25 h 7040"/>
                <a:gd name="T56" fmla="*/ 1096 w 7039"/>
                <a:gd name="T57" fmla="*/ 0 h 7040"/>
                <a:gd name="T58" fmla="*/ 999 w 7039"/>
                <a:gd name="T59" fmla="*/ 0 h 7040"/>
                <a:gd name="T60" fmla="*/ 999 w 7039"/>
                <a:gd name="T61" fmla="*/ 0 h 7040"/>
                <a:gd name="T62" fmla="*/ 902 w 7039"/>
                <a:gd name="T63" fmla="*/ 0 h 7040"/>
                <a:gd name="T64" fmla="*/ 780 w 7039"/>
                <a:gd name="T65" fmla="*/ 25 h 7040"/>
                <a:gd name="T66" fmla="*/ 682 w 7039"/>
                <a:gd name="T67" fmla="*/ 98 h 7040"/>
                <a:gd name="T68" fmla="*/ 609 w 7039"/>
                <a:gd name="T69" fmla="*/ 147 h 7040"/>
                <a:gd name="T70" fmla="*/ 609 w 7039"/>
                <a:gd name="T71" fmla="*/ 147 h 7040"/>
                <a:gd name="T72" fmla="*/ 487 w 7039"/>
                <a:gd name="T73" fmla="*/ 293 h 7040"/>
                <a:gd name="T74" fmla="*/ 366 w 7039"/>
                <a:gd name="T75" fmla="*/ 439 h 7040"/>
                <a:gd name="T76" fmla="*/ 293 w 7039"/>
                <a:gd name="T77" fmla="*/ 585 h 7040"/>
                <a:gd name="T78" fmla="*/ 195 w 7039"/>
                <a:gd name="T79" fmla="*/ 731 h 7040"/>
                <a:gd name="T80" fmla="*/ 73 w 7039"/>
                <a:gd name="T81" fmla="*/ 1048 h 7040"/>
                <a:gd name="T82" fmla="*/ 0 w 7039"/>
                <a:gd name="T83" fmla="*/ 1389 h 7040"/>
                <a:gd name="T84" fmla="*/ 0 w 7039"/>
                <a:gd name="T85" fmla="*/ 1730 h 7040"/>
                <a:gd name="T86" fmla="*/ 25 w 7039"/>
                <a:gd name="T87" fmla="*/ 2046 h 7040"/>
                <a:gd name="T88" fmla="*/ 122 w 7039"/>
                <a:gd name="T89" fmla="*/ 2387 h 7040"/>
                <a:gd name="T90" fmla="*/ 268 w 7039"/>
                <a:gd name="T91" fmla="*/ 2704 h 7040"/>
                <a:gd name="T92" fmla="*/ 268 w 7039"/>
                <a:gd name="T93" fmla="*/ 2704 h 7040"/>
                <a:gd name="T94" fmla="*/ 0 w 7039"/>
                <a:gd name="T95" fmla="*/ 0 h 7040"/>
                <a:gd name="T96" fmla="*/ 7039 w 7039"/>
                <a:gd name="T97" fmla="*/ 7040 h 7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T94" t="T95" r="T96" b="T97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4" name="Shape 115"/>
            <p:cNvSpPr>
              <a:spLocks/>
            </p:cNvSpPr>
            <p:nvPr/>
          </p:nvSpPr>
          <p:spPr bwMode="auto">
            <a:xfrm>
              <a:off x="2662850" y="1699400"/>
              <a:ext cx="303250" cy="303250"/>
            </a:xfrm>
            <a:custGeom>
              <a:avLst/>
              <a:gdLst>
                <a:gd name="T0" fmla="*/ 8038 w 12130"/>
                <a:gd name="T1" fmla="*/ 1 h 12130"/>
                <a:gd name="T2" fmla="*/ 4872 w 12130"/>
                <a:gd name="T3" fmla="*/ 3191 h 12130"/>
                <a:gd name="T4" fmla="*/ 4872 w 12130"/>
                <a:gd name="T5" fmla="*/ 3191 h 12130"/>
                <a:gd name="T6" fmla="*/ 4628 w 12130"/>
                <a:gd name="T7" fmla="*/ 3094 h 12130"/>
                <a:gd name="T8" fmla="*/ 4385 w 12130"/>
                <a:gd name="T9" fmla="*/ 2997 h 12130"/>
                <a:gd name="T10" fmla="*/ 4092 w 12130"/>
                <a:gd name="T11" fmla="*/ 2899 h 12130"/>
                <a:gd name="T12" fmla="*/ 3800 w 12130"/>
                <a:gd name="T13" fmla="*/ 2850 h 12130"/>
                <a:gd name="T14" fmla="*/ 3484 w 12130"/>
                <a:gd name="T15" fmla="*/ 2777 h 12130"/>
                <a:gd name="T16" fmla="*/ 3167 w 12130"/>
                <a:gd name="T17" fmla="*/ 2729 h 12130"/>
                <a:gd name="T18" fmla="*/ 2850 w 12130"/>
                <a:gd name="T19" fmla="*/ 2704 h 12130"/>
                <a:gd name="T20" fmla="*/ 2534 w 12130"/>
                <a:gd name="T21" fmla="*/ 2704 h 12130"/>
                <a:gd name="T22" fmla="*/ 2534 w 12130"/>
                <a:gd name="T23" fmla="*/ 2704 h 12130"/>
                <a:gd name="T24" fmla="*/ 2241 w 12130"/>
                <a:gd name="T25" fmla="*/ 2704 h 12130"/>
                <a:gd name="T26" fmla="*/ 1949 w 12130"/>
                <a:gd name="T27" fmla="*/ 2729 h 12130"/>
                <a:gd name="T28" fmla="*/ 1633 w 12130"/>
                <a:gd name="T29" fmla="*/ 2777 h 12130"/>
                <a:gd name="T30" fmla="*/ 1316 w 12130"/>
                <a:gd name="T31" fmla="*/ 2850 h 12130"/>
                <a:gd name="T32" fmla="*/ 999 w 12130"/>
                <a:gd name="T33" fmla="*/ 2972 h 12130"/>
                <a:gd name="T34" fmla="*/ 707 w 12130"/>
                <a:gd name="T35" fmla="*/ 3094 h 12130"/>
                <a:gd name="T36" fmla="*/ 415 w 12130"/>
                <a:gd name="T37" fmla="*/ 3289 h 12130"/>
                <a:gd name="T38" fmla="*/ 147 w 12130"/>
                <a:gd name="T39" fmla="*/ 3508 h 12130"/>
                <a:gd name="T40" fmla="*/ 147 w 12130"/>
                <a:gd name="T41" fmla="*/ 3508 h 12130"/>
                <a:gd name="T42" fmla="*/ 74 w 12130"/>
                <a:gd name="T43" fmla="*/ 3581 h 12130"/>
                <a:gd name="T44" fmla="*/ 25 w 12130"/>
                <a:gd name="T45" fmla="*/ 3678 h 12130"/>
                <a:gd name="T46" fmla="*/ 1 w 12130"/>
                <a:gd name="T47" fmla="*/ 3776 h 12130"/>
                <a:gd name="T48" fmla="*/ 1 w 12130"/>
                <a:gd name="T49" fmla="*/ 3898 h 12130"/>
                <a:gd name="T50" fmla="*/ 1 w 12130"/>
                <a:gd name="T51" fmla="*/ 3898 h 12130"/>
                <a:gd name="T52" fmla="*/ 1 w 12130"/>
                <a:gd name="T53" fmla="*/ 3995 h 12130"/>
                <a:gd name="T54" fmla="*/ 25 w 12130"/>
                <a:gd name="T55" fmla="*/ 4093 h 12130"/>
                <a:gd name="T56" fmla="*/ 74 w 12130"/>
                <a:gd name="T57" fmla="*/ 4190 h 12130"/>
                <a:gd name="T58" fmla="*/ 147 w 12130"/>
                <a:gd name="T59" fmla="*/ 4287 h 12130"/>
                <a:gd name="T60" fmla="*/ 7843 w 12130"/>
                <a:gd name="T61" fmla="*/ 11984 h 12130"/>
                <a:gd name="T62" fmla="*/ 7843 w 12130"/>
                <a:gd name="T63" fmla="*/ 11984 h 12130"/>
                <a:gd name="T64" fmla="*/ 7941 w 12130"/>
                <a:gd name="T65" fmla="*/ 12057 h 12130"/>
                <a:gd name="T66" fmla="*/ 8038 w 12130"/>
                <a:gd name="T67" fmla="*/ 12105 h 12130"/>
                <a:gd name="T68" fmla="*/ 8135 w 12130"/>
                <a:gd name="T69" fmla="*/ 12130 h 12130"/>
                <a:gd name="T70" fmla="*/ 8233 w 12130"/>
                <a:gd name="T71" fmla="*/ 12130 h 12130"/>
                <a:gd name="T72" fmla="*/ 8233 w 12130"/>
                <a:gd name="T73" fmla="*/ 12130 h 12130"/>
                <a:gd name="T74" fmla="*/ 8355 w 12130"/>
                <a:gd name="T75" fmla="*/ 12130 h 12130"/>
                <a:gd name="T76" fmla="*/ 8452 w 12130"/>
                <a:gd name="T77" fmla="*/ 12105 h 12130"/>
                <a:gd name="T78" fmla="*/ 8549 w 12130"/>
                <a:gd name="T79" fmla="*/ 12057 h 12130"/>
                <a:gd name="T80" fmla="*/ 8622 w 12130"/>
                <a:gd name="T81" fmla="*/ 11984 h 12130"/>
                <a:gd name="T82" fmla="*/ 8622 w 12130"/>
                <a:gd name="T83" fmla="*/ 11984 h 12130"/>
                <a:gd name="T84" fmla="*/ 8842 w 12130"/>
                <a:gd name="T85" fmla="*/ 11716 h 12130"/>
                <a:gd name="T86" fmla="*/ 9036 w 12130"/>
                <a:gd name="T87" fmla="*/ 11423 h 12130"/>
                <a:gd name="T88" fmla="*/ 9158 w 12130"/>
                <a:gd name="T89" fmla="*/ 11131 h 12130"/>
                <a:gd name="T90" fmla="*/ 9280 w 12130"/>
                <a:gd name="T91" fmla="*/ 10814 h 12130"/>
                <a:gd name="T92" fmla="*/ 9353 w 12130"/>
                <a:gd name="T93" fmla="*/ 10498 h 12130"/>
                <a:gd name="T94" fmla="*/ 9402 w 12130"/>
                <a:gd name="T95" fmla="*/ 10181 h 12130"/>
                <a:gd name="T96" fmla="*/ 9426 w 12130"/>
                <a:gd name="T97" fmla="*/ 9889 h 12130"/>
                <a:gd name="T98" fmla="*/ 9426 w 12130"/>
                <a:gd name="T99" fmla="*/ 9597 h 12130"/>
                <a:gd name="T100" fmla="*/ 9426 w 12130"/>
                <a:gd name="T101" fmla="*/ 9597 h 12130"/>
                <a:gd name="T102" fmla="*/ 9426 w 12130"/>
                <a:gd name="T103" fmla="*/ 9280 h 12130"/>
                <a:gd name="T104" fmla="*/ 9402 w 12130"/>
                <a:gd name="T105" fmla="*/ 8964 h 12130"/>
                <a:gd name="T106" fmla="*/ 9353 w 12130"/>
                <a:gd name="T107" fmla="*/ 8647 h 12130"/>
                <a:gd name="T108" fmla="*/ 9280 w 12130"/>
                <a:gd name="T109" fmla="*/ 8330 h 12130"/>
                <a:gd name="T110" fmla="*/ 9231 w 12130"/>
                <a:gd name="T111" fmla="*/ 8038 h 12130"/>
                <a:gd name="T112" fmla="*/ 9134 w 12130"/>
                <a:gd name="T113" fmla="*/ 7746 h 12130"/>
                <a:gd name="T114" fmla="*/ 9036 w 12130"/>
                <a:gd name="T115" fmla="*/ 7502 h 12130"/>
                <a:gd name="T116" fmla="*/ 8939 w 12130"/>
                <a:gd name="T117" fmla="*/ 7259 h 12130"/>
                <a:gd name="T118" fmla="*/ 12130 w 12130"/>
                <a:gd name="T119" fmla="*/ 4093 h 12130"/>
                <a:gd name="T120" fmla="*/ 0 w 12130"/>
                <a:gd name="T121" fmla="*/ 0 h 12130"/>
                <a:gd name="T122" fmla="*/ 12130 w 12130"/>
                <a:gd name="T123" fmla="*/ 12130 h 1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T120" t="T121" r="T122" b="T123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5" name="Shape 116"/>
            <p:cNvSpPr>
              <a:spLocks/>
            </p:cNvSpPr>
            <p:nvPr/>
          </p:nvSpPr>
          <p:spPr bwMode="auto">
            <a:xfrm>
              <a:off x="2814912" y="1754062"/>
              <a:ext cx="49950" cy="49950"/>
            </a:xfrm>
            <a:custGeom>
              <a:avLst/>
              <a:gdLst>
                <a:gd name="T0" fmla="*/ 1 w 1998"/>
                <a:gd name="T1" fmla="*/ 1997 h 1998"/>
                <a:gd name="T2" fmla="*/ 1998 w 1998"/>
                <a:gd name="T3" fmla="*/ 0 h 1998"/>
                <a:gd name="T4" fmla="*/ 0 w 1998"/>
                <a:gd name="T5" fmla="*/ 0 h 1998"/>
                <a:gd name="T6" fmla="*/ 1998 w 1998"/>
                <a:gd name="T7" fmla="*/ 1998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T4" t="T5" r="T6" b="T7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5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A conflict that plagues both supply chains and internal divisions is double marginalization.</a:t>
            </a:r>
          </a:p>
          <a:p>
            <a:endParaRPr lang="en-US" sz="2000" dirty="0"/>
          </a:p>
          <a:p>
            <a:r>
              <a:rPr lang="en-US" dirty="0" smtClean="0"/>
              <a:t>Channels / Supply chains: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Integration, sharing contracts, two-part tariffs</a:t>
            </a:r>
          </a:p>
          <a:p>
            <a:r>
              <a:rPr lang="en-US" dirty="0" smtClean="0"/>
              <a:t>Divisions:</a:t>
            </a:r>
            <a:endParaRPr lang="en-US" dirty="0"/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Better transfer prices, cost centers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sz="14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2752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body" idx="4294967295"/>
          </p:nvPr>
        </p:nvSpPr>
        <p:spPr>
          <a:xfrm>
            <a:off x="4361975" y="878850"/>
            <a:ext cx="4173000" cy="3654300"/>
          </a:xfrm>
        </p:spPr>
        <p:txBody>
          <a:bodyPr anchor="ctr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  <a:defRPr/>
            </a:pPr>
            <a:r>
              <a:rPr lang="en-US" sz="2000" b="1" dirty="0" smtClean="0">
                <a:solidFill>
                  <a:schemeClr val="dk1"/>
                </a:solidFill>
                <a:sym typeface="Lora"/>
              </a:rPr>
              <a:t>Other Channel Conflicts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  <a:defRPr/>
            </a:pPr>
            <a:endParaRPr lang="en-US" sz="2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  <a:defRPr/>
            </a:pPr>
            <a:endParaRPr lang="en-US" sz="2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  <a:defRPr/>
            </a:pPr>
            <a:endParaRPr lang="en-US" sz="2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  <a:defRPr/>
            </a:pPr>
            <a:endParaRPr lang="en-US" sz="2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  <a:defRPr/>
            </a:pPr>
            <a:endParaRPr lang="en-US" sz="20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  <a:defRPr/>
            </a:pPr>
            <a:endParaRPr lang="en-US" sz="2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  <a:defRPr/>
            </a:pPr>
            <a:endParaRPr lang="en-US" sz="2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  <a:defRPr/>
            </a:pPr>
            <a:endParaRPr lang="en-US" sz="2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  <a:defRPr/>
            </a:pPr>
            <a:r>
              <a:rPr lang="en-US" sz="2000" dirty="0" smtClean="0"/>
              <a:t>A vacuum for your pool?</a:t>
            </a:r>
          </a:p>
        </p:txBody>
      </p:sp>
      <p:cxnSp>
        <p:nvCxnSpPr>
          <p:cNvPr id="30722" name="Shape 167"/>
          <p:cNvCxnSpPr>
            <a:cxnSpLocks noChangeShapeType="1"/>
          </p:cNvCxnSpPr>
          <p:nvPr/>
        </p:nvCxnSpPr>
        <p:spPr bwMode="auto">
          <a:xfrm>
            <a:off x="-6350" y="1131888"/>
            <a:ext cx="9150350" cy="0"/>
          </a:xfrm>
          <a:prstGeom prst="straightConnector1">
            <a:avLst/>
          </a:prstGeom>
          <a:noFill/>
          <a:ln w="9525">
            <a:solidFill>
              <a:srgbClr val="CCCCCC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150" y="1612900"/>
            <a:ext cx="0" cy="0"/>
          </a:xfrm>
          <a:prstGeom prst="rect">
            <a:avLst/>
          </a:prstGeom>
        </p:spPr>
      </p:pic>
      <p:pic>
        <p:nvPicPr>
          <p:cNvPr id="2" name="Picture 1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9635" y="877249"/>
            <a:ext cx="3657600" cy="3655901"/>
          </a:xfrm>
          <a:prstGeom prst="ellipse">
            <a:avLst/>
          </a:prstGeom>
        </p:spPr>
      </p:pic>
      <p:sp>
        <p:nvSpPr>
          <p:cNvPr id="26" name="Shape 169"/>
          <p:cNvSpPr>
            <a:spLocks noChangeArrowheads="1"/>
          </p:cNvSpPr>
          <p:nvPr/>
        </p:nvSpPr>
        <p:spPr bwMode="auto">
          <a:xfrm>
            <a:off x="624504" y="736600"/>
            <a:ext cx="790575" cy="790575"/>
          </a:xfrm>
          <a:prstGeom prst="ellipse">
            <a:avLst/>
          </a:prstGeom>
          <a:solidFill>
            <a:srgbClr val="A28448"/>
          </a:solidFill>
          <a:ln>
            <a:noFill/>
          </a:ln>
          <a:extLst/>
        </p:spPr>
        <p:txBody>
          <a:bodyPr lIns="91425" tIns="91425" rIns="91425" bIns="91425" anchor="ctr"/>
          <a:lstStyle>
            <a:lvl1pPr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4059" y="798593"/>
            <a:ext cx="642748" cy="6427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61975" y="1875295"/>
            <a:ext cx="3385100" cy="1206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0249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body" idx="4294967295"/>
          </p:nvPr>
        </p:nvSpPr>
        <p:spPr>
          <a:xfrm>
            <a:off x="4361975" y="878850"/>
            <a:ext cx="4173000" cy="3654300"/>
          </a:xfrm>
        </p:spPr>
        <p:txBody>
          <a:bodyPr anchor="ctr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  <a:defRPr/>
            </a:pPr>
            <a:r>
              <a:rPr lang="en-US" sz="2000" b="1" dirty="0" smtClean="0">
                <a:solidFill>
                  <a:schemeClr val="dk1"/>
                </a:solidFill>
                <a:sym typeface="Lora"/>
              </a:rPr>
              <a:t>Other Division Conflicts</a:t>
            </a:r>
            <a:endParaRPr lang="en-US" sz="2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  <a:defRPr/>
            </a:pPr>
            <a:endParaRPr lang="en-US" sz="2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  <a:defRPr/>
            </a:pPr>
            <a:endParaRPr lang="en-US" sz="2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  <a:defRPr/>
            </a:pPr>
            <a:r>
              <a:rPr lang="en-US" sz="2000" dirty="0" smtClean="0"/>
              <a:t>Is it better to win 5-4 or lose 0-1?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  <a:defRPr/>
            </a:pPr>
            <a:endParaRPr lang="en-US" sz="2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  <a:defRPr/>
            </a:pPr>
            <a:endParaRPr lang="en-US" sz="2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  <a:defRPr/>
            </a:pPr>
            <a:r>
              <a:rPr lang="en-US" sz="2000" dirty="0" smtClean="0"/>
              <a:t>Is it better to win 1-0 or lose 4-5?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  <a:defRPr/>
            </a:pPr>
            <a:endParaRPr lang="en-US" sz="20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  <a:defRPr/>
            </a:pPr>
            <a:endParaRPr lang="en-US" sz="2000" dirty="0"/>
          </a:p>
        </p:txBody>
      </p:sp>
      <p:cxnSp>
        <p:nvCxnSpPr>
          <p:cNvPr id="30722" name="Shape 167"/>
          <p:cNvCxnSpPr>
            <a:cxnSpLocks noChangeShapeType="1"/>
          </p:cNvCxnSpPr>
          <p:nvPr/>
        </p:nvCxnSpPr>
        <p:spPr bwMode="auto">
          <a:xfrm>
            <a:off x="-6350" y="1131888"/>
            <a:ext cx="9150350" cy="0"/>
          </a:xfrm>
          <a:prstGeom prst="straightConnector1">
            <a:avLst/>
          </a:prstGeom>
          <a:noFill/>
          <a:ln w="9525">
            <a:solidFill>
              <a:srgbClr val="CCCCCC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150" y="1612900"/>
            <a:ext cx="0" cy="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0633" y="875550"/>
            <a:ext cx="3658978" cy="3657600"/>
          </a:xfrm>
          <a:prstGeom prst="ellipse">
            <a:avLst/>
          </a:prstGeom>
        </p:spPr>
      </p:pic>
      <p:sp>
        <p:nvSpPr>
          <p:cNvPr id="26" name="Shape 169"/>
          <p:cNvSpPr>
            <a:spLocks noChangeArrowheads="1"/>
          </p:cNvSpPr>
          <p:nvPr/>
        </p:nvSpPr>
        <p:spPr bwMode="auto">
          <a:xfrm>
            <a:off x="624504" y="736600"/>
            <a:ext cx="790575" cy="790575"/>
          </a:xfrm>
          <a:prstGeom prst="ellipse">
            <a:avLst/>
          </a:prstGeom>
          <a:solidFill>
            <a:srgbClr val="A28448"/>
          </a:solidFill>
          <a:ln>
            <a:noFill/>
          </a:ln>
          <a:extLst/>
        </p:spPr>
        <p:txBody>
          <a:bodyPr lIns="91425" tIns="91425" rIns="91425" bIns="91425" anchor="ctr"/>
          <a:lstStyle>
            <a:lvl1pPr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9774" y="841870"/>
            <a:ext cx="580034" cy="58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854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 just seven weeks</a:t>
            </a:r>
            <a:r>
              <a:rPr lang="mr-IN" dirty="0" smtClean="0"/>
              <a:t>…</a:t>
            </a:r>
            <a:endParaRPr lang="en" dirty="0">
              <a:highlight>
                <a:srgbClr val="FFCD00"/>
              </a:highlight>
            </a:endParaRPr>
          </a:p>
        </p:txBody>
      </p:sp>
      <p:grpSp>
        <p:nvGrpSpPr>
          <p:cNvPr id="22531" name="Shape 112"/>
          <p:cNvGrpSpPr>
            <a:grpSpLocks/>
          </p:cNvGrpSpPr>
          <p:nvPr/>
        </p:nvGrpSpPr>
        <p:grpSpPr bwMode="auto">
          <a:xfrm>
            <a:off x="915988" y="1019175"/>
            <a:ext cx="214312" cy="215900"/>
            <a:chOff x="2594050" y="1631825"/>
            <a:chExt cx="439625" cy="439625"/>
          </a:xfrm>
        </p:grpSpPr>
        <p:sp>
          <p:nvSpPr>
            <p:cNvPr id="22532" name="Shape 113"/>
            <p:cNvSpPr>
              <a:spLocks/>
            </p:cNvSpPr>
            <p:nvPr/>
          </p:nvSpPr>
          <p:spPr bwMode="auto">
            <a:xfrm>
              <a:off x="2594050" y="1883300"/>
              <a:ext cx="188175" cy="188150"/>
            </a:xfrm>
            <a:custGeom>
              <a:avLst/>
              <a:gdLst>
                <a:gd name="T0" fmla="*/ 5992 w 7527"/>
                <a:gd name="T1" fmla="*/ 0 h 7526"/>
                <a:gd name="T2" fmla="*/ 537 w 7527"/>
                <a:gd name="T3" fmla="*/ 6430 h 7526"/>
                <a:gd name="T4" fmla="*/ 1 w 7527"/>
                <a:gd name="T5" fmla="*/ 7526 h 7526"/>
                <a:gd name="T6" fmla="*/ 1097 w 7527"/>
                <a:gd name="T7" fmla="*/ 6990 h 7526"/>
                <a:gd name="T8" fmla="*/ 7526 w 7527"/>
                <a:gd name="T9" fmla="*/ 1534 h 7526"/>
                <a:gd name="T10" fmla="*/ 5992 w 7527"/>
                <a:gd name="T11" fmla="*/ 0 h 7526"/>
                <a:gd name="T12" fmla="*/ 0 w 7527"/>
                <a:gd name="T13" fmla="*/ 0 h 7526"/>
                <a:gd name="T14" fmla="*/ 7527 w 7527"/>
                <a:gd name="T15" fmla="*/ 7526 h 7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3" name="Shape 114"/>
            <p:cNvSpPr>
              <a:spLocks/>
            </p:cNvSpPr>
            <p:nvPr/>
          </p:nvSpPr>
          <p:spPr bwMode="auto">
            <a:xfrm>
              <a:off x="2857700" y="1631825"/>
              <a:ext cx="175975" cy="176000"/>
            </a:xfrm>
            <a:custGeom>
              <a:avLst/>
              <a:gdLst>
                <a:gd name="T0" fmla="*/ 268 w 7039"/>
                <a:gd name="T1" fmla="*/ 2704 h 7040"/>
                <a:gd name="T2" fmla="*/ 4336 w 7039"/>
                <a:gd name="T3" fmla="*/ 6771 h 7040"/>
                <a:gd name="T4" fmla="*/ 4336 w 7039"/>
                <a:gd name="T5" fmla="*/ 6771 h 7040"/>
                <a:gd name="T6" fmla="*/ 4336 w 7039"/>
                <a:gd name="T7" fmla="*/ 6771 h 7040"/>
                <a:gd name="T8" fmla="*/ 4652 w 7039"/>
                <a:gd name="T9" fmla="*/ 6917 h 7040"/>
                <a:gd name="T10" fmla="*/ 4993 w 7039"/>
                <a:gd name="T11" fmla="*/ 7015 h 7040"/>
                <a:gd name="T12" fmla="*/ 5310 w 7039"/>
                <a:gd name="T13" fmla="*/ 7039 h 7040"/>
                <a:gd name="T14" fmla="*/ 5651 w 7039"/>
                <a:gd name="T15" fmla="*/ 7039 h 7040"/>
                <a:gd name="T16" fmla="*/ 5992 w 7039"/>
                <a:gd name="T17" fmla="*/ 6966 h 7040"/>
                <a:gd name="T18" fmla="*/ 6308 w 7039"/>
                <a:gd name="T19" fmla="*/ 6844 h 7040"/>
                <a:gd name="T20" fmla="*/ 6454 w 7039"/>
                <a:gd name="T21" fmla="*/ 6747 h 7040"/>
                <a:gd name="T22" fmla="*/ 6601 w 7039"/>
                <a:gd name="T23" fmla="*/ 6674 h 7040"/>
                <a:gd name="T24" fmla="*/ 6747 w 7039"/>
                <a:gd name="T25" fmla="*/ 6552 h 7040"/>
                <a:gd name="T26" fmla="*/ 6893 w 7039"/>
                <a:gd name="T27" fmla="*/ 6430 h 7040"/>
                <a:gd name="T28" fmla="*/ 6893 w 7039"/>
                <a:gd name="T29" fmla="*/ 6430 h 7040"/>
                <a:gd name="T30" fmla="*/ 6942 w 7039"/>
                <a:gd name="T31" fmla="*/ 6357 h 7040"/>
                <a:gd name="T32" fmla="*/ 7015 w 7039"/>
                <a:gd name="T33" fmla="*/ 6260 h 7040"/>
                <a:gd name="T34" fmla="*/ 7039 w 7039"/>
                <a:gd name="T35" fmla="*/ 6138 h 7040"/>
                <a:gd name="T36" fmla="*/ 7039 w 7039"/>
                <a:gd name="T37" fmla="*/ 6041 h 7040"/>
                <a:gd name="T38" fmla="*/ 7039 w 7039"/>
                <a:gd name="T39" fmla="*/ 6041 h 7040"/>
                <a:gd name="T40" fmla="*/ 7039 w 7039"/>
                <a:gd name="T41" fmla="*/ 5943 h 7040"/>
                <a:gd name="T42" fmla="*/ 7015 w 7039"/>
                <a:gd name="T43" fmla="*/ 5846 h 7040"/>
                <a:gd name="T44" fmla="*/ 6942 w 7039"/>
                <a:gd name="T45" fmla="*/ 5748 h 7040"/>
                <a:gd name="T46" fmla="*/ 6893 w 7039"/>
                <a:gd name="T47" fmla="*/ 5651 h 7040"/>
                <a:gd name="T48" fmla="*/ 1389 w 7039"/>
                <a:gd name="T49" fmla="*/ 147 h 7040"/>
                <a:gd name="T50" fmla="*/ 1389 w 7039"/>
                <a:gd name="T51" fmla="*/ 147 h 7040"/>
                <a:gd name="T52" fmla="*/ 1291 w 7039"/>
                <a:gd name="T53" fmla="*/ 98 h 7040"/>
                <a:gd name="T54" fmla="*/ 1194 w 7039"/>
                <a:gd name="T55" fmla="*/ 25 h 7040"/>
                <a:gd name="T56" fmla="*/ 1096 w 7039"/>
                <a:gd name="T57" fmla="*/ 0 h 7040"/>
                <a:gd name="T58" fmla="*/ 999 w 7039"/>
                <a:gd name="T59" fmla="*/ 0 h 7040"/>
                <a:gd name="T60" fmla="*/ 999 w 7039"/>
                <a:gd name="T61" fmla="*/ 0 h 7040"/>
                <a:gd name="T62" fmla="*/ 902 w 7039"/>
                <a:gd name="T63" fmla="*/ 0 h 7040"/>
                <a:gd name="T64" fmla="*/ 780 w 7039"/>
                <a:gd name="T65" fmla="*/ 25 h 7040"/>
                <a:gd name="T66" fmla="*/ 682 w 7039"/>
                <a:gd name="T67" fmla="*/ 98 h 7040"/>
                <a:gd name="T68" fmla="*/ 609 w 7039"/>
                <a:gd name="T69" fmla="*/ 147 h 7040"/>
                <a:gd name="T70" fmla="*/ 609 w 7039"/>
                <a:gd name="T71" fmla="*/ 147 h 7040"/>
                <a:gd name="T72" fmla="*/ 487 w 7039"/>
                <a:gd name="T73" fmla="*/ 293 h 7040"/>
                <a:gd name="T74" fmla="*/ 366 w 7039"/>
                <a:gd name="T75" fmla="*/ 439 h 7040"/>
                <a:gd name="T76" fmla="*/ 293 w 7039"/>
                <a:gd name="T77" fmla="*/ 585 h 7040"/>
                <a:gd name="T78" fmla="*/ 195 w 7039"/>
                <a:gd name="T79" fmla="*/ 731 h 7040"/>
                <a:gd name="T80" fmla="*/ 73 w 7039"/>
                <a:gd name="T81" fmla="*/ 1048 h 7040"/>
                <a:gd name="T82" fmla="*/ 0 w 7039"/>
                <a:gd name="T83" fmla="*/ 1389 h 7040"/>
                <a:gd name="T84" fmla="*/ 0 w 7039"/>
                <a:gd name="T85" fmla="*/ 1730 h 7040"/>
                <a:gd name="T86" fmla="*/ 25 w 7039"/>
                <a:gd name="T87" fmla="*/ 2046 h 7040"/>
                <a:gd name="T88" fmla="*/ 122 w 7039"/>
                <a:gd name="T89" fmla="*/ 2387 h 7040"/>
                <a:gd name="T90" fmla="*/ 268 w 7039"/>
                <a:gd name="T91" fmla="*/ 2704 h 7040"/>
                <a:gd name="T92" fmla="*/ 268 w 7039"/>
                <a:gd name="T93" fmla="*/ 2704 h 7040"/>
                <a:gd name="T94" fmla="*/ 0 w 7039"/>
                <a:gd name="T95" fmla="*/ 0 h 7040"/>
                <a:gd name="T96" fmla="*/ 7039 w 7039"/>
                <a:gd name="T97" fmla="*/ 7040 h 7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T94" t="T95" r="T96" b="T97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4" name="Shape 115"/>
            <p:cNvSpPr>
              <a:spLocks/>
            </p:cNvSpPr>
            <p:nvPr/>
          </p:nvSpPr>
          <p:spPr bwMode="auto">
            <a:xfrm>
              <a:off x="2662850" y="1699400"/>
              <a:ext cx="303250" cy="303250"/>
            </a:xfrm>
            <a:custGeom>
              <a:avLst/>
              <a:gdLst>
                <a:gd name="T0" fmla="*/ 8038 w 12130"/>
                <a:gd name="T1" fmla="*/ 1 h 12130"/>
                <a:gd name="T2" fmla="*/ 4872 w 12130"/>
                <a:gd name="T3" fmla="*/ 3191 h 12130"/>
                <a:gd name="T4" fmla="*/ 4872 w 12130"/>
                <a:gd name="T5" fmla="*/ 3191 h 12130"/>
                <a:gd name="T6" fmla="*/ 4628 w 12130"/>
                <a:gd name="T7" fmla="*/ 3094 h 12130"/>
                <a:gd name="T8" fmla="*/ 4385 w 12130"/>
                <a:gd name="T9" fmla="*/ 2997 h 12130"/>
                <a:gd name="T10" fmla="*/ 4092 w 12130"/>
                <a:gd name="T11" fmla="*/ 2899 h 12130"/>
                <a:gd name="T12" fmla="*/ 3800 w 12130"/>
                <a:gd name="T13" fmla="*/ 2850 h 12130"/>
                <a:gd name="T14" fmla="*/ 3484 w 12130"/>
                <a:gd name="T15" fmla="*/ 2777 h 12130"/>
                <a:gd name="T16" fmla="*/ 3167 w 12130"/>
                <a:gd name="T17" fmla="*/ 2729 h 12130"/>
                <a:gd name="T18" fmla="*/ 2850 w 12130"/>
                <a:gd name="T19" fmla="*/ 2704 h 12130"/>
                <a:gd name="T20" fmla="*/ 2534 w 12130"/>
                <a:gd name="T21" fmla="*/ 2704 h 12130"/>
                <a:gd name="T22" fmla="*/ 2534 w 12130"/>
                <a:gd name="T23" fmla="*/ 2704 h 12130"/>
                <a:gd name="T24" fmla="*/ 2241 w 12130"/>
                <a:gd name="T25" fmla="*/ 2704 h 12130"/>
                <a:gd name="T26" fmla="*/ 1949 w 12130"/>
                <a:gd name="T27" fmla="*/ 2729 h 12130"/>
                <a:gd name="T28" fmla="*/ 1633 w 12130"/>
                <a:gd name="T29" fmla="*/ 2777 h 12130"/>
                <a:gd name="T30" fmla="*/ 1316 w 12130"/>
                <a:gd name="T31" fmla="*/ 2850 h 12130"/>
                <a:gd name="T32" fmla="*/ 999 w 12130"/>
                <a:gd name="T33" fmla="*/ 2972 h 12130"/>
                <a:gd name="T34" fmla="*/ 707 w 12130"/>
                <a:gd name="T35" fmla="*/ 3094 h 12130"/>
                <a:gd name="T36" fmla="*/ 415 w 12130"/>
                <a:gd name="T37" fmla="*/ 3289 h 12130"/>
                <a:gd name="T38" fmla="*/ 147 w 12130"/>
                <a:gd name="T39" fmla="*/ 3508 h 12130"/>
                <a:gd name="T40" fmla="*/ 147 w 12130"/>
                <a:gd name="T41" fmla="*/ 3508 h 12130"/>
                <a:gd name="T42" fmla="*/ 74 w 12130"/>
                <a:gd name="T43" fmla="*/ 3581 h 12130"/>
                <a:gd name="T44" fmla="*/ 25 w 12130"/>
                <a:gd name="T45" fmla="*/ 3678 h 12130"/>
                <a:gd name="T46" fmla="*/ 1 w 12130"/>
                <a:gd name="T47" fmla="*/ 3776 h 12130"/>
                <a:gd name="T48" fmla="*/ 1 w 12130"/>
                <a:gd name="T49" fmla="*/ 3898 h 12130"/>
                <a:gd name="T50" fmla="*/ 1 w 12130"/>
                <a:gd name="T51" fmla="*/ 3898 h 12130"/>
                <a:gd name="T52" fmla="*/ 1 w 12130"/>
                <a:gd name="T53" fmla="*/ 3995 h 12130"/>
                <a:gd name="T54" fmla="*/ 25 w 12130"/>
                <a:gd name="T55" fmla="*/ 4093 h 12130"/>
                <a:gd name="T56" fmla="*/ 74 w 12130"/>
                <a:gd name="T57" fmla="*/ 4190 h 12130"/>
                <a:gd name="T58" fmla="*/ 147 w 12130"/>
                <a:gd name="T59" fmla="*/ 4287 h 12130"/>
                <a:gd name="T60" fmla="*/ 7843 w 12130"/>
                <a:gd name="T61" fmla="*/ 11984 h 12130"/>
                <a:gd name="T62" fmla="*/ 7843 w 12130"/>
                <a:gd name="T63" fmla="*/ 11984 h 12130"/>
                <a:gd name="T64" fmla="*/ 7941 w 12130"/>
                <a:gd name="T65" fmla="*/ 12057 h 12130"/>
                <a:gd name="T66" fmla="*/ 8038 w 12130"/>
                <a:gd name="T67" fmla="*/ 12105 h 12130"/>
                <a:gd name="T68" fmla="*/ 8135 w 12130"/>
                <a:gd name="T69" fmla="*/ 12130 h 12130"/>
                <a:gd name="T70" fmla="*/ 8233 w 12130"/>
                <a:gd name="T71" fmla="*/ 12130 h 12130"/>
                <a:gd name="T72" fmla="*/ 8233 w 12130"/>
                <a:gd name="T73" fmla="*/ 12130 h 12130"/>
                <a:gd name="T74" fmla="*/ 8355 w 12130"/>
                <a:gd name="T75" fmla="*/ 12130 h 12130"/>
                <a:gd name="T76" fmla="*/ 8452 w 12130"/>
                <a:gd name="T77" fmla="*/ 12105 h 12130"/>
                <a:gd name="T78" fmla="*/ 8549 w 12130"/>
                <a:gd name="T79" fmla="*/ 12057 h 12130"/>
                <a:gd name="T80" fmla="*/ 8622 w 12130"/>
                <a:gd name="T81" fmla="*/ 11984 h 12130"/>
                <a:gd name="T82" fmla="*/ 8622 w 12130"/>
                <a:gd name="T83" fmla="*/ 11984 h 12130"/>
                <a:gd name="T84" fmla="*/ 8842 w 12130"/>
                <a:gd name="T85" fmla="*/ 11716 h 12130"/>
                <a:gd name="T86" fmla="*/ 9036 w 12130"/>
                <a:gd name="T87" fmla="*/ 11423 h 12130"/>
                <a:gd name="T88" fmla="*/ 9158 w 12130"/>
                <a:gd name="T89" fmla="*/ 11131 h 12130"/>
                <a:gd name="T90" fmla="*/ 9280 w 12130"/>
                <a:gd name="T91" fmla="*/ 10814 h 12130"/>
                <a:gd name="T92" fmla="*/ 9353 w 12130"/>
                <a:gd name="T93" fmla="*/ 10498 h 12130"/>
                <a:gd name="T94" fmla="*/ 9402 w 12130"/>
                <a:gd name="T95" fmla="*/ 10181 h 12130"/>
                <a:gd name="T96" fmla="*/ 9426 w 12130"/>
                <a:gd name="T97" fmla="*/ 9889 h 12130"/>
                <a:gd name="T98" fmla="*/ 9426 w 12130"/>
                <a:gd name="T99" fmla="*/ 9597 h 12130"/>
                <a:gd name="T100" fmla="*/ 9426 w 12130"/>
                <a:gd name="T101" fmla="*/ 9597 h 12130"/>
                <a:gd name="T102" fmla="*/ 9426 w 12130"/>
                <a:gd name="T103" fmla="*/ 9280 h 12130"/>
                <a:gd name="T104" fmla="*/ 9402 w 12130"/>
                <a:gd name="T105" fmla="*/ 8964 h 12130"/>
                <a:gd name="T106" fmla="*/ 9353 w 12130"/>
                <a:gd name="T107" fmla="*/ 8647 h 12130"/>
                <a:gd name="T108" fmla="*/ 9280 w 12130"/>
                <a:gd name="T109" fmla="*/ 8330 h 12130"/>
                <a:gd name="T110" fmla="*/ 9231 w 12130"/>
                <a:gd name="T111" fmla="*/ 8038 h 12130"/>
                <a:gd name="T112" fmla="*/ 9134 w 12130"/>
                <a:gd name="T113" fmla="*/ 7746 h 12130"/>
                <a:gd name="T114" fmla="*/ 9036 w 12130"/>
                <a:gd name="T115" fmla="*/ 7502 h 12130"/>
                <a:gd name="T116" fmla="*/ 8939 w 12130"/>
                <a:gd name="T117" fmla="*/ 7259 h 12130"/>
                <a:gd name="T118" fmla="*/ 12130 w 12130"/>
                <a:gd name="T119" fmla="*/ 4093 h 12130"/>
                <a:gd name="T120" fmla="*/ 0 w 12130"/>
                <a:gd name="T121" fmla="*/ 0 h 12130"/>
                <a:gd name="T122" fmla="*/ 12130 w 12130"/>
                <a:gd name="T123" fmla="*/ 12130 h 1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T120" t="T121" r="T122" b="T123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5" name="Shape 116"/>
            <p:cNvSpPr>
              <a:spLocks/>
            </p:cNvSpPr>
            <p:nvPr/>
          </p:nvSpPr>
          <p:spPr bwMode="auto">
            <a:xfrm>
              <a:off x="2814912" y="1754062"/>
              <a:ext cx="49950" cy="49950"/>
            </a:xfrm>
            <a:custGeom>
              <a:avLst/>
              <a:gdLst>
                <a:gd name="T0" fmla="*/ 1 w 1998"/>
                <a:gd name="T1" fmla="*/ 1997 h 1998"/>
                <a:gd name="T2" fmla="*/ 1998 w 1998"/>
                <a:gd name="T3" fmla="*/ 0 h 1998"/>
                <a:gd name="T4" fmla="*/ 0 w 1998"/>
                <a:gd name="T5" fmla="*/ 0 h 1998"/>
                <a:gd name="T6" fmla="*/ 1998 w 1998"/>
                <a:gd name="T7" fmla="*/ 1998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T4" t="T5" r="T6" b="T7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8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Hot to identify problems with just three questions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Who? Information? Incentives?</a:t>
            </a:r>
          </a:p>
          <a:p>
            <a:r>
              <a:rPr lang="en-US" dirty="0" smtClean="0"/>
              <a:t>How to evaluate decisions, focusing on relevant costs </a:t>
            </a:r>
            <a:r>
              <a:rPr lang="en-US" dirty="0"/>
              <a:t>and </a:t>
            </a:r>
            <a:r>
              <a:rPr lang="en-US" dirty="0" smtClean="0"/>
              <a:t>benefits	</a:t>
            </a:r>
          </a:p>
          <a:p>
            <a:pPr lvl="1"/>
            <a:r>
              <a:rPr lang="en-US" dirty="0" smtClean="0"/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Breakeven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for investment decisions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Marginal for extent decisions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 smtClean="0"/>
          </a:p>
          <a:p>
            <a:endParaRPr lang="en-US" sz="14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5887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 just seven weeks</a:t>
            </a:r>
            <a:r>
              <a:rPr lang="mr-IN" dirty="0" smtClean="0"/>
              <a:t>…</a:t>
            </a:r>
            <a:endParaRPr lang="en" dirty="0">
              <a:highlight>
                <a:srgbClr val="FFCD00"/>
              </a:highlight>
            </a:endParaRPr>
          </a:p>
        </p:txBody>
      </p:sp>
      <p:grpSp>
        <p:nvGrpSpPr>
          <p:cNvPr id="22531" name="Shape 112"/>
          <p:cNvGrpSpPr>
            <a:grpSpLocks/>
          </p:cNvGrpSpPr>
          <p:nvPr/>
        </p:nvGrpSpPr>
        <p:grpSpPr bwMode="auto">
          <a:xfrm>
            <a:off x="915988" y="1019175"/>
            <a:ext cx="214312" cy="215900"/>
            <a:chOff x="2594050" y="1631825"/>
            <a:chExt cx="439625" cy="439625"/>
          </a:xfrm>
        </p:grpSpPr>
        <p:sp>
          <p:nvSpPr>
            <p:cNvPr id="22532" name="Shape 113"/>
            <p:cNvSpPr>
              <a:spLocks/>
            </p:cNvSpPr>
            <p:nvPr/>
          </p:nvSpPr>
          <p:spPr bwMode="auto">
            <a:xfrm>
              <a:off x="2594050" y="1883300"/>
              <a:ext cx="188175" cy="188150"/>
            </a:xfrm>
            <a:custGeom>
              <a:avLst/>
              <a:gdLst>
                <a:gd name="T0" fmla="*/ 5992 w 7527"/>
                <a:gd name="T1" fmla="*/ 0 h 7526"/>
                <a:gd name="T2" fmla="*/ 537 w 7527"/>
                <a:gd name="T3" fmla="*/ 6430 h 7526"/>
                <a:gd name="T4" fmla="*/ 1 w 7527"/>
                <a:gd name="T5" fmla="*/ 7526 h 7526"/>
                <a:gd name="T6" fmla="*/ 1097 w 7527"/>
                <a:gd name="T7" fmla="*/ 6990 h 7526"/>
                <a:gd name="T8" fmla="*/ 7526 w 7527"/>
                <a:gd name="T9" fmla="*/ 1534 h 7526"/>
                <a:gd name="T10" fmla="*/ 5992 w 7527"/>
                <a:gd name="T11" fmla="*/ 0 h 7526"/>
                <a:gd name="T12" fmla="*/ 0 w 7527"/>
                <a:gd name="T13" fmla="*/ 0 h 7526"/>
                <a:gd name="T14" fmla="*/ 7527 w 7527"/>
                <a:gd name="T15" fmla="*/ 7526 h 7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3" name="Shape 114"/>
            <p:cNvSpPr>
              <a:spLocks/>
            </p:cNvSpPr>
            <p:nvPr/>
          </p:nvSpPr>
          <p:spPr bwMode="auto">
            <a:xfrm>
              <a:off x="2857700" y="1631825"/>
              <a:ext cx="175975" cy="176000"/>
            </a:xfrm>
            <a:custGeom>
              <a:avLst/>
              <a:gdLst>
                <a:gd name="T0" fmla="*/ 268 w 7039"/>
                <a:gd name="T1" fmla="*/ 2704 h 7040"/>
                <a:gd name="T2" fmla="*/ 4336 w 7039"/>
                <a:gd name="T3" fmla="*/ 6771 h 7040"/>
                <a:gd name="T4" fmla="*/ 4336 w 7039"/>
                <a:gd name="T5" fmla="*/ 6771 h 7040"/>
                <a:gd name="T6" fmla="*/ 4336 w 7039"/>
                <a:gd name="T7" fmla="*/ 6771 h 7040"/>
                <a:gd name="T8" fmla="*/ 4652 w 7039"/>
                <a:gd name="T9" fmla="*/ 6917 h 7040"/>
                <a:gd name="T10" fmla="*/ 4993 w 7039"/>
                <a:gd name="T11" fmla="*/ 7015 h 7040"/>
                <a:gd name="T12" fmla="*/ 5310 w 7039"/>
                <a:gd name="T13" fmla="*/ 7039 h 7040"/>
                <a:gd name="T14" fmla="*/ 5651 w 7039"/>
                <a:gd name="T15" fmla="*/ 7039 h 7040"/>
                <a:gd name="T16" fmla="*/ 5992 w 7039"/>
                <a:gd name="T17" fmla="*/ 6966 h 7040"/>
                <a:gd name="T18" fmla="*/ 6308 w 7039"/>
                <a:gd name="T19" fmla="*/ 6844 h 7040"/>
                <a:gd name="T20" fmla="*/ 6454 w 7039"/>
                <a:gd name="T21" fmla="*/ 6747 h 7040"/>
                <a:gd name="T22" fmla="*/ 6601 w 7039"/>
                <a:gd name="T23" fmla="*/ 6674 h 7040"/>
                <a:gd name="T24" fmla="*/ 6747 w 7039"/>
                <a:gd name="T25" fmla="*/ 6552 h 7040"/>
                <a:gd name="T26" fmla="*/ 6893 w 7039"/>
                <a:gd name="T27" fmla="*/ 6430 h 7040"/>
                <a:gd name="T28" fmla="*/ 6893 w 7039"/>
                <a:gd name="T29" fmla="*/ 6430 h 7040"/>
                <a:gd name="T30" fmla="*/ 6942 w 7039"/>
                <a:gd name="T31" fmla="*/ 6357 h 7040"/>
                <a:gd name="T32" fmla="*/ 7015 w 7039"/>
                <a:gd name="T33" fmla="*/ 6260 h 7040"/>
                <a:gd name="T34" fmla="*/ 7039 w 7039"/>
                <a:gd name="T35" fmla="*/ 6138 h 7040"/>
                <a:gd name="T36" fmla="*/ 7039 w 7039"/>
                <a:gd name="T37" fmla="*/ 6041 h 7040"/>
                <a:gd name="T38" fmla="*/ 7039 w 7039"/>
                <a:gd name="T39" fmla="*/ 6041 h 7040"/>
                <a:gd name="T40" fmla="*/ 7039 w 7039"/>
                <a:gd name="T41" fmla="*/ 5943 h 7040"/>
                <a:gd name="T42" fmla="*/ 7015 w 7039"/>
                <a:gd name="T43" fmla="*/ 5846 h 7040"/>
                <a:gd name="T44" fmla="*/ 6942 w 7039"/>
                <a:gd name="T45" fmla="*/ 5748 h 7040"/>
                <a:gd name="T46" fmla="*/ 6893 w 7039"/>
                <a:gd name="T47" fmla="*/ 5651 h 7040"/>
                <a:gd name="T48" fmla="*/ 1389 w 7039"/>
                <a:gd name="T49" fmla="*/ 147 h 7040"/>
                <a:gd name="T50" fmla="*/ 1389 w 7039"/>
                <a:gd name="T51" fmla="*/ 147 h 7040"/>
                <a:gd name="T52" fmla="*/ 1291 w 7039"/>
                <a:gd name="T53" fmla="*/ 98 h 7040"/>
                <a:gd name="T54" fmla="*/ 1194 w 7039"/>
                <a:gd name="T55" fmla="*/ 25 h 7040"/>
                <a:gd name="T56" fmla="*/ 1096 w 7039"/>
                <a:gd name="T57" fmla="*/ 0 h 7040"/>
                <a:gd name="T58" fmla="*/ 999 w 7039"/>
                <a:gd name="T59" fmla="*/ 0 h 7040"/>
                <a:gd name="T60" fmla="*/ 999 w 7039"/>
                <a:gd name="T61" fmla="*/ 0 h 7040"/>
                <a:gd name="T62" fmla="*/ 902 w 7039"/>
                <a:gd name="T63" fmla="*/ 0 h 7040"/>
                <a:gd name="T64" fmla="*/ 780 w 7039"/>
                <a:gd name="T65" fmla="*/ 25 h 7040"/>
                <a:gd name="T66" fmla="*/ 682 w 7039"/>
                <a:gd name="T67" fmla="*/ 98 h 7040"/>
                <a:gd name="T68" fmla="*/ 609 w 7039"/>
                <a:gd name="T69" fmla="*/ 147 h 7040"/>
                <a:gd name="T70" fmla="*/ 609 w 7039"/>
                <a:gd name="T71" fmla="*/ 147 h 7040"/>
                <a:gd name="T72" fmla="*/ 487 w 7039"/>
                <a:gd name="T73" fmla="*/ 293 h 7040"/>
                <a:gd name="T74" fmla="*/ 366 w 7039"/>
                <a:gd name="T75" fmla="*/ 439 h 7040"/>
                <a:gd name="T76" fmla="*/ 293 w 7039"/>
                <a:gd name="T77" fmla="*/ 585 h 7040"/>
                <a:gd name="T78" fmla="*/ 195 w 7039"/>
                <a:gd name="T79" fmla="*/ 731 h 7040"/>
                <a:gd name="T80" fmla="*/ 73 w 7039"/>
                <a:gd name="T81" fmla="*/ 1048 h 7040"/>
                <a:gd name="T82" fmla="*/ 0 w 7039"/>
                <a:gd name="T83" fmla="*/ 1389 h 7040"/>
                <a:gd name="T84" fmla="*/ 0 w 7039"/>
                <a:gd name="T85" fmla="*/ 1730 h 7040"/>
                <a:gd name="T86" fmla="*/ 25 w 7039"/>
                <a:gd name="T87" fmla="*/ 2046 h 7040"/>
                <a:gd name="T88" fmla="*/ 122 w 7039"/>
                <a:gd name="T89" fmla="*/ 2387 h 7040"/>
                <a:gd name="T90" fmla="*/ 268 w 7039"/>
                <a:gd name="T91" fmla="*/ 2704 h 7040"/>
                <a:gd name="T92" fmla="*/ 268 w 7039"/>
                <a:gd name="T93" fmla="*/ 2704 h 7040"/>
                <a:gd name="T94" fmla="*/ 0 w 7039"/>
                <a:gd name="T95" fmla="*/ 0 h 7040"/>
                <a:gd name="T96" fmla="*/ 7039 w 7039"/>
                <a:gd name="T97" fmla="*/ 7040 h 7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T94" t="T95" r="T96" b="T97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4" name="Shape 115"/>
            <p:cNvSpPr>
              <a:spLocks/>
            </p:cNvSpPr>
            <p:nvPr/>
          </p:nvSpPr>
          <p:spPr bwMode="auto">
            <a:xfrm>
              <a:off x="2662850" y="1699400"/>
              <a:ext cx="303250" cy="303250"/>
            </a:xfrm>
            <a:custGeom>
              <a:avLst/>
              <a:gdLst>
                <a:gd name="T0" fmla="*/ 8038 w 12130"/>
                <a:gd name="T1" fmla="*/ 1 h 12130"/>
                <a:gd name="T2" fmla="*/ 4872 w 12130"/>
                <a:gd name="T3" fmla="*/ 3191 h 12130"/>
                <a:gd name="T4" fmla="*/ 4872 w 12130"/>
                <a:gd name="T5" fmla="*/ 3191 h 12130"/>
                <a:gd name="T6" fmla="*/ 4628 w 12130"/>
                <a:gd name="T7" fmla="*/ 3094 h 12130"/>
                <a:gd name="T8" fmla="*/ 4385 w 12130"/>
                <a:gd name="T9" fmla="*/ 2997 h 12130"/>
                <a:gd name="T10" fmla="*/ 4092 w 12130"/>
                <a:gd name="T11" fmla="*/ 2899 h 12130"/>
                <a:gd name="T12" fmla="*/ 3800 w 12130"/>
                <a:gd name="T13" fmla="*/ 2850 h 12130"/>
                <a:gd name="T14" fmla="*/ 3484 w 12130"/>
                <a:gd name="T15" fmla="*/ 2777 h 12130"/>
                <a:gd name="T16" fmla="*/ 3167 w 12130"/>
                <a:gd name="T17" fmla="*/ 2729 h 12130"/>
                <a:gd name="T18" fmla="*/ 2850 w 12130"/>
                <a:gd name="T19" fmla="*/ 2704 h 12130"/>
                <a:gd name="T20" fmla="*/ 2534 w 12130"/>
                <a:gd name="T21" fmla="*/ 2704 h 12130"/>
                <a:gd name="T22" fmla="*/ 2534 w 12130"/>
                <a:gd name="T23" fmla="*/ 2704 h 12130"/>
                <a:gd name="T24" fmla="*/ 2241 w 12130"/>
                <a:gd name="T25" fmla="*/ 2704 h 12130"/>
                <a:gd name="T26" fmla="*/ 1949 w 12130"/>
                <a:gd name="T27" fmla="*/ 2729 h 12130"/>
                <a:gd name="T28" fmla="*/ 1633 w 12130"/>
                <a:gd name="T29" fmla="*/ 2777 h 12130"/>
                <a:gd name="T30" fmla="*/ 1316 w 12130"/>
                <a:gd name="T31" fmla="*/ 2850 h 12130"/>
                <a:gd name="T32" fmla="*/ 999 w 12130"/>
                <a:gd name="T33" fmla="*/ 2972 h 12130"/>
                <a:gd name="T34" fmla="*/ 707 w 12130"/>
                <a:gd name="T35" fmla="*/ 3094 h 12130"/>
                <a:gd name="T36" fmla="*/ 415 w 12130"/>
                <a:gd name="T37" fmla="*/ 3289 h 12130"/>
                <a:gd name="T38" fmla="*/ 147 w 12130"/>
                <a:gd name="T39" fmla="*/ 3508 h 12130"/>
                <a:gd name="T40" fmla="*/ 147 w 12130"/>
                <a:gd name="T41" fmla="*/ 3508 h 12130"/>
                <a:gd name="T42" fmla="*/ 74 w 12130"/>
                <a:gd name="T43" fmla="*/ 3581 h 12130"/>
                <a:gd name="T44" fmla="*/ 25 w 12130"/>
                <a:gd name="T45" fmla="*/ 3678 h 12130"/>
                <a:gd name="T46" fmla="*/ 1 w 12130"/>
                <a:gd name="T47" fmla="*/ 3776 h 12130"/>
                <a:gd name="T48" fmla="*/ 1 w 12130"/>
                <a:gd name="T49" fmla="*/ 3898 h 12130"/>
                <a:gd name="T50" fmla="*/ 1 w 12130"/>
                <a:gd name="T51" fmla="*/ 3898 h 12130"/>
                <a:gd name="T52" fmla="*/ 1 w 12130"/>
                <a:gd name="T53" fmla="*/ 3995 h 12130"/>
                <a:gd name="T54" fmla="*/ 25 w 12130"/>
                <a:gd name="T55" fmla="*/ 4093 h 12130"/>
                <a:gd name="T56" fmla="*/ 74 w 12130"/>
                <a:gd name="T57" fmla="*/ 4190 h 12130"/>
                <a:gd name="T58" fmla="*/ 147 w 12130"/>
                <a:gd name="T59" fmla="*/ 4287 h 12130"/>
                <a:gd name="T60" fmla="*/ 7843 w 12130"/>
                <a:gd name="T61" fmla="*/ 11984 h 12130"/>
                <a:gd name="T62" fmla="*/ 7843 w 12130"/>
                <a:gd name="T63" fmla="*/ 11984 h 12130"/>
                <a:gd name="T64" fmla="*/ 7941 w 12130"/>
                <a:gd name="T65" fmla="*/ 12057 h 12130"/>
                <a:gd name="T66" fmla="*/ 8038 w 12130"/>
                <a:gd name="T67" fmla="*/ 12105 h 12130"/>
                <a:gd name="T68" fmla="*/ 8135 w 12130"/>
                <a:gd name="T69" fmla="*/ 12130 h 12130"/>
                <a:gd name="T70" fmla="*/ 8233 w 12130"/>
                <a:gd name="T71" fmla="*/ 12130 h 12130"/>
                <a:gd name="T72" fmla="*/ 8233 w 12130"/>
                <a:gd name="T73" fmla="*/ 12130 h 12130"/>
                <a:gd name="T74" fmla="*/ 8355 w 12130"/>
                <a:gd name="T75" fmla="*/ 12130 h 12130"/>
                <a:gd name="T76" fmla="*/ 8452 w 12130"/>
                <a:gd name="T77" fmla="*/ 12105 h 12130"/>
                <a:gd name="T78" fmla="*/ 8549 w 12130"/>
                <a:gd name="T79" fmla="*/ 12057 h 12130"/>
                <a:gd name="T80" fmla="*/ 8622 w 12130"/>
                <a:gd name="T81" fmla="*/ 11984 h 12130"/>
                <a:gd name="T82" fmla="*/ 8622 w 12130"/>
                <a:gd name="T83" fmla="*/ 11984 h 12130"/>
                <a:gd name="T84" fmla="*/ 8842 w 12130"/>
                <a:gd name="T85" fmla="*/ 11716 h 12130"/>
                <a:gd name="T86" fmla="*/ 9036 w 12130"/>
                <a:gd name="T87" fmla="*/ 11423 h 12130"/>
                <a:gd name="T88" fmla="*/ 9158 w 12130"/>
                <a:gd name="T89" fmla="*/ 11131 h 12130"/>
                <a:gd name="T90" fmla="*/ 9280 w 12130"/>
                <a:gd name="T91" fmla="*/ 10814 h 12130"/>
                <a:gd name="T92" fmla="*/ 9353 w 12130"/>
                <a:gd name="T93" fmla="*/ 10498 h 12130"/>
                <a:gd name="T94" fmla="*/ 9402 w 12130"/>
                <a:gd name="T95" fmla="*/ 10181 h 12130"/>
                <a:gd name="T96" fmla="*/ 9426 w 12130"/>
                <a:gd name="T97" fmla="*/ 9889 h 12130"/>
                <a:gd name="T98" fmla="*/ 9426 w 12130"/>
                <a:gd name="T99" fmla="*/ 9597 h 12130"/>
                <a:gd name="T100" fmla="*/ 9426 w 12130"/>
                <a:gd name="T101" fmla="*/ 9597 h 12130"/>
                <a:gd name="T102" fmla="*/ 9426 w 12130"/>
                <a:gd name="T103" fmla="*/ 9280 h 12130"/>
                <a:gd name="T104" fmla="*/ 9402 w 12130"/>
                <a:gd name="T105" fmla="*/ 8964 h 12130"/>
                <a:gd name="T106" fmla="*/ 9353 w 12130"/>
                <a:gd name="T107" fmla="*/ 8647 h 12130"/>
                <a:gd name="T108" fmla="*/ 9280 w 12130"/>
                <a:gd name="T109" fmla="*/ 8330 h 12130"/>
                <a:gd name="T110" fmla="*/ 9231 w 12130"/>
                <a:gd name="T111" fmla="*/ 8038 h 12130"/>
                <a:gd name="T112" fmla="*/ 9134 w 12130"/>
                <a:gd name="T113" fmla="*/ 7746 h 12130"/>
                <a:gd name="T114" fmla="*/ 9036 w 12130"/>
                <a:gd name="T115" fmla="*/ 7502 h 12130"/>
                <a:gd name="T116" fmla="*/ 8939 w 12130"/>
                <a:gd name="T117" fmla="*/ 7259 h 12130"/>
                <a:gd name="T118" fmla="*/ 12130 w 12130"/>
                <a:gd name="T119" fmla="*/ 4093 h 12130"/>
                <a:gd name="T120" fmla="*/ 0 w 12130"/>
                <a:gd name="T121" fmla="*/ 0 h 12130"/>
                <a:gd name="T122" fmla="*/ 12130 w 12130"/>
                <a:gd name="T123" fmla="*/ 12130 h 1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T120" t="T121" r="T122" b="T123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  <p:sp>
          <p:nvSpPr>
            <p:cNvPr id="22535" name="Shape 116"/>
            <p:cNvSpPr>
              <a:spLocks/>
            </p:cNvSpPr>
            <p:nvPr/>
          </p:nvSpPr>
          <p:spPr bwMode="auto">
            <a:xfrm>
              <a:off x="2814912" y="1754062"/>
              <a:ext cx="49950" cy="49950"/>
            </a:xfrm>
            <a:custGeom>
              <a:avLst/>
              <a:gdLst>
                <a:gd name="T0" fmla="*/ 1 w 1998"/>
                <a:gd name="T1" fmla="*/ 1997 h 1998"/>
                <a:gd name="T2" fmla="*/ 1998 w 1998"/>
                <a:gd name="T3" fmla="*/ 0 h 1998"/>
                <a:gd name="T4" fmla="*/ 0 w 1998"/>
                <a:gd name="T5" fmla="*/ 0 h 1998"/>
                <a:gd name="T6" fmla="*/ 1998 w 1998"/>
                <a:gd name="T7" fmla="*/ 1998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T4" t="T5" r="T6" b="T7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E5F72-A700-2B41-902D-0ACD7FAE97AB}" type="slidenum">
              <a:rPr lang="en-US" smtClean="0"/>
              <a:t>9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How to predict industry changes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Supply &amp; demand</a:t>
            </a:r>
          </a:p>
          <a:p>
            <a:endParaRPr lang="en-US" dirty="0" smtClean="0"/>
          </a:p>
          <a:p>
            <a:r>
              <a:rPr lang="en-US" dirty="0" smtClean="0"/>
              <a:t>How to price (and price discriminate)</a:t>
            </a:r>
          </a:p>
          <a:p>
            <a:pPr lvl="1"/>
            <a:r>
              <a:rPr lang="en-US" dirty="0" smtClean="0"/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Making sense of elasticity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Versioning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sz="14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201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ola templat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ola" id="{623AD44C-EE65-FE4C-87B1-13997D5D3EBA}" vid="{95DEBDB7-D69F-0244-98C4-0DBCB1AE07D2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LEctures</Template>
  <TotalTime>3018</TotalTime>
  <Words>163</Words>
  <Application>Microsoft Macintosh PowerPoint</Application>
  <PresentationFormat>On-screen Show (16:9)</PresentationFormat>
  <Paragraphs>95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Lora</vt:lpstr>
      <vt:lpstr>Quattrocento Sans</vt:lpstr>
      <vt:lpstr>Verdana</vt:lpstr>
      <vt:lpstr>Arial</vt:lpstr>
      <vt:lpstr>Viola template</vt:lpstr>
      <vt:lpstr>Managerial Economics</vt:lpstr>
      <vt:lpstr>Last time…</vt:lpstr>
      <vt:lpstr>Outline…</vt:lpstr>
      <vt:lpstr>PowerPoint Presentation</vt:lpstr>
      <vt:lpstr>Double Markups</vt:lpstr>
      <vt:lpstr>PowerPoint Presentation</vt:lpstr>
      <vt:lpstr>PowerPoint Presentation</vt:lpstr>
      <vt:lpstr>In just seven weeks…</vt:lpstr>
      <vt:lpstr>In just seven weeks…</vt:lpstr>
      <vt:lpstr>In just seven weeks…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Managerial Economics</dc:title>
  <dc:creator>Mike S</dc:creator>
  <cp:lastModifiedBy>Mike S</cp:lastModifiedBy>
  <cp:revision>252</cp:revision>
  <dcterms:created xsi:type="dcterms:W3CDTF">2017-10-16T01:28:23Z</dcterms:created>
  <dcterms:modified xsi:type="dcterms:W3CDTF">2017-12-08T14:48:01Z</dcterms:modified>
</cp:coreProperties>
</file>