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20"/>
  </p:notesMasterIdLst>
  <p:sldIdLst>
    <p:sldId id="256" r:id="rId2"/>
    <p:sldId id="306" r:id="rId3"/>
    <p:sldId id="285" r:id="rId4"/>
    <p:sldId id="309" r:id="rId5"/>
    <p:sldId id="287" r:id="rId6"/>
    <p:sldId id="307" r:id="rId7"/>
    <p:sldId id="310" r:id="rId8"/>
    <p:sldId id="311" r:id="rId9"/>
    <p:sldId id="312" r:id="rId10"/>
    <p:sldId id="313" r:id="rId11"/>
    <p:sldId id="317" r:id="rId12"/>
    <p:sldId id="314" r:id="rId13"/>
    <p:sldId id="321" r:id="rId14"/>
    <p:sldId id="308" r:id="rId15"/>
    <p:sldId id="260" r:id="rId16"/>
    <p:sldId id="259" r:id="rId17"/>
    <p:sldId id="261" r:id="rId18"/>
    <p:sldId id="320" r:id="rId1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1CF"/>
    <a:srgbClr val="0AF80F"/>
    <a:srgbClr val="A28448"/>
    <a:srgbClr val="53F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6FEC1-F41B-40B7-A70C-D34B210500F4}">
  <a:tblStyle styleId="{9E86FEC1-F41B-40B7-A70C-D34B210500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020"/>
    <p:restoredTop sz="94668"/>
  </p:normalViewPr>
  <p:slideViewPr>
    <p:cSldViewPr snapToGrid="0" snapToObjects="1">
      <p:cViewPr>
        <p:scale>
          <a:sx n="84" d="100"/>
          <a:sy n="84" d="100"/>
        </p:scale>
        <p:origin x="816" y="7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88652209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5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314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813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95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0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Shape 10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228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468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385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132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0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Shape 10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806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452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62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273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395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81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852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538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635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619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67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10"/>
          <p:cNvCxnSpPr>
            <a:cxnSpLocks noChangeShapeType="1"/>
          </p:cNvCxnSpPr>
          <p:nvPr/>
        </p:nvCxnSpPr>
        <p:spPr bwMode="auto">
          <a:xfrm>
            <a:off x="-6350" y="3676650"/>
            <a:ext cx="9163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11"/>
          <p:cNvSpPr>
            <a:spLocks noChangeArrowheads="1"/>
          </p:cNvSpPr>
          <p:nvPr/>
        </p:nvSpPr>
        <p:spPr bwMode="auto">
          <a:xfrm>
            <a:off x="1117600" y="3392488"/>
            <a:ext cx="566738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3600">
                <a:latin typeface="Verdana" charset="0"/>
                <a:ea typeface="Verdana" charset="0"/>
                <a:cs typeface="Verdana" charset="0"/>
              </a:defRPr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14"/>
          <p:cNvCxnSpPr>
            <a:cxnSpLocks noChangeShapeType="1"/>
          </p:cNvCxnSpPr>
          <p:nvPr/>
        </p:nvCxnSpPr>
        <p:spPr bwMode="auto">
          <a:xfrm>
            <a:off x="-6350" y="2571750"/>
            <a:ext cx="1984375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15"/>
          <p:cNvSpPr>
            <a:spLocks noChangeArrowheads="1"/>
          </p:cNvSpPr>
          <p:nvPr/>
        </p:nvSpPr>
        <p:spPr bwMode="auto">
          <a:xfrm>
            <a:off x="1117600" y="2287588"/>
            <a:ext cx="566738" cy="568325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17"/>
          <p:cNvCxnSpPr>
            <a:cxnSpLocks noChangeShapeType="1"/>
          </p:cNvCxnSpPr>
          <p:nvPr/>
        </p:nvCxnSpPr>
        <p:spPr bwMode="auto">
          <a:xfrm>
            <a:off x="5899150" y="2571750"/>
            <a:ext cx="325120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anchor="b"/>
          <a:lstStyle>
            <a:lvl1pPr lvl="0" rtl="0">
              <a:spcBef>
                <a:spcPts val="0"/>
              </a:spcBef>
              <a:buSzPct val="100000"/>
              <a:defRPr sz="3000">
                <a:latin typeface="Verdana" charset="0"/>
                <a:ea typeface="Verdana" charset="0"/>
                <a:cs typeface="Verdana" charset="0"/>
              </a:defRPr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6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20"/>
          <p:cNvCxnSpPr>
            <a:cxnSpLocks noChangeShapeType="1"/>
          </p:cNvCxnSpPr>
          <p:nvPr/>
        </p:nvCxnSpPr>
        <p:spPr bwMode="auto">
          <a:xfrm>
            <a:off x="4584700" y="3676650"/>
            <a:ext cx="0" cy="1481138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21"/>
          <p:cNvSpPr>
            <a:spLocks noChangeArrowheads="1"/>
          </p:cNvSpPr>
          <p:nvPr/>
        </p:nvSpPr>
        <p:spPr bwMode="auto">
          <a:xfrm>
            <a:off x="4287838" y="3392488"/>
            <a:ext cx="568325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Shape 22"/>
          <p:cNvSpPr txBox="1">
            <a:spLocks noChangeArrowheads="1"/>
          </p:cNvSpPr>
          <p:nvPr/>
        </p:nvSpPr>
        <p:spPr bwMode="auto">
          <a:xfrm>
            <a:off x="3594100" y="3413125"/>
            <a:ext cx="19558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r>
              <a:rPr lang="en-US" altLang="en-US" sz="3600" b="1">
                <a:latin typeface="Lora" charset="0"/>
                <a:ea typeface="Lora" charset="0"/>
                <a:cs typeface="Lora" charset="0"/>
                <a:sym typeface="Lora" charset="0"/>
              </a:rPr>
              <a:t>“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anchor="b"/>
          <a:lstStyle>
            <a:lvl1pPr lvl="0" algn="ctr" rtl="0">
              <a:spcBef>
                <a:spcPts val="0"/>
              </a:spcBef>
              <a:buSzPct val="100000"/>
              <a:buFont typeface="Lora"/>
              <a:defRPr sz="2400" i="1">
                <a:latin typeface="Arial" charset="0"/>
                <a:ea typeface="Arial" charset="0"/>
                <a:cs typeface="Arial" charset="0"/>
                <a:sym typeface="Lora"/>
              </a:defRPr>
            </a:lvl1pPr>
            <a:lvl2pPr lvl="1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lvl="8" algn="ctr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25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28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Verdana" charset="0"/>
                <a:ea typeface="Verdana" charset="0"/>
                <a:cs typeface="Verdana" charset="0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2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5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1381125" y="1616075"/>
            <a:ext cx="68103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title"/>
          </p:nvPr>
        </p:nvSpPr>
        <p:spPr bwMode="auto">
          <a:xfrm>
            <a:off x="1381125" y="936625"/>
            <a:ext cx="68103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8" r:id="rId5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A28448"/>
        </a:buClr>
        <a:buFont typeface="Quattrocento Sans" charset="0"/>
        <a:buChar char="◉"/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Lora"/>
              <a:buNone/>
              <a:defRPr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Lora"/>
              </a:rPr>
              <a:t>Managerial Economics</a:t>
            </a:r>
            <a:endParaRPr lang="en" b="1" dirty="0">
              <a:latin typeface="Arial" charset="0"/>
              <a:ea typeface="Arial" charset="0"/>
              <a:cs typeface="Arial" charset="0"/>
              <a:sym typeface="Lora"/>
            </a:endParaRPr>
          </a:p>
        </p:txBody>
      </p:sp>
      <p:sp>
        <p:nvSpPr>
          <p:cNvPr id="3" name="Shape 61"/>
          <p:cNvSpPr txBox="1">
            <a:spLocks/>
          </p:cNvSpPr>
          <p:nvPr/>
        </p:nvSpPr>
        <p:spPr bwMode="auto">
          <a:xfrm>
            <a:off x="1943687" y="3702059"/>
            <a:ext cx="6939056" cy="47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lvl="5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lvl="6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lvl="7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lvl="8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Lora"/>
              <a:buNone/>
              <a:defRPr/>
            </a:pPr>
            <a:r>
              <a:rPr lang="en-US" sz="1800" b="1" kern="0" dirty="0" smtClean="0">
                <a:sym typeface="Lora"/>
              </a:rPr>
              <a:t>Fall 2017 - Mike Shor</a:t>
            </a:r>
            <a:r>
              <a:rPr lang="en-US" sz="2000" b="1" kern="0" dirty="0" smtClean="0">
                <a:sym typeface="Lora"/>
              </a:rPr>
              <a:t> 				</a:t>
            </a:r>
            <a:r>
              <a:rPr lang="en-US" sz="2000" b="1" dirty="0" smtClean="0">
                <a:highlight>
                  <a:srgbClr val="FFCD00"/>
                </a:highlight>
                <a:sym typeface="Lora"/>
              </a:rPr>
              <a:t>Lecture 2</a:t>
            </a:r>
            <a:endParaRPr lang="en" sz="2000" b="1" kern="0" dirty="0">
              <a:sym typeface="Lor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16" r="37340" b="42151"/>
          <a:stretch/>
        </p:blipFill>
        <p:spPr>
          <a:xfrm>
            <a:off x="1143587" y="3537674"/>
            <a:ext cx="528052" cy="4072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Tickets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Last week, you </a:t>
            </a:r>
            <a:r>
              <a:rPr lang="en-US" dirty="0" smtClean="0">
                <a:highlight>
                  <a:srgbClr val="FFCD00"/>
                </a:highlight>
                <a:sym typeface="Lora"/>
              </a:rPr>
              <a:t>paid $200</a:t>
            </a:r>
            <a:r>
              <a:rPr lang="en-US" dirty="0" smtClean="0"/>
              <a:t> for </a:t>
            </a:r>
            <a:r>
              <a:rPr lang="en-US" dirty="0"/>
              <a:t>tickets </a:t>
            </a:r>
            <a:r>
              <a:rPr lang="en-US" dirty="0" smtClean="0"/>
              <a:t>to </a:t>
            </a:r>
            <a:r>
              <a:rPr lang="en-US" dirty="0"/>
              <a:t>an event in town </a:t>
            </a:r>
            <a:r>
              <a:rPr lang="en-US" dirty="0" smtClean="0"/>
              <a:t>tonight.</a:t>
            </a:r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You are </a:t>
            </a:r>
            <a:r>
              <a:rPr lang="en-US" i="1" dirty="0"/>
              <a:t>really</a:t>
            </a:r>
            <a:r>
              <a:rPr lang="en-US" dirty="0"/>
              <a:t> </a:t>
            </a:r>
            <a:r>
              <a:rPr lang="en-US" dirty="0">
                <a:highlight>
                  <a:srgbClr val="FFCD00"/>
                </a:highlight>
                <a:sym typeface="Lora"/>
              </a:rPr>
              <a:t>not feeling well</a:t>
            </a:r>
            <a:r>
              <a:rPr lang="en-US" dirty="0"/>
              <a:t>. Do you go?</a:t>
            </a: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79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60120" y="2238000"/>
            <a:ext cx="7269480" cy="8199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dirty="0" smtClean="0"/>
              <a:t>I’ve spent too much time 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dirty="0" smtClean="0"/>
              <a:t>combating the sunk cost fallacy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dirty="0" smtClean="0"/>
              <a:t>to give up now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228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Opportunity Cost</a:t>
            </a:r>
            <a:endParaRPr lang="en-US" altLang="en-US" b="1" dirty="0">
              <a:latin typeface="Lora" charset="0"/>
              <a:ea typeface="Lora" charset="0"/>
              <a:cs typeface="Lora" charset="0"/>
              <a:sym typeface="Lor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15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Accounting costs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vs. Economic </a:t>
            </a:r>
            <a:r>
              <a:rPr lang="en-US" dirty="0" smtClean="0"/>
              <a:t>costs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48475" cy="3113088"/>
          </a:xfrm>
        </p:spPr>
        <p:txBody>
          <a:bodyPr>
            <a:noAutofit/>
          </a:bodyPr>
          <a:lstStyle/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You want to start a small business with a $100,000 investment. You must finance the $100,000 at 6%. What are your startup costs?</a:t>
            </a: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456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Accounting costs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vs. Economic </a:t>
            </a:r>
            <a:r>
              <a:rPr lang="en-US" dirty="0" smtClean="0"/>
              <a:t>costs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48475" cy="3113088"/>
          </a:xfrm>
        </p:spPr>
        <p:txBody>
          <a:bodyPr>
            <a:noAutofit/>
          </a:bodyPr>
          <a:lstStyle/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You want to start a small business with a $100,000 investment. You must finance the $100,000 at 6%. What are your startup costs?</a:t>
            </a:r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You want to start a small business with a $100,000 investment. You </a:t>
            </a:r>
            <a:r>
              <a:rPr lang="en-US" dirty="0" smtClean="0"/>
              <a:t>use $100,000 from your </a:t>
            </a:r>
            <a:r>
              <a:rPr lang="en-US" smtClean="0"/>
              <a:t>checking account. </a:t>
            </a:r>
            <a:r>
              <a:rPr lang="en-US" dirty="0"/>
              <a:t>What are your </a:t>
            </a:r>
            <a:r>
              <a:rPr lang="en-US" dirty="0" smtClean="0"/>
              <a:t>startup costs</a:t>
            </a:r>
            <a:r>
              <a:rPr lang="en-US" dirty="0"/>
              <a:t>?</a:t>
            </a: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23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60120" y="2238000"/>
            <a:ext cx="7269480" cy="8199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dirty="0"/>
              <a:t>Everything costs something bro </a:t>
            </a:r>
            <a:br>
              <a:rPr lang="en-US" dirty="0"/>
            </a:br>
            <a:r>
              <a:rPr lang="en-US" dirty="0"/>
              <a:t>Winning somewhere, </a:t>
            </a:r>
            <a:endParaRPr lang="en-US" dirty="0" smtClean="0"/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dirty="0" smtClean="0"/>
              <a:t>somewhere </a:t>
            </a:r>
            <a:r>
              <a:rPr lang="en-US" dirty="0"/>
              <a:t>else you just lost something though </a:t>
            </a:r>
            <a:br>
              <a:rPr lang="en-US" dirty="0"/>
            </a:br>
            <a:r>
              <a:rPr lang="en-US" dirty="0">
                <a:highlight>
                  <a:srgbClr val="FFCD00"/>
                </a:highlight>
              </a:rPr>
              <a:t> </a:t>
            </a:r>
            <a:r>
              <a:rPr lang="en-US" dirty="0" smtClean="0">
                <a:highlight>
                  <a:srgbClr val="FFCD00"/>
                </a:highlight>
              </a:rPr>
              <a:t>The cost of opportunities is always good to know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But if you know that then you're good to go</a:t>
            </a:r>
            <a:br>
              <a:rPr lang="en-US" dirty="0"/>
            </a:br>
            <a:endParaRPr lang="en-US" dirty="0" smtClean="0"/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mr-IN" dirty="0" smtClean="0"/>
              <a:t>–</a:t>
            </a:r>
            <a:r>
              <a:rPr lang="en-US" dirty="0" smtClean="0"/>
              <a:t> G-</a:t>
            </a:r>
            <a:r>
              <a:rPr lang="en-US" dirty="0" err="1" smtClean="0"/>
              <a:t>Eazy</a:t>
            </a:r>
            <a:endParaRPr lang="e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Opportunity Cost</a:t>
            </a:r>
            <a:endParaRPr lang="en-US" altLang="en-US" b="1" dirty="0">
              <a:latin typeface="Lora" charset="0"/>
              <a:ea typeface="Lora" charset="0"/>
              <a:cs typeface="Lora" charset="0"/>
              <a:sym typeface="Lor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16</a:t>
            </a:fld>
            <a:endParaRPr lang="en-US"/>
          </a:p>
        </p:txBody>
      </p:sp>
      <p:sp>
        <p:nvSpPr>
          <p:cNvPr id="9" name="Shape 166"/>
          <p:cNvSpPr txBox="1">
            <a:spLocks/>
          </p:cNvSpPr>
          <p:nvPr/>
        </p:nvSpPr>
        <p:spPr bwMode="auto">
          <a:xfrm>
            <a:off x="2036588" y="282892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None/>
              <a:defRPr/>
            </a:pPr>
            <a:r>
              <a:rPr lang="en-US" sz="2000" kern="0" dirty="0" smtClean="0">
                <a:sym typeface="Quattrocento Sans"/>
              </a:rPr>
              <a:t>What you give up to pursue an opportunity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None/>
              <a:defRPr/>
            </a:pPr>
            <a:endParaRPr lang="en-US" sz="2000" kern="0" dirty="0"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None/>
              <a:defRPr/>
            </a:pPr>
            <a:r>
              <a:rPr lang="en-US" sz="2000" kern="0" dirty="0" smtClean="0">
                <a:sym typeface="Quattrocento Sans"/>
              </a:rPr>
              <a:t>The net benefit of the next best alternative</a:t>
            </a:r>
            <a:endParaRPr lang="en" sz="2000" kern="0" dirty="0">
              <a:sym typeface="Quattrocento San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Summary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Costs are inexorably linked to decisions</a:t>
            </a: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		What is the decision you are making?</a:t>
            </a:r>
            <a:endParaRPr lang="en-US" dirty="0"/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		What costs and benefits vary with that decision?</a:t>
            </a: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What is the value of the next best alternative</a:t>
            </a: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		Accounting costs and implicit costs</a:t>
            </a:r>
            <a:endParaRPr lang="en-US" dirty="0"/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264"/>
          <a:stretch/>
        </p:blipFill>
        <p:spPr>
          <a:xfrm>
            <a:off x="2301240" y="308734"/>
            <a:ext cx="4282440" cy="473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2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Last time</a:t>
            </a:r>
            <a:r>
              <a:rPr lang="mr-IN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…</a:t>
            </a:r>
            <a:endParaRPr lang="en-US" altLang="en-US" b="1" dirty="0">
              <a:latin typeface="Lora" charset="0"/>
              <a:ea typeface="Lora" charset="0"/>
              <a:cs typeface="Lora" charset="0"/>
              <a:sym typeface="Lor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</a:t>
            </a:fld>
            <a:endParaRPr lang="en-US"/>
          </a:p>
        </p:txBody>
      </p:sp>
      <p:sp>
        <p:nvSpPr>
          <p:cNvPr id="9" name="Shape 166"/>
          <p:cNvSpPr txBox="1">
            <a:spLocks/>
          </p:cNvSpPr>
          <p:nvPr/>
        </p:nvSpPr>
        <p:spPr bwMode="auto">
          <a:xfrm>
            <a:off x="2036588" y="282892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000" kern="0" dirty="0" smtClean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Thinking through the incentives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000" kern="0" dirty="0" smtClean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Problem solving and the three questions</a:t>
            </a:r>
            <a:endParaRPr lang="en" sz="2000" kern="0" dirty="0" smtClean="0">
              <a:solidFill>
                <a:schemeClr val="dk1"/>
              </a:solidFill>
              <a:highlight>
                <a:srgbClr val="FFCD00"/>
              </a:highlight>
              <a:latin typeface="Lora"/>
              <a:ea typeface="Lora"/>
              <a:cs typeface="Lora"/>
              <a:sym typeface="Lor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r>
              <a:rPr lang="en-US" sz="2000" kern="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What is wealth and how is it generated?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r>
              <a:rPr lang="en-US" sz="2000" kern="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The one lesson of business</a:t>
            </a:r>
          </a:p>
        </p:txBody>
      </p:sp>
    </p:spTree>
    <p:extLst>
      <p:ext uri="{BB962C8B-B14F-4D97-AF65-F5344CB8AC3E}">
        <p14:creationId xmlns:p14="http://schemas.microsoft.com/office/powerpoint/2010/main" val="332026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4294967295"/>
          </p:nvPr>
        </p:nvSpPr>
        <p:spPr>
          <a:xfrm>
            <a:off x="4757739" y="878850"/>
            <a:ext cx="3777236" cy="3654300"/>
          </a:xfrm>
        </p:spPr>
        <p:txBody>
          <a:bodyPr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000" b="1" dirty="0" smtClean="0">
                <a:solidFill>
                  <a:schemeClr val="dk1"/>
                </a:solidFill>
                <a:sym typeface="Lora"/>
              </a:rPr>
              <a:t>	Perpetual motion?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dirty="0" smtClean="0"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None/>
              <a:defRPr/>
            </a:pPr>
            <a:r>
              <a:rPr lang="en-US" sz="2000" dirty="0">
                <a:sym typeface="Quattrocento Sans"/>
              </a:rPr>
              <a:t>	</a:t>
            </a:r>
            <a:r>
              <a:rPr lang="en-US" sz="2000" dirty="0" smtClean="0">
                <a:sym typeface="Quattrocento Sans"/>
              </a:rPr>
              <a:t>Just outside of Chattanooga</a:t>
            </a:r>
            <a:r>
              <a:rPr lang="en-US" sz="2000" dirty="0">
                <a:sym typeface="Quattrocento Sans"/>
              </a:rPr>
              <a:t>, Raccoon </a:t>
            </a:r>
            <a:r>
              <a:rPr lang="en-US" sz="2000" dirty="0" smtClean="0">
                <a:sym typeface="Quattrocento Sans"/>
              </a:rPr>
              <a:t>Mountain station generates power from water </a:t>
            </a:r>
            <a:r>
              <a:rPr lang="en-US" sz="2000" dirty="0" smtClean="0">
                <a:highlight>
                  <a:srgbClr val="FFCD00"/>
                </a:highlight>
                <a:sym typeface="Lora"/>
              </a:rPr>
              <a:t>flowing </a:t>
            </a:r>
            <a:r>
              <a:rPr lang="en-US" sz="2000" dirty="0" smtClean="0">
                <a:highlight>
                  <a:srgbClr val="FFCD00"/>
                </a:highlight>
                <a:sym typeface="Lora"/>
              </a:rPr>
              <a:t>down</a:t>
            </a:r>
            <a:r>
              <a:rPr lang="en-US" sz="2000" dirty="0" smtClean="0">
                <a:sym typeface="Quattrocento Sans"/>
              </a:rPr>
              <a:t> from </a:t>
            </a:r>
            <a:r>
              <a:rPr lang="en-US" sz="2000" dirty="0" smtClean="0">
                <a:sym typeface="Quattrocento Sans"/>
              </a:rPr>
              <a:t>an upper reservoir. Then, it pumps the water </a:t>
            </a:r>
            <a:r>
              <a:rPr lang="en-US" sz="2000" dirty="0" smtClean="0">
                <a:highlight>
                  <a:srgbClr val="FFCD00"/>
                </a:highlight>
                <a:sym typeface="Lora"/>
              </a:rPr>
              <a:t>back up</a:t>
            </a:r>
            <a:r>
              <a:rPr lang="en-US" sz="2000" dirty="0" smtClean="0">
                <a:sym typeface="Quattrocento Sans"/>
              </a:rPr>
              <a:t>.</a:t>
            </a:r>
            <a:endParaRPr lang="en" sz="2000" dirty="0">
              <a:sym typeface="Quattrocento Sans"/>
            </a:endParaRPr>
          </a:p>
        </p:txBody>
      </p:sp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3342"/>
          <a:stretch/>
        </p:blipFill>
        <p:spPr>
          <a:xfrm>
            <a:off x="499124" y="812792"/>
            <a:ext cx="3645524" cy="3673485"/>
          </a:xfrm>
          <a:prstGeom prst="ellipse">
            <a:avLst/>
          </a:prstGeom>
        </p:spPr>
      </p:pic>
      <p:sp>
        <p:nvSpPr>
          <p:cNvPr id="30724" name="Shape 169"/>
          <p:cNvSpPr>
            <a:spLocks noChangeArrowheads="1"/>
          </p:cNvSpPr>
          <p:nvPr/>
        </p:nvSpPr>
        <p:spPr bwMode="auto">
          <a:xfrm>
            <a:off x="625475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</a:t>
            </a:fld>
            <a:endParaRPr lang="en-US"/>
          </a:p>
        </p:txBody>
      </p:sp>
      <p:grpSp>
        <p:nvGrpSpPr>
          <p:cNvPr id="10" name="Shape 629"/>
          <p:cNvGrpSpPr>
            <a:grpSpLocks/>
          </p:cNvGrpSpPr>
          <p:nvPr/>
        </p:nvGrpSpPr>
        <p:grpSpPr bwMode="auto">
          <a:xfrm>
            <a:off x="731522" y="842647"/>
            <a:ext cx="578479" cy="578479"/>
            <a:chOff x="5941025" y="3634400"/>
            <a:chExt cx="467650" cy="467650"/>
          </a:xfrm>
        </p:grpSpPr>
        <p:sp>
          <p:nvSpPr>
            <p:cNvPr id="11" name="Shape 630"/>
            <p:cNvSpPr>
              <a:spLocks/>
            </p:cNvSpPr>
            <p:nvPr/>
          </p:nvSpPr>
          <p:spPr bwMode="auto">
            <a:xfrm>
              <a:off x="5941025" y="3634400"/>
              <a:ext cx="467650" cy="467650"/>
            </a:xfrm>
            <a:custGeom>
              <a:avLst/>
              <a:gdLst>
                <a:gd name="T0" fmla="*/ 8866 w 18706"/>
                <a:gd name="T1" fmla="*/ 25 h 18706"/>
                <a:gd name="T2" fmla="*/ 7478 w 18706"/>
                <a:gd name="T3" fmla="*/ 196 h 18706"/>
                <a:gd name="T4" fmla="*/ 6138 w 18706"/>
                <a:gd name="T5" fmla="*/ 585 h 18706"/>
                <a:gd name="T6" fmla="*/ 4896 w 18706"/>
                <a:gd name="T7" fmla="*/ 1146 h 18706"/>
                <a:gd name="T8" fmla="*/ 3751 w 18706"/>
                <a:gd name="T9" fmla="*/ 1876 h 18706"/>
                <a:gd name="T10" fmla="*/ 2753 w 18706"/>
                <a:gd name="T11" fmla="*/ 2753 h 18706"/>
                <a:gd name="T12" fmla="*/ 1876 w 18706"/>
                <a:gd name="T13" fmla="*/ 3752 h 18706"/>
                <a:gd name="T14" fmla="*/ 1145 w 18706"/>
                <a:gd name="T15" fmla="*/ 4896 h 18706"/>
                <a:gd name="T16" fmla="*/ 585 w 18706"/>
                <a:gd name="T17" fmla="*/ 6138 h 18706"/>
                <a:gd name="T18" fmla="*/ 196 w 18706"/>
                <a:gd name="T19" fmla="*/ 7478 h 18706"/>
                <a:gd name="T20" fmla="*/ 25 w 18706"/>
                <a:gd name="T21" fmla="*/ 8866 h 18706"/>
                <a:gd name="T22" fmla="*/ 25 w 18706"/>
                <a:gd name="T23" fmla="*/ 9840 h 18706"/>
                <a:gd name="T24" fmla="*/ 196 w 18706"/>
                <a:gd name="T25" fmla="*/ 11229 h 18706"/>
                <a:gd name="T26" fmla="*/ 585 w 18706"/>
                <a:gd name="T27" fmla="*/ 12568 h 18706"/>
                <a:gd name="T28" fmla="*/ 1145 w 18706"/>
                <a:gd name="T29" fmla="*/ 13810 h 18706"/>
                <a:gd name="T30" fmla="*/ 1876 w 18706"/>
                <a:gd name="T31" fmla="*/ 14955 h 18706"/>
                <a:gd name="T32" fmla="*/ 2753 w 18706"/>
                <a:gd name="T33" fmla="*/ 15953 h 18706"/>
                <a:gd name="T34" fmla="*/ 3751 w 18706"/>
                <a:gd name="T35" fmla="*/ 16830 h 18706"/>
                <a:gd name="T36" fmla="*/ 4896 w 18706"/>
                <a:gd name="T37" fmla="*/ 17561 h 18706"/>
                <a:gd name="T38" fmla="*/ 6138 w 18706"/>
                <a:gd name="T39" fmla="*/ 18121 h 18706"/>
                <a:gd name="T40" fmla="*/ 7478 w 18706"/>
                <a:gd name="T41" fmla="*/ 18511 h 18706"/>
                <a:gd name="T42" fmla="*/ 8866 w 18706"/>
                <a:gd name="T43" fmla="*/ 18681 h 18706"/>
                <a:gd name="T44" fmla="*/ 9840 w 18706"/>
                <a:gd name="T45" fmla="*/ 18681 h 18706"/>
                <a:gd name="T46" fmla="*/ 11228 w 18706"/>
                <a:gd name="T47" fmla="*/ 18511 h 18706"/>
                <a:gd name="T48" fmla="*/ 12568 w 18706"/>
                <a:gd name="T49" fmla="*/ 18121 h 18706"/>
                <a:gd name="T50" fmla="*/ 13810 w 18706"/>
                <a:gd name="T51" fmla="*/ 17561 h 18706"/>
                <a:gd name="T52" fmla="*/ 14955 w 18706"/>
                <a:gd name="T53" fmla="*/ 16830 h 18706"/>
                <a:gd name="T54" fmla="*/ 15953 w 18706"/>
                <a:gd name="T55" fmla="*/ 15953 h 18706"/>
                <a:gd name="T56" fmla="*/ 16830 w 18706"/>
                <a:gd name="T57" fmla="*/ 14955 h 18706"/>
                <a:gd name="T58" fmla="*/ 17561 w 18706"/>
                <a:gd name="T59" fmla="*/ 13810 h 18706"/>
                <a:gd name="T60" fmla="*/ 18121 w 18706"/>
                <a:gd name="T61" fmla="*/ 12568 h 18706"/>
                <a:gd name="T62" fmla="*/ 18511 w 18706"/>
                <a:gd name="T63" fmla="*/ 11229 h 18706"/>
                <a:gd name="T64" fmla="*/ 18681 w 18706"/>
                <a:gd name="T65" fmla="*/ 9840 h 18706"/>
                <a:gd name="T66" fmla="*/ 18681 w 18706"/>
                <a:gd name="T67" fmla="*/ 8866 h 18706"/>
                <a:gd name="T68" fmla="*/ 18511 w 18706"/>
                <a:gd name="T69" fmla="*/ 7478 h 18706"/>
                <a:gd name="T70" fmla="*/ 18121 w 18706"/>
                <a:gd name="T71" fmla="*/ 6138 h 18706"/>
                <a:gd name="T72" fmla="*/ 17561 w 18706"/>
                <a:gd name="T73" fmla="*/ 4896 h 18706"/>
                <a:gd name="T74" fmla="*/ 16830 w 18706"/>
                <a:gd name="T75" fmla="*/ 3752 h 18706"/>
                <a:gd name="T76" fmla="*/ 15953 w 18706"/>
                <a:gd name="T77" fmla="*/ 2753 h 18706"/>
                <a:gd name="T78" fmla="*/ 14955 w 18706"/>
                <a:gd name="T79" fmla="*/ 1876 h 18706"/>
                <a:gd name="T80" fmla="*/ 13810 w 18706"/>
                <a:gd name="T81" fmla="*/ 1146 h 18706"/>
                <a:gd name="T82" fmla="*/ 12568 w 18706"/>
                <a:gd name="T83" fmla="*/ 585 h 18706"/>
                <a:gd name="T84" fmla="*/ 11228 w 18706"/>
                <a:gd name="T85" fmla="*/ 196 h 18706"/>
                <a:gd name="T86" fmla="*/ 9840 w 18706"/>
                <a:gd name="T87" fmla="*/ 25 h 18706"/>
                <a:gd name="T88" fmla="*/ 0 w 18706"/>
                <a:gd name="T89" fmla="*/ 0 h 18706"/>
                <a:gd name="T90" fmla="*/ 18706 w 18706"/>
                <a:gd name="T91" fmla="*/ 18706 h 18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T88" t="T89" r="T90" b="T91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Shape 631"/>
            <p:cNvSpPr>
              <a:spLocks/>
            </p:cNvSpPr>
            <p:nvPr/>
          </p:nvSpPr>
          <p:spPr bwMode="auto">
            <a:xfrm>
              <a:off x="6211975" y="3753150"/>
              <a:ext cx="19525" cy="18900"/>
            </a:xfrm>
            <a:custGeom>
              <a:avLst/>
              <a:gdLst>
                <a:gd name="T0" fmla="*/ 585 w 781"/>
                <a:gd name="T1" fmla="*/ 0 h 756"/>
                <a:gd name="T2" fmla="*/ 585 w 781"/>
                <a:gd name="T3" fmla="*/ 0 h 756"/>
                <a:gd name="T4" fmla="*/ 658 w 781"/>
                <a:gd name="T5" fmla="*/ 24 h 756"/>
                <a:gd name="T6" fmla="*/ 707 w 781"/>
                <a:gd name="T7" fmla="*/ 49 h 756"/>
                <a:gd name="T8" fmla="*/ 756 w 781"/>
                <a:gd name="T9" fmla="*/ 122 h 756"/>
                <a:gd name="T10" fmla="*/ 780 w 781"/>
                <a:gd name="T11" fmla="*/ 195 h 756"/>
                <a:gd name="T12" fmla="*/ 780 w 781"/>
                <a:gd name="T13" fmla="*/ 195 h 756"/>
                <a:gd name="T14" fmla="*/ 756 w 781"/>
                <a:gd name="T15" fmla="*/ 268 h 756"/>
                <a:gd name="T16" fmla="*/ 707 w 781"/>
                <a:gd name="T17" fmla="*/ 390 h 756"/>
                <a:gd name="T18" fmla="*/ 658 w 781"/>
                <a:gd name="T19" fmla="*/ 487 h 756"/>
                <a:gd name="T20" fmla="*/ 585 w 781"/>
                <a:gd name="T21" fmla="*/ 560 h 756"/>
                <a:gd name="T22" fmla="*/ 585 w 781"/>
                <a:gd name="T23" fmla="*/ 560 h 756"/>
                <a:gd name="T24" fmla="*/ 488 w 781"/>
                <a:gd name="T25" fmla="*/ 633 h 756"/>
                <a:gd name="T26" fmla="*/ 390 w 781"/>
                <a:gd name="T27" fmla="*/ 706 h 756"/>
                <a:gd name="T28" fmla="*/ 293 w 781"/>
                <a:gd name="T29" fmla="*/ 755 h 756"/>
                <a:gd name="T30" fmla="*/ 196 w 781"/>
                <a:gd name="T31" fmla="*/ 755 h 756"/>
                <a:gd name="T32" fmla="*/ 196 w 781"/>
                <a:gd name="T33" fmla="*/ 755 h 756"/>
                <a:gd name="T34" fmla="*/ 122 w 781"/>
                <a:gd name="T35" fmla="*/ 755 h 756"/>
                <a:gd name="T36" fmla="*/ 74 w 781"/>
                <a:gd name="T37" fmla="*/ 706 h 756"/>
                <a:gd name="T38" fmla="*/ 25 w 781"/>
                <a:gd name="T39" fmla="*/ 633 h 756"/>
                <a:gd name="T40" fmla="*/ 1 w 781"/>
                <a:gd name="T41" fmla="*/ 560 h 756"/>
                <a:gd name="T42" fmla="*/ 1 w 781"/>
                <a:gd name="T43" fmla="*/ 560 h 756"/>
                <a:gd name="T44" fmla="*/ 25 w 781"/>
                <a:gd name="T45" fmla="*/ 487 h 756"/>
                <a:gd name="T46" fmla="*/ 74 w 781"/>
                <a:gd name="T47" fmla="*/ 390 h 756"/>
                <a:gd name="T48" fmla="*/ 122 w 781"/>
                <a:gd name="T49" fmla="*/ 268 h 756"/>
                <a:gd name="T50" fmla="*/ 196 w 781"/>
                <a:gd name="T51" fmla="*/ 195 h 756"/>
                <a:gd name="T52" fmla="*/ 196 w 781"/>
                <a:gd name="T53" fmla="*/ 195 h 756"/>
                <a:gd name="T54" fmla="*/ 293 w 781"/>
                <a:gd name="T55" fmla="*/ 122 h 756"/>
                <a:gd name="T56" fmla="*/ 390 w 781"/>
                <a:gd name="T57" fmla="*/ 49 h 756"/>
                <a:gd name="T58" fmla="*/ 488 w 781"/>
                <a:gd name="T59" fmla="*/ 24 h 756"/>
                <a:gd name="T60" fmla="*/ 585 w 781"/>
                <a:gd name="T61" fmla="*/ 0 h 756"/>
                <a:gd name="T62" fmla="*/ 585 w 781"/>
                <a:gd name="T63" fmla="*/ 0 h 756"/>
                <a:gd name="T64" fmla="*/ 0 w 781"/>
                <a:gd name="T65" fmla="*/ 0 h 756"/>
                <a:gd name="T66" fmla="*/ 781 w 781"/>
                <a:gd name="T67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Shape 632"/>
            <p:cNvSpPr>
              <a:spLocks/>
            </p:cNvSpPr>
            <p:nvPr/>
          </p:nvSpPr>
          <p:spPr bwMode="auto">
            <a:xfrm>
              <a:off x="5943475" y="3695900"/>
              <a:ext cx="177800" cy="351350"/>
            </a:xfrm>
            <a:custGeom>
              <a:avLst/>
              <a:gdLst>
                <a:gd name="T0" fmla="*/ 3215 w 7112"/>
                <a:gd name="T1" fmla="*/ 829 h 14054"/>
                <a:gd name="T2" fmla="*/ 3800 w 7112"/>
                <a:gd name="T3" fmla="*/ 1024 h 14054"/>
                <a:gd name="T4" fmla="*/ 4262 w 7112"/>
                <a:gd name="T5" fmla="*/ 780 h 14054"/>
                <a:gd name="T6" fmla="*/ 4847 w 7112"/>
                <a:gd name="T7" fmla="*/ 390 h 14054"/>
                <a:gd name="T8" fmla="*/ 5894 w 7112"/>
                <a:gd name="T9" fmla="*/ 25 h 14054"/>
                <a:gd name="T10" fmla="*/ 6040 w 7112"/>
                <a:gd name="T11" fmla="*/ 317 h 14054"/>
                <a:gd name="T12" fmla="*/ 5772 w 7112"/>
                <a:gd name="T13" fmla="*/ 926 h 14054"/>
                <a:gd name="T14" fmla="*/ 5992 w 7112"/>
                <a:gd name="T15" fmla="*/ 1340 h 14054"/>
                <a:gd name="T16" fmla="*/ 5797 w 7112"/>
                <a:gd name="T17" fmla="*/ 1730 h 14054"/>
                <a:gd name="T18" fmla="*/ 5212 w 7112"/>
                <a:gd name="T19" fmla="*/ 1535 h 14054"/>
                <a:gd name="T20" fmla="*/ 4652 w 7112"/>
                <a:gd name="T21" fmla="*/ 1340 h 14054"/>
                <a:gd name="T22" fmla="*/ 4116 w 7112"/>
                <a:gd name="T23" fmla="*/ 1559 h 14054"/>
                <a:gd name="T24" fmla="*/ 3702 w 7112"/>
                <a:gd name="T25" fmla="*/ 1730 h 14054"/>
                <a:gd name="T26" fmla="*/ 3312 w 7112"/>
                <a:gd name="T27" fmla="*/ 1900 h 14054"/>
                <a:gd name="T28" fmla="*/ 3507 w 7112"/>
                <a:gd name="T29" fmla="*/ 2485 h 14054"/>
                <a:gd name="T30" fmla="*/ 4141 w 7112"/>
                <a:gd name="T31" fmla="*/ 2534 h 14054"/>
                <a:gd name="T32" fmla="*/ 4920 w 7112"/>
                <a:gd name="T33" fmla="*/ 1949 h 14054"/>
                <a:gd name="T34" fmla="*/ 5212 w 7112"/>
                <a:gd name="T35" fmla="*/ 2095 h 14054"/>
                <a:gd name="T36" fmla="*/ 5407 w 7112"/>
                <a:gd name="T37" fmla="*/ 2290 h 14054"/>
                <a:gd name="T38" fmla="*/ 5845 w 7112"/>
                <a:gd name="T39" fmla="*/ 2558 h 14054"/>
                <a:gd name="T40" fmla="*/ 5602 w 7112"/>
                <a:gd name="T41" fmla="*/ 2996 h 14054"/>
                <a:gd name="T42" fmla="*/ 4993 w 7112"/>
                <a:gd name="T43" fmla="*/ 3289 h 14054"/>
                <a:gd name="T44" fmla="*/ 4262 w 7112"/>
                <a:gd name="T45" fmla="*/ 3800 h 14054"/>
                <a:gd name="T46" fmla="*/ 3142 w 7112"/>
                <a:gd name="T47" fmla="*/ 4750 h 14054"/>
                <a:gd name="T48" fmla="*/ 2119 w 7112"/>
                <a:gd name="T49" fmla="*/ 5310 h 14054"/>
                <a:gd name="T50" fmla="*/ 1242 w 7112"/>
                <a:gd name="T51" fmla="*/ 5529 h 14054"/>
                <a:gd name="T52" fmla="*/ 1047 w 7112"/>
                <a:gd name="T53" fmla="*/ 5895 h 14054"/>
                <a:gd name="T54" fmla="*/ 1315 w 7112"/>
                <a:gd name="T55" fmla="*/ 6357 h 14054"/>
                <a:gd name="T56" fmla="*/ 1876 w 7112"/>
                <a:gd name="T57" fmla="*/ 6601 h 14054"/>
                <a:gd name="T58" fmla="*/ 2825 w 7112"/>
                <a:gd name="T59" fmla="*/ 7380 h 14054"/>
                <a:gd name="T60" fmla="*/ 3239 w 7112"/>
                <a:gd name="T61" fmla="*/ 7332 h 14054"/>
                <a:gd name="T62" fmla="*/ 3873 w 7112"/>
                <a:gd name="T63" fmla="*/ 7234 h 14054"/>
                <a:gd name="T64" fmla="*/ 4457 w 7112"/>
                <a:gd name="T65" fmla="*/ 7551 h 14054"/>
                <a:gd name="T66" fmla="*/ 5066 w 7112"/>
                <a:gd name="T67" fmla="*/ 7843 h 14054"/>
                <a:gd name="T68" fmla="*/ 5797 w 7112"/>
                <a:gd name="T69" fmla="*/ 8355 h 14054"/>
                <a:gd name="T70" fmla="*/ 6162 w 7112"/>
                <a:gd name="T71" fmla="*/ 8549 h 14054"/>
                <a:gd name="T72" fmla="*/ 6649 w 7112"/>
                <a:gd name="T73" fmla="*/ 8769 h 14054"/>
                <a:gd name="T74" fmla="*/ 7063 w 7112"/>
                <a:gd name="T75" fmla="*/ 9134 h 14054"/>
                <a:gd name="T76" fmla="*/ 7014 w 7112"/>
                <a:gd name="T77" fmla="*/ 9597 h 14054"/>
                <a:gd name="T78" fmla="*/ 6747 w 7112"/>
                <a:gd name="T79" fmla="*/ 10084 h 14054"/>
                <a:gd name="T80" fmla="*/ 6357 w 7112"/>
                <a:gd name="T81" fmla="*/ 10644 h 14054"/>
                <a:gd name="T82" fmla="*/ 5943 w 7112"/>
                <a:gd name="T83" fmla="*/ 11326 h 14054"/>
                <a:gd name="T84" fmla="*/ 5334 w 7112"/>
                <a:gd name="T85" fmla="*/ 12105 h 14054"/>
                <a:gd name="T86" fmla="*/ 5042 w 7112"/>
                <a:gd name="T87" fmla="*/ 12714 h 14054"/>
                <a:gd name="T88" fmla="*/ 4652 w 7112"/>
                <a:gd name="T89" fmla="*/ 13299 h 14054"/>
                <a:gd name="T90" fmla="*/ 4774 w 7112"/>
                <a:gd name="T91" fmla="*/ 13640 h 14054"/>
                <a:gd name="T92" fmla="*/ 4725 w 7112"/>
                <a:gd name="T93" fmla="*/ 14054 h 14054"/>
                <a:gd name="T94" fmla="*/ 4262 w 7112"/>
                <a:gd name="T95" fmla="*/ 13883 h 14054"/>
                <a:gd name="T96" fmla="*/ 4092 w 7112"/>
                <a:gd name="T97" fmla="*/ 13299 h 14054"/>
                <a:gd name="T98" fmla="*/ 3848 w 7112"/>
                <a:gd name="T99" fmla="*/ 12690 h 14054"/>
                <a:gd name="T100" fmla="*/ 3702 w 7112"/>
                <a:gd name="T101" fmla="*/ 11472 h 14054"/>
                <a:gd name="T102" fmla="*/ 3410 w 7112"/>
                <a:gd name="T103" fmla="*/ 10425 h 14054"/>
                <a:gd name="T104" fmla="*/ 2801 w 7112"/>
                <a:gd name="T105" fmla="*/ 9621 h 14054"/>
                <a:gd name="T106" fmla="*/ 2655 w 7112"/>
                <a:gd name="T107" fmla="*/ 9231 h 14054"/>
                <a:gd name="T108" fmla="*/ 2582 w 7112"/>
                <a:gd name="T109" fmla="*/ 8598 h 14054"/>
                <a:gd name="T110" fmla="*/ 2728 w 7112"/>
                <a:gd name="T111" fmla="*/ 8160 h 14054"/>
                <a:gd name="T112" fmla="*/ 2655 w 7112"/>
                <a:gd name="T113" fmla="*/ 7697 h 14054"/>
                <a:gd name="T114" fmla="*/ 2119 w 7112"/>
                <a:gd name="T115" fmla="*/ 7502 h 14054"/>
                <a:gd name="T116" fmla="*/ 1340 w 7112"/>
                <a:gd name="T117" fmla="*/ 6869 h 14054"/>
                <a:gd name="T118" fmla="*/ 463 w 7112"/>
                <a:gd name="T119" fmla="*/ 6284 h 14054"/>
                <a:gd name="T120" fmla="*/ 0 w 7112"/>
                <a:gd name="T121" fmla="*/ 0 h 14054"/>
                <a:gd name="T122" fmla="*/ 7112 w 7112"/>
                <a:gd name="T123" fmla="*/ 14054 h 14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Shape 633"/>
            <p:cNvSpPr>
              <a:spLocks/>
            </p:cNvSpPr>
            <p:nvPr/>
          </p:nvSpPr>
          <p:spPr bwMode="auto">
            <a:xfrm>
              <a:off x="6128575" y="3695900"/>
              <a:ext cx="86475" cy="47525"/>
            </a:xfrm>
            <a:custGeom>
              <a:avLst/>
              <a:gdLst>
                <a:gd name="T0" fmla="*/ 2022 w 3459"/>
                <a:gd name="T1" fmla="*/ 1340 h 1901"/>
                <a:gd name="T2" fmla="*/ 1827 w 3459"/>
                <a:gd name="T3" fmla="*/ 1486 h 1901"/>
                <a:gd name="T4" fmla="*/ 1632 w 3459"/>
                <a:gd name="T5" fmla="*/ 1535 h 1901"/>
                <a:gd name="T6" fmla="*/ 1559 w 3459"/>
                <a:gd name="T7" fmla="*/ 1535 h 1901"/>
                <a:gd name="T8" fmla="*/ 1340 w 3459"/>
                <a:gd name="T9" fmla="*/ 1657 h 1901"/>
                <a:gd name="T10" fmla="*/ 1267 w 3459"/>
                <a:gd name="T11" fmla="*/ 1730 h 1901"/>
                <a:gd name="T12" fmla="*/ 1072 w 3459"/>
                <a:gd name="T13" fmla="*/ 1852 h 1901"/>
                <a:gd name="T14" fmla="*/ 877 w 3459"/>
                <a:gd name="T15" fmla="*/ 1900 h 1901"/>
                <a:gd name="T16" fmla="*/ 779 w 3459"/>
                <a:gd name="T17" fmla="*/ 1900 h 1901"/>
                <a:gd name="T18" fmla="*/ 585 w 3459"/>
                <a:gd name="T19" fmla="*/ 1803 h 1901"/>
                <a:gd name="T20" fmla="*/ 512 w 3459"/>
                <a:gd name="T21" fmla="*/ 1730 h 1901"/>
                <a:gd name="T22" fmla="*/ 414 w 3459"/>
                <a:gd name="T23" fmla="*/ 1535 h 1901"/>
                <a:gd name="T24" fmla="*/ 512 w 3459"/>
                <a:gd name="T25" fmla="*/ 1340 h 1901"/>
                <a:gd name="T26" fmla="*/ 585 w 3459"/>
                <a:gd name="T27" fmla="*/ 1243 h 1901"/>
                <a:gd name="T28" fmla="*/ 682 w 3459"/>
                <a:gd name="T29" fmla="*/ 1048 h 1901"/>
                <a:gd name="T30" fmla="*/ 682 w 3459"/>
                <a:gd name="T31" fmla="*/ 951 h 1901"/>
                <a:gd name="T32" fmla="*/ 633 w 3459"/>
                <a:gd name="T33" fmla="*/ 731 h 1901"/>
                <a:gd name="T34" fmla="*/ 585 w 3459"/>
                <a:gd name="T35" fmla="*/ 683 h 1901"/>
                <a:gd name="T36" fmla="*/ 463 w 3459"/>
                <a:gd name="T37" fmla="*/ 610 h 1901"/>
                <a:gd name="T38" fmla="*/ 317 w 3459"/>
                <a:gd name="T39" fmla="*/ 585 h 1901"/>
                <a:gd name="T40" fmla="*/ 73 w 3459"/>
                <a:gd name="T41" fmla="*/ 512 h 1901"/>
                <a:gd name="T42" fmla="*/ 24 w 3459"/>
                <a:gd name="T43" fmla="*/ 488 h 1901"/>
                <a:gd name="T44" fmla="*/ 24 w 3459"/>
                <a:gd name="T45" fmla="*/ 366 h 1901"/>
                <a:gd name="T46" fmla="*/ 122 w 3459"/>
                <a:gd name="T47" fmla="*/ 196 h 1901"/>
                <a:gd name="T48" fmla="*/ 171 w 3459"/>
                <a:gd name="T49" fmla="*/ 171 h 1901"/>
                <a:gd name="T50" fmla="*/ 512 w 3459"/>
                <a:gd name="T51" fmla="*/ 74 h 1901"/>
                <a:gd name="T52" fmla="*/ 1145 w 3459"/>
                <a:gd name="T53" fmla="*/ 1 h 1901"/>
                <a:gd name="T54" fmla="*/ 2509 w 3459"/>
                <a:gd name="T55" fmla="*/ 1 h 1901"/>
                <a:gd name="T56" fmla="*/ 3142 w 3459"/>
                <a:gd name="T57" fmla="*/ 49 h 1901"/>
                <a:gd name="T58" fmla="*/ 3434 w 3459"/>
                <a:gd name="T59" fmla="*/ 98 h 1901"/>
                <a:gd name="T60" fmla="*/ 3458 w 3459"/>
                <a:gd name="T61" fmla="*/ 123 h 1901"/>
                <a:gd name="T62" fmla="*/ 3361 w 3459"/>
                <a:gd name="T63" fmla="*/ 317 h 1901"/>
                <a:gd name="T64" fmla="*/ 3069 w 3459"/>
                <a:gd name="T65" fmla="*/ 683 h 1901"/>
                <a:gd name="T66" fmla="*/ 2874 w 3459"/>
                <a:gd name="T67" fmla="*/ 853 h 1901"/>
                <a:gd name="T68" fmla="*/ 2509 w 3459"/>
                <a:gd name="T69" fmla="*/ 1121 h 1901"/>
                <a:gd name="T70" fmla="*/ 2411 w 3459"/>
                <a:gd name="T71" fmla="*/ 1145 h 1901"/>
                <a:gd name="T72" fmla="*/ 2216 w 3459"/>
                <a:gd name="T73" fmla="*/ 1194 h 1901"/>
                <a:gd name="T74" fmla="*/ 2022 w 3459"/>
                <a:gd name="T75" fmla="*/ 1340 h 1901"/>
                <a:gd name="T76" fmla="*/ 0 w 3459"/>
                <a:gd name="T77" fmla="*/ 0 h 1901"/>
                <a:gd name="T78" fmla="*/ 3459 w 3459"/>
                <a:gd name="T79" fmla="*/ 1901 h 1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T76" t="T77" r="T78" b="T79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Shape 634"/>
            <p:cNvSpPr>
              <a:spLocks/>
            </p:cNvSpPr>
            <p:nvPr/>
          </p:nvSpPr>
          <p:spPr bwMode="auto">
            <a:xfrm>
              <a:off x="6357500" y="3940075"/>
              <a:ext cx="18900" cy="34725"/>
            </a:xfrm>
            <a:custGeom>
              <a:avLst/>
              <a:gdLst>
                <a:gd name="T0" fmla="*/ 585 w 756"/>
                <a:gd name="T1" fmla="*/ 682 h 1389"/>
                <a:gd name="T2" fmla="*/ 585 w 756"/>
                <a:gd name="T3" fmla="*/ 682 h 1389"/>
                <a:gd name="T4" fmla="*/ 512 w 756"/>
                <a:gd name="T5" fmla="*/ 779 h 1389"/>
                <a:gd name="T6" fmla="*/ 439 w 756"/>
                <a:gd name="T7" fmla="*/ 877 h 1389"/>
                <a:gd name="T8" fmla="*/ 390 w 756"/>
                <a:gd name="T9" fmla="*/ 974 h 1389"/>
                <a:gd name="T10" fmla="*/ 390 w 756"/>
                <a:gd name="T11" fmla="*/ 1072 h 1389"/>
                <a:gd name="T12" fmla="*/ 390 w 756"/>
                <a:gd name="T13" fmla="*/ 1072 h 1389"/>
                <a:gd name="T14" fmla="*/ 366 w 756"/>
                <a:gd name="T15" fmla="*/ 1218 h 1389"/>
                <a:gd name="T16" fmla="*/ 317 w 756"/>
                <a:gd name="T17" fmla="*/ 1291 h 1389"/>
                <a:gd name="T18" fmla="*/ 293 w 756"/>
                <a:gd name="T19" fmla="*/ 1364 h 1389"/>
                <a:gd name="T20" fmla="*/ 293 w 756"/>
                <a:gd name="T21" fmla="*/ 1364 h 1389"/>
                <a:gd name="T22" fmla="*/ 244 w 756"/>
                <a:gd name="T23" fmla="*/ 1388 h 1389"/>
                <a:gd name="T24" fmla="*/ 195 w 756"/>
                <a:gd name="T25" fmla="*/ 1388 h 1389"/>
                <a:gd name="T26" fmla="*/ 147 w 756"/>
                <a:gd name="T27" fmla="*/ 1388 h 1389"/>
                <a:gd name="T28" fmla="*/ 98 w 756"/>
                <a:gd name="T29" fmla="*/ 1364 h 1389"/>
                <a:gd name="T30" fmla="*/ 98 w 756"/>
                <a:gd name="T31" fmla="*/ 1364 h 1389"/>
                <a:gd name="T32" fmla="*/ 74 w 756"/>
                <a:gd name="T33" fmla="*/ 1291 h 1389"/>
                <a:gd name="T34" fmla="*/ 25 w 756"/>
                <a:gd name="T35" fmla="*/ 1169 h 1389"/>
                <a:gd name="T36" fmla="*/ 25 w 756"/>
                <a:gd name="T37" fmla="*/ 1023 h 1389"/>
                <a:gd name="T38" fmla="*/ 1 w 756"/>
                <a:gd name="T39" fmla="*/ 877 h 1389"/>
                <a:gd name="T40" fmla="*/ 1 w 756"/>
                <a:gd name="T41" fmla="*/ 877 h 1389"/>
                <a:gd name="T42" fmla="*/ 25 w 756"/>
                <a:gd name="T43" fmla="*/ 706 h 1389"/>
                <a:gd name="T44" fmla="*/ 98 w 756"/>
                <a:gd name="T45" fmla="*/ 536 h 1389"/>
                <a:gd name="T46" fmla="*/ 171 w 756"/>
                <a:gd name="T47" fmla="*/ 365 h 1389"/>
                <a:gd name="T48" fmla="*/ 293 w 756"/>
                <a:gd name="T49" fmla="*/ 219 h 1389"/>
                <a:gd name="T50" fmla="*/ 293 w 756"/>
                <a:gd name="T51" fmla="*/ 219 h 1389"/>
                <a:gd name="T52" fmla="*/ 415 w 756"/>
                <a:gd name="T53" fmla="*/ 122 h 1389"/>
                <a:gd name="T54" fmla="*/ 512 w 756"/>
                <a:gd name="T55" fmla="*/ 49 h 1389"/>
                <a:gd name="T56" fmla="*/ 609 w 756"/>
                <a:gd name="T57" fmla="*/ 0 h 1389"/>
                <a:gd name="T58" fmla="*/ 682 w 756"/>
                <a:gd name="T59" fmla="*/ 24 h 1389"/>
                <a:gd name="T60" fmla="*/ 682 w 756"/>
                <a:gd name="T61" fmla="*/ 24 h 1389"/>
                <a:gd name="T62" fmla="*/ 707 w 756"/>
                <a:gd name="T63" fmla="*/ 73 h 1389"/>
                <a:gd name="T64" fmla="*/ 731 w 756"/>
                <a:gd name="T65" fmla="*/ 146 h 1389"/>
                <a:gd name="T66" fmla="*/ 756 w 756"/>
                <a:gd name="T67" fmla="*/ 317 h 1389"/>
                <a:gd name="T68" fmla="*/ 756 w 756"/>
                <a:gd name="T69" fmla="*/ 317 h 1389"/>
                <a:gd name="T70" fmla="*/ 756 w 756"/>
                <a:gd name="T71" fmla="*/ 390 h 1389"/>
                <a:gd name="T72" fmla="*/ 707 w 756"/>
                <a:gd name="T73" fmla="*/ 487 h 1389"/>
                <a:gd name="T74" fmla="*/ 658 w 756"/>
                <a:gd name="T75" fmla="*/ 609 h 1389"/>
                <a:gd name="T76" fmla="*/ 585 w 756"/>
                <a:gd name="T77" fmla="*/ 682 h 1389"/>
                <a:gd name="T78" fmla="*/ 585 w 756"/>
                <a:gd name="T79" fmla="*/ 682 h 1389"/>
                <a:gd name="T80" fmla="*/ 0 w 756"/>
                <a:gd name="T81" fmla="*/ 0 h 1389"/>
                <a:gd name="T82" fmla="*/ 756 w 756"/>
                <a:gd name="T83" fmla="*/ 1389 h 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Shape 635"/>
            <p:cNvSpPr>
              <a:spLocks/>
            </p:cNvSpPr>
            <p:nvPr/>
          </p:nvSpPr>
          <p:spPr bwMode="auto">
            <a:xfrm>
              <a:off x="6202850" y="3720875"/>
              <a:ext cx="204000" cy="278875"/>
            </a:xfrm>
            <a:custGeom>
              <a:avLst/>
              <a:gdLst>
                <a:gd name="T0" fmla="*/ 7088 w 8160"/>
                <a:gd name="T1" fmla="*/ 4579 h 11155"/>
                <a:gd name="T2" fmla="*/ 6454 w 8160"/>
                <a:gd name="T3" fmla="*/ 4336 h 11155"/>
                <a:gd name="T4" fmla="*/ 6162 w 8160"/>
                <a:gd name="T5" fmla="*/ 4287 h 11155"/>
                <a:gd name="T6" fmla="*/ 6576 w 8160"/>
                <a:gd name="T7" fmla="*/ 4701 h 11155"/>
                <a:gd name="T8" fmla="*/ 7039 w 8160"/>
                <a:gd name="T9" fmla="*/ 4896 h 11155"/>
                <a:gd name="T10" fmla="*/ 6674 w 8160"/>
                <a:gd name="T11" fmla="*/ 5626 h 11155"/>
                <a:gd name="T12" fmla="*/ 5992 w 8160"/>
                <a:gd name="T13" fmla="*/ 5943 h 11155"/>
                <a:gd name="T14" fmla="*/ 5773 w 8160"/>
                <a:gd name="T15" fmla="*/ 5894 h 11155"/>
                <a:gd name="T16" fmla="*/ 5334 w 8160"/>
                <a:gd name="T17" fmla="*/ 5091 h 11155"/>
                <a:gd name="T18" fmla="*/ 4944 w 8160"/>
                <a:gd name="T19" fmla="*/ 4457 h 11155"/>
                <a:gd name="T20" fmla="*/ 4750 w 8160"/>
                <a:gd name="T21" fmla="*/ 4701 h 11155"/>
                <a:gd name="T22" fmla="*/ 5139 w 8160"/>
                <a:gd name="T23" fmla="*/ 5310 h 11155"/>
                <a:gd name="T24" fmla="*/ 5432 w 8160"/>
                <a:gd name="T25" fmla="*/ 5943 h 11155"/>
                <a:gd name="T26" fmla="*/ 6089 w 8160"/>
                <a:gd name="T27" fmla="*/ 6235 h 11155"/>
                <a:gd name="T28" fmla="*/ 6430 w 8160"/>
                <a:gd name="T29" fmla="*/ 6527 h 11155"/>
                <a:gd name="T30" fmla="*/ 5358 w 8160"/>
                <a:gd name="T31" fmla="*/ 7940 h 11155"/>
                <a:gd name="T32" fmla="*/ 5432 w 8160"/>
                <a:gd name="T33" fmla="*/ 8598 h 11155"/>
                <a:gd name="T34" fmla="*/ 5383 w 8160"/>
                <a:gd name="T35" fmla="*/ 9158 h 11155"/>
                <a:gd name="T36" fmla="*/ 4555 w 8160"/>
                <a:gd name="T37" fmla="*/ 10205 h 11155"/>
                <a:gd name="T38" fmla="*/ 4019 w 8160"/>
                <a:gd name="T39" fmla="*/ 10936 h 11155"/>
                <a:gd name="T40" fmla="*/ 3337 w 8160"/>
                <a:gd name="T41" fmla="*/ 11057 h 11155"/>
                <a:gd name="T42" fmla="*/ 3045 w 8160"/>
                <a:gd name="T43" fmla="*/ 10595 h 11155"/>
                <a:gd name="T44" fmla="*/ 2850 w 8160"/>
                <a:gd name="T45" fmla="*/ 10035 h 11155"/>
                <a:gd name="T46" fmla="*/ 2704 w 8160"/>
                <a:gd name="T47" fmla="*/ 9572 h 11155"/>
                <a:gd name="T48" fmla="*/ 2752 w 8160"/>
                <a:gd name="T49" fmla="*/ 8792 h 11155"/>
                <a:gd name="T50" fmla="*/ 2777 w 8160"/>
                <a:gd name="T51" fmla="*/ 8281 h 11155"/>
                <a:gd name="T52" fmla="*/ 2290 w 8160"/>
                <a:gd name="T53" fmla="*/ 7356 h 11155"/>
                <a:gd name="T54" fmla="*/ 2144 w 8160"/>
                <a:gd name="T55" fmla="*/ 6844 h 11155"/>
                <a:gd name="T56" fmla="*/ 1632 w 8160"/>
                <a:gd name="T57" fmla="*/ 6893 h 11155"/>
                <a:gd name="T58" fmla="*/ 780 w 8160"/>
                <a:gd name="T59" fmla="*/ 6868 h 11155"/>
                <a:gd name="T60" fmla="*/ 49 w 8160"/>
                <a:gd name="T61" fmla="*/ 5797 h 11155"/>
                <a:gd name="T62" fmla="*/ 293 w 8160"/>
                <a:gd name="T63" fmla="*/ 4482 h 11155"/>
                <a:gd name="T64" fmla="*/ 1145 w 8160"/>
                <a:gd name="T65" fmla="*/ 3751 h 11155"/>
                <a:gd name="T66" fmla="*/ 1608 w 8160"/>
                <a:gd name="T67" fmla="*/ 3605 h 11155"/>
                <a:gd name="T68" fmla="*/ 2485 w 8160"/>
                <a:gd name="T69" fmla="*/ 3751 h 11155"/>
                <a:gd name="T70" fmla="*/ 3020 w 8160"/>
                <a:gd name="T71" fmla="*/ 3970 h 11155"/>
                <a:gd name="T72" fmla="*/ 3337 w 8160"/>
                <a:gd name="T73" fmla="*/ 4043 h 11155"/>
                <a:gd name="T74" fmla="*/ 3848 w 8160"/>
                <a:gd name="T75" fmla="*/ 4019 h 11155"/>
                <a:gd name="T76" fmla="*/ 4384 w 8160"/>
                <a:gd name="T77" fmla="*/ 4141 h 11155"/>
                <a:gd name="T78" fmla="*/ 4920 w 8160"/>
                <a:gd name="T79" fmla="*/ 3921 h 11155"/>
                <a:gd name="T80" fmla="*/ 4555 w 8160"/>
                <a:gd name="T81" fmla="*/ 3581 h 11155"/>
                <a:gd name="T82" fmla="*/ 3897 w 8160"/>
                <a:gd name="T83" fmla="*/ 3313 h 11155"/>
                <a:gd name="T84" fmla="*/ 3337 w 8160"/>
                <a:gd name="T85" fmla="*/ 3069 h 11155"/>
                <a:gd name="T86" fmla="*/ 2947 w 8160"/>
                <a:gd name="T87" fmla="*/ 2899 h 11155"/>
                <a:gd name="T88" fmla="*/ 2509 w 8160"/>
                <a:gd name="T89" fmla="*/ 2704 h 11155"/>
                <a:gd name="T90" fmla="*/ 2095 w 8160"/>
                <a:gd name="T91" fmla="*/ 2801 h 11155"/>
                <a:gd name="T92" fmla="*/ 1194 w 8160"/>
                <a:gd name="T93" fmla="*/ 3459 h 11155"/>
                <a:gd name="T94" fmla="*/ 682 w 8160"/>
                <a:gd name="T95" fmla="*/ 3483 h 11155"/>
                <a:gd name="T96" fmla="*/ 682 w 8160"/>
                <a:gd name="T97" fmla="*/ 2899 h 11155"/>
                <a:gd name="T98" fmla="*/ 1291 w 8160"/>
                <a:gd name="T99" fmla="*/ 2801 h 11155"/>
                <a:gd name="T100" fmla="*/ 1462 w 8160"/>
                <a:gd name="T101" fmla="*/ 2387 h 11155"/>
                <a:gd name="T102" fmla="*/ 1437 w 8160"/>
                <a:gd name="T103" fmla="*/ 2144 h 11155"/>
                <a:gd name="T104" fmla="*/ 1997 w 8160"/>
                <a:gd name="T105" fmla="*/ 1924 h 11155"/>
                <a:gd name="T106" fmla="*/ 2290 w 8160"/>
                <a:gd name="T107" fmla="*/ 1486 h 11155"/>
                <a:gd name="T108" fmla="*/ 2265 w 8160"/>
                <a:gd name="T109" fmla="*/ 999 h 11155"/>
                <a:gd name="T110" fmla="*/ 3142 w 8160"/>
                <a:gd name="T111" fmla="*/ 293 h 11155"/>
                <a:gd name="T112" fmla="*/ 4555 w 8160"/>
                <a:gd name="T113" fmla="*/ 220 h 11155"/>
                <a:gd name="T114" fmla="*/ 4847 w 8160"/>
                <a:gd name="T115" fmla="*/ 244 h 11155"/>
                <a:gd name="T116" fmla="*/ 0 w 8160"/>
                <a:gd name="T117" fmla="*/ 0 h 11155"/>
                <a:gd name="T118" fmla="*/ 8160 w 8160"/>
                <a:gd name="T119" fmla="*/ 11155 h 1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T116" t="T117" r="T118" b="T119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9042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One Lesson of Business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22860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/>
              <a:t>How </a:t>
            </a:r>
            <a:r>
              <a:rPr lang="en-US" dirty="0" smtClean="0"/>
              <a:t>do these create wealth? </a:t>
            </a:r>
            <a:endParaRPr lang="en-US" dirty="0" smtClean="0"/>
          </a:p>
          <a:p>
            <a:pPr marL="22860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/>
              <a:t>What </a:t>
            </a:r>
            <a:r>
              <a:rPr lang="en-US" dirty="0" smtClean="0"/>
              <a:t>are they moving to higher-valued uses?</a:t>
            </a:r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Airbnb</a:t>
            </a:r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Corporate raiders</a:t>
            </a:r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Insurance companies</a:t>
            </a:r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Your company?</a:t>
            </a:r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22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Outline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Fixed costs, variable costs, total costs</a:t>
            </a:r>
            <a:endParaRPr lang="en" i="1" dirty="0"/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Accounting costs, implicit costs</a:t>
            </a:r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Opportunity cost</a:t>
            </a:r>
            <a:endParaRPr lang="en" i="1" dirty="0"/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57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Microbrew Profitability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59481"/>
              </p:ext>
            </p:extLst>
          </p:nvPr>
        </p:nvGraphicFramePr>
        <p:xfrm>
          <a:off x="1069340" y="1739900"/>
          <a:ext cx="7205980" cy="2732090"/>
        </p:xfrm>
        <a:graphic>
          <a:graphicData uri="http://schemas.openxmlformats.org/drawingml/2006/table">
            <a:tbl>
              <a:tblPr firstRow="1" bandRow="1">
                <a:tableStyleId>{9E86FEC1-F41B-40B7-A70C-D34B210500F4}</a:tableStyleId>
              </a:tblPr>
              <a:tblGrid>
                <a:gridCol w="1441196"/>
                <a:gridCol w="1441196"/>
                <a:gridCol w="1441196"/>
                <a:gridCol w="1441196"/>
                <a:gridCol w="1441196"/>
              </a:tblGrid>
              <a:tr h="5464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Light Lager</a:t>
                      </a:r>
                      <a:endParaRPr lang="en-US" b="1" dirty="0"/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Pale Ale</a:t>
                      </a:r>
                      <a:endParaRPr lang="en-US" b="1" dirty="0"/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Imperial Stout</a:t>
                      </a:r>
                      <a:endParaRPr lang="en-US" b="1" dirty="0"/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1CF"/>
                    </a:solidFill>
                  </a:tcPr>
                </a:tc>
              </a:tr>
              <a:tr h="54641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Sales</a:t>
                      </a:r>
                      <a:endParaRPr lang="en-US" b="1" dirty="0"/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$ 800,000</a:t>
                      </a:r>
                      <a:endParaRPr lang="en-US" sz="1800" dirty="0"/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$2,400,000</a:t>
                      </a:r>
                      <a:endParaRPr lang="en-US" sz="1800" dirty="0"/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$1,700,000</a:t>
                      </a:r>
                      <a:endParaRPr lang="en-US" sz="1800" dirty="0"/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$4,900,000</a:t>
                      </a:r>
                      <a:endParaRPr lang="en-US" sz="1800" dirty="0"/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641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Production Costs</a:t>
                      </a:r>
                      <a:endParaRPr lang="en-US" b="1" dirty="0"/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  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50,000</a:t>
                      </a:r>
                      <a:endParaRPr lang="en-US" sz="1800" dirty="0"/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$1,350,000</a:t>
                      </a:r>
                      <a:endParaRPr lang="en-US" sz="1800" dirty="0"/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$1,450,000</a:t>
                      </a:r>
                      <a:endParaRPr lang="en-US" sz="1800" dirty="0"/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$2,850,000</a:t>
                      </a:r>
                      <a:endParaRPr lang="en-US" sz="1800" dirty="0"/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641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Corporate Overhead</a:t>
                      </a:r>
                      <a:endParaRPr lang="en-US" b="1" dirty="0"/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$ 600,000</a:t>
                      </a:r>
                      <a:endParaRPr lang="en-US" sz="1800" dirty="0"/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  600,000</a:t>
                      </a:r>
                      <a:endParaRPr lang="en-US" sz="1800" dirty="0"/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$  600,000</a:t>
                      </a:r>
                      <a:endParaRPr lang="en-US" sz="1800" dirty="0"/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$1,800,000</a:t>
                      </a:r>
                      <a:endParaRPr lang="en-US" sz="1800" dirty="0"/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641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Profit</a:t>
                      </a:r>
                      <a:endParaRPr lang="en-US" b="1" dirty="0"/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$  150,000</a:t>
                      </a:r>
                      <a:endParaRPr lang="en-US" sz="1800" b="1" dirty="0"/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$  450,000</a:t>
                      </a:r>
                      <a:endParaRPr lang="en-US" sz="1800" b="1" dirty="0"/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-$  350,000</a:t>
                      </a:r>
                      <a:endParaRPr lang="en-US" sz="1800" b="1" dirty="0"/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$  250,000</a:t>
                      </a:r>
                      <a:endParaRPr lang="en-US" sz="1800" b="1" dirty="0"/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56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Costs and Decisions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Costs exist </a:t>
            </a:r>
            <a:r>
              <a:rPr lang="en-US" dirty="0" smtClean="0">
                <a:highlight>
                  <a:srgbClr val="FFCD00"/>
                </a:highlight>
              </a:rPr>
              <a:t>only in the context of decisions</a:t>
            </a:r>
            <a:r>
              <a:rPr lang="en-US" dirty="0" smtClean="0"/>
              <a:t>.</a:t>
            </a: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		Costs are defined only by the decision you face</a:t>
            </a: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/>
              <a:t>Fixed or sunk costs</a:t>
            </a:r>
            <a:r>
              <a:rPr lang="en-US" dirty="0" smtClean="0"/>
              <a:t> do not vary with the decision</a:t>
            </a:r>
            <a:endParaRPr lang="en-US" dirty="0"/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/>
              <a:t>Variable costs</a:t>
            </a:r>
            <a:r>
              <a:rPr lang="en-US" dirty="0" smtClean="0"/>
              <a:t> do vary with the decision</a:t>
            </a:r>
            <a:endParaRPr dirty="0"/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76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4294967295"/>
          </p:nvPr>
        </p:nvSpPr>
        <p:spPr>
          <a:xfrm>
            <a:off x="4757739" y="878850"/>
            <a:ext cx="3777236" cy="3654300"/>
          </a:xfrm>
        </p:spPr>
        <p:txBody>
          <a:bodyPr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000" b="1" dirty="0" smtClean="0">
                <a:solidFill>
                  <a:schemeClr val="dk1"/>
                </a:solidFill>
                <a:sym typeface="Lora"/>
              </a:rPr>
              <a:t>Avoid the sunk cost fallacy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dirty="0" smtClean="0"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None/>
              <a:defRPr/>
            </a:pPr>
            <a:r>
              <a:rPr lang="en-US" sz="2000" dirty="0" smtClean="0">
                <a:sym typeface="Quattrocento Sans"/>
              </a:rPr>
              <a:t>	Do not consider </a:t>
            </a:r>
            <a:r>
              <a:rPr lang="en-US" sz="2000" dirty="0" smtClean="0">
                <a:highlight>
                  <a:srgbClr val="FFCD00"/>
                </a:highlight>
                <a:sym typeface="Lora"/>
              </a:rPr>
              <a:t>costs</a:t>
            </a:r>
            <a:r>
              <a:rPr lang="en-US" sz="2000" dirty="0">
                <a:highlight>
                  <a:srgbClr val="FFCD00"/>
                </a:highlight>
                <a:sym typeface="Quattrocento Sans"/>
              </a:rPr>
              <a:t> </a:t>
            </a:r>
            <a:r>
              <a:rPr lang="en-US" sz="2000" dirty="0" smtClean="0">
                <a:sym typeface="Quattrocento Sans"/>
              </a:rPr>
              <a:t>or benefits that do not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None/>
              <a:defRPr/>
            </a:pPr>
            <a:r>
              <a:rPr lang="en-US" sz="2000" dirty="0">
                <a:highlight>
                  <a:srgbClr val="FFCD00"/>
                </a:highlight>
                <a:sym typeface="Quattrocento Sans"/>
              </a:rPr>
              <a:t>	</a:t>
            </a:r>
            <a:r>
              <a:rPr lang="en-US" sz="2000" dirty="0" smtClean="0">
                <a:highlight>
                  <a:srgbClr val="FFCD00"/>
                </a:highlight>
                <a:sym typeface="Lora"/>
              </a:rPr>
              <a:t>vary with the decision</a:t>
            </a:r>
            <a:endParaRPr lang="en-US" sz="2000" dirty="0" smtClean="0"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None/>
              <a:defRPr/>
            </a:pPr>
            <a:r>
              <a:rPr lang="en-US" sz="2000" dirty="0" smtClean="0">
                <a:sym typeface="Quattrocento Sans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None/>
              <a:defRPr/>
            </a:pPr>
            <a:r>
              <a:rPr lang="en-US" sz="2000" dirty="0">
                <a:sym typeface="Quattrocento Sans"/>
              </a:rPr>
              <a:t>	</a:t>
            </a:r>
            <a:r>
              <a:rPr lang="en-US" sz="2000" dirty="0" smtClean="0">
                <a:sym typeface="Quattrocento Sans"/>
              </a:rPr>
              <a:t>Consider only costs and benefits that vary with the decision.</a:t>
            </a:r>
            <a:endParaRPr lang="en" sz="2000" dirty="0">
              <a:sym typeface="Quattrocento Sans"/>
            </a:endParaRPr>
          </a:p>
        </p:txBody>
      </p:sp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445" t="1791" r="569"/>
          <a:stretch/>
        </p:blipFill>
        <p:spPr>
          <a:xfrm>
            <a:off x="499124" y="842647"/>
            <a:ext cx="3663073" cy="3657599"/>
          </a:xfrm>
          <a:prstGeom prst="ellipse">
            <a:avLst/>
          </a:prstGeom>
        </p:spPr>
      </p:pic>
      <p:sp>
        <p:nvSpPr>
          <p:cNvPr id="30724" name="Shape 169"/>
          <p:cNvSpPr>
            <a:spLocks noChangeArrowheads="1"/>
          </p:cNvSpPr>
          <p:nvPr/>
        </p:nvSpPr>
        <p:spPr bwMode="auto">
          <a:xfrm>
            <a:off x="625475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8</a:t>
            </a:fld>
            <a:endParaRPr lang="en-US"/>
          </a:p>
        </p:txBody>
      </p:sp>
      <p:sp>
        <p:nvSpPr>
          <p:cNvPr id="16" name="Shape 646"/>
          <p:cNvSpPr>
            <a:spLocks/>
          </p:cNvSpPr>
          <p:nvPr/>
        </p:nvSpPr>
        <p:spPr bwMode="auto">
          <a:xfrm>
            <a:off x="740266" y="842647"/>
            <a:ext cx="560992" cy="490212"/>
          </a:xfrm>
          <a:custGeom>
            <a:avLst/>
            <a:gdLst>
              <a:gd name="T0" fmla="*/ 8987 w 16221"/>
              <a:gd name="T1" fmla="*/ 488 h 14176"/>
              <a:gd name="T2" fmla="*/ 8720 w 16221"/>
              <a:gd name="T3" fmla="*/ 196 h 14176"/>
              <a:gd name="T4" fmla="*/ 8379 w 16221"/>
              <a:gd name="T5" fmla="*/ 25 h 14176"/>
              <a:gd name="T6" fmla="*/ 8111 w 16221"/>
              <a:gd name="T7" fmla="*/ 1 h 14176"/>
              <a:gd name="T8" fmla="*/ 7721 w 16221"/>
              <a:gd name="T9" fmla="*/ 74 h 14176"/>
              <a:gd name="T10" fmla="*/ 7404 w 16221"/>
              <a:gd name="T11" fmla="*/ 293 h 14176"/>
              <a:gd name="T12" fmla="*/ 147 w 16221"/>
              <a:gd name="T13" fmla="*/ 12665 h 14176"/>
              <a:gd name="T14" fmla="*/ 25 w 16221"/>
              <a:gd name="T15" fmla="*/ 12909 h 14176"/>
              <a:gd name="T16" fmla="*/ 0 w 16221"/>
              <a:gd name="T17" fmla="*/ 13177 h 14176"/>
              <a:gd name="T18" fmla="*/ 74 w 16221"/>
              <a:gd name="T19" fmla="*/ 13567 h 14176"/>
              <a:gd name="T20" fmla="*/ 220 w 16221"/>
              <a:gd name="T21" fmla="*/ 13786 h 14176"/>
              <a:gd name="T22" fmla="*/ 512 w 16221"/>
              <a:gd name="T23" fmla="*/ 14054 h 14176"/>
              <a:gd name="T24" fmla="*/ 877 w 16221"/>
              <a:gd name="T25" fmla="*/ 14175 h 14176"/>
              <a:gd name="T26" fmla="*/ 15198 w 16221"/>
              <a:gd name="T27" fmla="*/ 14175 h 14176"/>
              <a:gd name="T28" fmla="*/ 15588 w 16221"/>
              <a:gd name="T29" fmla="*/ 14102 h 14176"/>
              <a:gd name="T30" fmla="*/ 15929 w 16221"/>
              <a:gd name="T31" fmla="*/ 13883 h 14176"/>
              <a:gd name="T32" fmla="*/ 16075 w 16221"/>
              <a:gd name="T33" fmla="*/ 13688 h 14176"/>
              <a:gd name="T34" fmla="*/ 16221 w 16221"/>
              <a:gd name="T35" fmla="*/ 13299 h 14176"/>
              <a:gd name="T36" fmla="*/ 16221 w 16221"/>
              <a:gd name="T37" fmla="*/ 13031 h 14176"/>
              <a:gd name="T38" fmla="*/ 16075 w 16221"/>
              <a:gd name="T39" fmla="*/ 12665 h 14176"/>
              <a:gd name="T40" fmla="*/ 8111 w 16221"/>
              <a:gd name="T41" fmla="*/ 12349 h 14176"/>
              <a:gd name="T42" fmla="*/ 7575 w 16221"/>
              <a:gd name="T43" fmla="*/ 12178 h 14176"/>
              <a:gd name="T44" fmla="*/ 7210 w 16221"/>
              <a:gd name="T45" fmla="*/ 11764 h 14176"/>
              <a:gd name="T46" fmla="*/ 7136 w 16221"/>
              <a:gd name="T47" fmla="*/ 11375 h 14176"/>
              <a:gd name="T48" fmla="*/ 7307 w 16221"/>
              <a:gd name="T49" fmla="*/ 10839 h 14176"/>
              <a:gd name="T50" fmla="*/ 7721 w 16221"/>
              <a:gd name="T51" fmla="*/ 10473 h 14176"/>
              <a:gd name="T52" fmla="*/ 8111 w 16221"/>
              <a:gd name="T53" fmla="*/ 10400 h 14176"/>
              <a:gd name="T54" fmla="*/ 8646 w 16221"/>
              <a:gd name="T55" fmla="*/ 10571 h 14176"/>
              <a:gd name="T56" fmla="*/ 9012 w 16221"/>
              <a:gd name="T57" fmla="*/ 11009 h 14176"/>
              <a:gd name="T58" fmla="*/ 9085 w 16221"/>
              <a:gd name="T59" fmla="*/ 11375 h 14176"/>
              <a:gd name="T60" fmla="*/ 8914 w 16221"/>
              <a:gd name="T61" fmla="*/ 11910 h 14176"/>
              <a:gd name="T62" fmla="*/ 8476 w 16221"/>
              <a:gd name="T63" fmla="*/ 12276 h 14176"/>
              <a:gd name="T64" fmla="*/ 8111 w 16221"/>
              <a:gd name="T65" fmla="*/ 12349 h 14176"/>
              <a:gd name="T66" fmla="*/ 8939 w 16221"/>
              <a:gd name="T67" fmla="*/ 8915 h 14176"/>
              <a:gd name="T68" fmla="*/ 8793 w 16221"/>
              <a:gd name="T69" fmla="*/ 9304 h 14176"/>
              <a:gd name="T70" fmla="*/ 8452 w 16221"/>
              <a:gd name="T71" fmla="*/ 9572 h 14176"/>
              <a:gd name="T72" fmla="*/ 8038 w 16221"/>
              <a:gd name="T73" fmla="*/ 9621 h 14176"/>
              <a:gd name="T74" fmla="*/ 7770 w 16221"/>
              <a:gd name="T75" fmla="*/ 9572 h 14176"/>
              <a:gd name="T76" fmla="*/ 7429 w 16221"/>
              <a:gd name="T77" fmla="*/ 9304 h 14176"/>
              <a:gd name="T78" fmla="*/ 7283 w 16221"/>
              <a:gd name="T79" fmla="*/ 8915 h 14176"/>
              <a:gd name="T80" fmla="*/ 7015 w 16221"/>
              <a:gd name="T81" fmla="*/ 4945 h 14176"/>
              <a:gd name="T82" fmla="*/ 7161 w 16221"/>
              <a:gd name="T83" fmla="*/ 4604 h 14176"/>
              <a:gd name="T84" fmla="*/ 7526 w 16221"/>
              <a:gd name="T85" fmla="*/ 4409 h 14176"/>
              <a:gd name="T86" fmla="*/ 8573 w 16221"/>
              <a:gd name="T87" fmla="*/ 4385 h 14176"/>
              <a:gd name="T88" fmla="*/ 8963 w 16221"/>
              <a:gd name="T89" fmla="*/ 4506 h 14176"/>
              <a:gd name="T90" fmla="*/ 9182 w 16221"/>
              <a:gd name="T91" fmla="*/ 4823 h 14176"/>
              <a:gd name="T92" fmla="*/ 9231 w 16221"/>
              <a:gd name="T93" fmla="*/ 5091 h 14176"/>
              <a:gd name="T94" fmla="*/ 0 w 16221"/>
              <a:gd name="T95" fmla="*/ 0 h 14176"/>
              <a:gd name="T96" fmla="*/ 16221 w 16221"/>
              <a:gd name="T97" fmla="*/ 14176 h 14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T94" t="T95" r="T96" b="T97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80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Tickets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You won </a:t>
            </a:r>
            <a:r>
              <a:rPr lang="en-US" dirty="0" smtClean="0">
                <a:highlight>
                  <a:srgbClr val="FFCD00"/>
                </a:highlight>
                <a:sym typeface="Lora"/>
              </a:rPr>
              <a:t>free</a:t>
            </a:r>
            <a:r>
              <a:rPr lang="en-US" dirty="0" smtClean="0">
                <a:highlight>
                  <a:srgbClr val="FFCD00"/>
                </a:highlight>
              </a:rPr>
              <a:t> </a:t>
            </a:r>
            <a:r>
              <a:rPr lang="en-US" dirty="0" smtClean="0"/>
              <a:t>(non-transferable) tickets to an event in town tonight that you would have been willing to pay $200 to attend.</a:t>
            </a:r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You are </a:t>
            </a:r>
            <a:r>
              <a:rPr lang="en-US" i="1" dirty="0" smtClean="0"/>
              <a:t>really</a:t>
            </a:r>
            <a:r>
              <a:rPr lang="en-US" dirty="0" smtClean="0"/>
              <a:t> </a:t>
            </a:r>
            <a:r>
              <a:rPr lang="en-US" dirty="0" smtClean="0">
                <a:highlight>
                  <a:srgbClr val="FFCD00"/>
                </a:highlight>
                <a:sym typeface="Lora"/>
              </a:rPr>
              <a:t>not feeling well</a:t>
            </a:r>
            <a:r>
              <a:rPr lang="en-US" dirty="0" smtClean="0"/>
              <a:t>. Do you go?</a:t>
            </a:r>
            <a:endParaRPr dirty="0"/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28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ola temp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ola" id="{623AD44C-EE65-FE4C-87B1-13997D5D3EBA}" vid="{95DEBDB7-D69F-0244-98C4-0DBCB1AE07D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</Template>
  <TotalTime>1034</TotalTime>
  <Words>359</Words>
  <Application>Microsoft Macintosh PowerPoint</Application>
  <PresentationFormat>On-screen Show (16:9)</PresentationFormat>
  <Paragraphs>111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Lora</vt:lpstr>
      <vt:lpstr>Quattrocento Sans</vt:lpstr>
      <vt:lpstr>Verdana</vt:lpstr>
      <vt:lpstr>Arial</vt:lpstr>
      <vt:lpstr>Viola template</vt:lpstr>
      <vt:lpstr>Managerial Economics</vt:lpstr>
      <vt:lpstr>Last time…</vt:lpstr>
      <vt:lpstr>PowerPoint Presentation</vt:lpstr>
      <vt:lpstr>One Lesson of Business</vt:lpstr>
      <vt:lpstr>Outline</vt:lpstr>
      <vt:lpstr>Microbrew Profitability</vt:lpstr>
      <vt:lpstr>Costs and Decisions</vt:lpstr>
      <vt:lpstr>PowerPoint Presentation</vt:lpstr>
      <vt:lpstr>Tickets</vt:lpstr>
      <vt:lpstr>Tickets</vt:lpstr>
      <vt:lpstr>PowerPoint Presentation</vt:lpstr>
      <vt:lpstr>Opportunity Cost</vt:lpstr>
      <vt:lpstr>Accounting costs vs. Economic costs</vt:lpstr>
      <vt:lpstr>Accounting costs vs. Economic costs</vt:lpstr>
      <vt:lpstr>PowerPoint Presentation</vt:lpstr>
      <vt:lpstr>Opportunity Cost</vt:lpstr>
      <vt:lpstr>Summary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Economics</dc:title>
  <dc:creator>Mike S</dc:creator>
  <cp:lastModifiedBy>Mike S</cp:lastModifiedBy>
  <cp:revision>61</cp:revision>
  <dcterms:created xsi:type="dcterms:W3CDTF">2017-10-16T01:28:23Z</dcterms:created>
  <dcterms:modified xsi:type="dcterms:W3CDTF">2017-10-18T13:40:32Z</dcterms:modified>
</cp:coreProperties>
</file>