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13"/>
  </p:notesMasterIdLst>
  <p:sldIdLst>
    <p:sldId id="256" r:id="rId2"/>
    <p:sldId id="306" r:id="rId3"/>
    <p:sldId id="285" r:id="rId4"/>
    <p:sldId id="287" r:id="rId5"/>
    <p:sldId id="322" r:id="rId6"/>
    <p:sldId id="309" r:id="rId7"/>
    <p:sldId id="323" r:id="rId8"/>
    <p:sldId id="307" r:id="rId9"/>
    <p:sldId id="310" r:id="rId10"/>
    <p:sldId id="317" r:id="rId11"/>
    <p:sldId id="261" r:id="rId1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1CF"/>
    <a:srgbClr val="0AF80F"/>
    <a:srgbClr val="A28448"/>
    <a:srgbClr val="53F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FEC1-F41B-40B7-A70C-D34B210500F4}">
  <a:tblStyle styleId="{9E86FEC1-F41B-40B7-A70C-D34B21050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842"/>
    <p:restoredTop sz="94668"/>
  </p:normalViewPr>
  <p:slideViewPr>
    <p:cSldViewPr snapToGrid="0" snapToObjects="1">
      <p:cViewPr>
        <p:scale>
          <a:sx n="84" d="100"/>
          <a:sy n="84" d="100"/>
        </p:scale>
        <p:origin x="-728" y="7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88652209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5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314" name="Shape 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13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22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6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27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395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852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600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81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250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53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63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10"/>
          <p:cNvCxnSpPr>
            <a:cxnSpLocks noChangeShapeType="1"/>
          </p:cNvCxnSpPr>
          <p:nvPr/>
        </p:nvCxnSpPr>
        <p:spPr bwMode="auto">
          <a:xfrm>
            <a:off x="-6350" y="3676650"/>
            <a:ext cx="91630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11"/>
          <p:cNvSpPr>
            <a:spLocks noChangeArrowheads="1"/>
          </p:cNvSpPr>
          <p:nvPr/>
        </p:nvSpPr>
        <p:spPr bwMode="auto">
          <a:xfrm>
            <a:off x="1117600" y="3392488"/>
            <a:ext cx="566738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3600"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2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14"/>
          <p:cNvCxnSpPr>
            <a:cxnSpLocks noChangeShapeType="1"/>
          </p:cNvCxnSpPr>
          <p:nvPr/>
        </p:nvCxnSpPr>
        <p:spPr bwMode="auto">
          <a:xfrm>
            <a:off x="-6350" y="2571750"/>
            <a:ext cx="1984375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15"/>
          <p:cNvSpPr>
            <a:spLocks noChangeArrowheads="1"/>
          </p:cNvSpPr>
          <p:nvPr/>
        </p:nvSpPr>
        <p:spPr bwMode="auto">
          <a:xfrm>
            <a:off x="1117600" y="2287588"/>
            <a:ext cx="566738" cy="568325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17"/>
          <p:cNvCxnSpPr>
            <a:cxnSpLocks noChangeShapeType="1"/>
          </p:cNvCxnSpPr>
          <p:nvPr/>
        </p:nvCxnSpPr>
        <p:spPr bwMode="auto">
          <a:xfrm>
            <a:off x="5899150" y="2571750"/>
            <a:ext cx="325120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="b"/>
          <a:lstStyle>
            <a:lvl1pPr lvl="0" rtl="0">
              <a:spcBef>
                <a:spcPts val="0"/>
              </a:spcBef>
              <a:buSzPct val="100000"/>
              <a:defRPr sz="3000"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20"/>
          <p:cNvCxnSpPr>
            <a:cxnSpLocks noChangeShapeType="1"/>
          </p:cNvCxnSpPr>
          <p:nvPr/>
        </p:nvCxnSpPr>
        <p:spPr bwMode="auto">
          <a:xfrm>
            <a:off x="4584700" y="3676650"/>
            <a:ext cx="0" cy="1481138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21"/>
          <p:cNvSpPr>
            <a:spLocks noChangeArrowheads="1"/>
          </p:cNvSpPr>
          <p:nvPr/>
        </p:nvSpPr>
        <p:spPr bwMode="auto">
          <a:xfrm>
            <a:off x="4287838" y="3392488"/>
            <a:ext cx="568325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Shape 22"/>
          <p:cNvSpPr txBox="1">
            <a:spLocks noChangeArrowheads="1"/>
          </p:cNvSpPr>
          <p:nvPr/>
        </p:nvSpPr>
        <p:spPr bwMode="auto">
          <a:xfrm>
            <a:off x="3594100" y="3413125"/>
            <a:ext cx="19558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latin typeface="Lora" charset="0"/>
                <a:ea typeface="Lora" charset="0"/>
                <a:cs typeface="Lora" charset="0"/>
                <a:sym typeface="Lora" charset="0"/>
              </a:rPr>
              <a:t>“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anchor="b"/>
          <a:lstStyle>
            <a:lvl1pPr lvl="0" algn="ctr" rtl="0">
              <a:spcBef>
                <a:spcPts val="0"/>
              </a:spcBef>
              <a:buSzPct val="100000"/>
              <a:buFont typeface="Lora"/>
              <a:defRPr sz="2400" i="1">
                <a:latin typeface="Arial" charset="0"/>
                <a:ea typeface="Arial" charset="0"/>
                <a:cs typeface="Arial" charset="0"/>
                <a:sym typeface="Lora"/>
              </a:defRPr>
            </a:lvl1pPr>
            <a:lvl2pPr lvl="1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4"/>
          <p:cNvCxnSpPr>
            <a:cxnSpLocks noChangeShapeType="1"/>
          </p:cNvCxnSpPr>
          <p:nvPr/>
        </p:nvCxnSpPr>
        <p:spPr bwMode="auto">
          <a:xfrm>
            <a:off x="0" y="1131888"/>
            <a:ext cx="1376363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25"/>
          <p:cNvSpPr>
            <a:spLocks noChangeArrowheads="1"/>
          </p:cNvSpPr>
          <p:nvPr/>
        </p:nvSpPr>
        <p:spPr bwMode="auto">
          <a:xfrm>
            <a:off x="817563" y="928688"/>
            <a:ext cx="406400" cy="406400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28"/>
          <p:cNvCxnSpPr>
            <a:cxnSpLocks noChangeShapeType="1"/>
          </p:cNvCxnSpPr>
          <p:nvPr/>
        </p:nvCxnSpPr>
        <p:spPr bwMode="auto">
          <a:xfrm>
            <a:off x="5265738" y="1131888"/>
            <a:ext cx="3878262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sz="2000" b="1">
                <a:latin typeface="Verdana" charset="0"/>
                <a:ea typeface="Verdana" charset="0"/>
                <a:cs typeface="Verdana" charset="0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1381125" y="1616075"/>
            <a:ext cx="68103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title"/>
          </p:nvPr>
        </p:nvSpPr>
        <p:spPr bwMode="auto">
          <a:xfrm>
            <a:off x="1381125" y="936625"/>
            <a:ext cx="68103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A28448"/>
        </a:buClr>
        <a:buFont typeface="Quattrocento Sans" charset="0"/>
        <a:buChar char="◉"/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Lora"/>
              <a:buNone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  <a:sym typeface="Lora"/>
              </a:rPr>
              <a:t>Managerial Economics</a:t>
            </a:r>
            <a:endParaRPr lang="en" b="1" dirty="0">
              <a:latin typeface="Arial" charset="0"/>
              <a:ea typeface="Arial" charset="0"/>
              <a:cs typeface="Arial" charset="0"/>
              <a:sym typeface="Lora"/>
            </a:endParaRPr>
          </a:p>
        </p:txBody>
      </p:sp>
      <p:sp>
        <p:nvSpPr>
          <p:cNvPr id="3" name="Shape 61"/>
          <p:cNvSpPr txBox="1">
            <a:spLocks/>
          </p:cNvSpPr>
          <p:nvPr/>
        </p:nvSpPr>
        <p:spPr bwMode="auto">
          <a:xfrm>
            <a:off x="1943687" y="3702059"/>
            <a:ext cx="6939056" cy="47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lvl="5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lvl="6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lvl="7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lvl="8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fontAlgn="auto">
              <a:spcAft>
                <a:spcPts val="0"/>
              </a:spcAft>
              <a:buFont typeface="Lora"/>
              <a:buNone/>
              <a:defRPr/>
            </a:pPr>
            <a:r>
              <a:rPr lang="en-US" sz="1800" b="1" kern="0" dirty="0" smtClean="0">
                <a:sym typeface="Lora"/>
              </a:rPr>
              <a:t>Fall 2017 - Mike Shor</a:t>
            </a:r>
            <a:r>
              <a:rPr lang="en-US" sz="2000" b="1" kern="0" dirty="0" smtClean="0">
                <a:sym typeface="Lora"/>
              </a:rPr>
              <a:t> 				</a:t>
            </a:r>
            <a:r>
              <a:rPr lang="en-US" sz="2000" b="1" dirty="0" smtClean="0">
                <a:highlight>
                  <a:srgbClr val="FFCD00"/>
                </a:highlight>
                <a:sym typeface="Lora"/>
              </a:rPr>
              <a:t>Lecture </a:t>
            </a:r>
            <a:r>
              <a:rPr lang="en-US" sz="2000" b="1" dirty="0" smtClean="0">
                <a:highlight>
                  <a:srgbClr val="FFCD00"/>
                </a:highlight>
                <a:sym typeface="Lora"/>
              </a:rPr>
              <a:t>3</a:t>
            </a:r>
            <a:endParaRPr lang="en" sz="2000" b="1" kern="0" dirty="0">
              <a:sym typeface="Lo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16" r="37340" b="42151"/>
          <a:stretch/>
        </p:blipFill>
        <p:spPr>
          <a:xfrm>
            <a:off x="1143587" y="3537674"/>
            <a:ext cx="528052" cy="4072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960120" y="2238000"/>
            <a:ext cx="7269480" cy="8199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 smtClean="0"/>
              <a:t>Look forward and reason back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2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Summary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Extant decisions depend on </a:t>
            </a:r>
            <a:r>
              <a:rPr lang="en-US" i="1" dirty="0" smtClean="0"/>
              <a:t>marginal </a:t>
            </a:r>
            <a:r>
              <a:rPr lang="en-US" dirty="0" smtClean="0"/>
              <a:t>costs and benefits</a:t>
            </a:r>
            <a:endParaRPr lang="en-US" dirty="0" smtClean="0"/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	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Look forward to see and avoid potential </a:t>
            </a:r>
            <a:r>
              <a:rPr lang="en-US" dirty="0" smtClean="0"/>
              <a:t>	</a:t>
            </a:r>
            <a:r>
              <a:rPr lang="en-US" dirty="0" smtClean="0"/>
              <a:t>holdup</a:t>
            </a: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Last time</a:t>
            </a:r>
            <a:r>
              <a:rPr lang="mr-IN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…</a:t>
            </a:r>
            <a:endParaRPr lang="en-US" altLang="en-US" b="1" dirty="0">
              <a:latin typeface="Lora" charset="0"/>
              <a:ea typeface="Lora" charset="0"/>
              <a:cs typeface="Lora" charset="0"/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kern="0" dirty="0" smtClean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Problem </a:t>
            </a:r>
            <a:r>
              <a:rPr lang="en-US" sz="2000" kern="0" dirty="0" smtClean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solving and the three questions</a:t>
            </a:r>
            <a:endParaRPr lang="en" sz="2000" kern="0" dirty="0" smtClean="0">
              <a:solidFill>
                <a:schemeClr val="dk1"/>
              </a:solidFill>
              <a:highlight>
                <a:srgbClr val="FFCD00"/>
              </a:highlight>
              <a:latin typeface="Lora"/>
              <a:ea typeface="Lora"/>
              <a:cs typeface="Lora"/>
              <a:sym typeface="Lor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latin typeface="Quattrocento Sans"/>
                <a:ea typeface="Quattrocento Sans"/>
                <a:cs typeface="Quattrocento Sans"/>
                <a:sym typeface="Quattrocento Sans"/>
              </a:rPr>
              <a:t>The </a:t>
            </a:r>
            <a:r>
              <a:rPr lang="en-US" sz="2000" kern="0" dirty="0" smtClean="0">
                <a:latin typeface="Quattrocento Sans"/>
                <a:ea typeface="Quattrocento Sans"/>
                <a:cs typeface="Quattrocento Sans"/>
                <a:sym typeface="Quattrocento Sans"/>
              </a:rPr>
              <a:t>one lesson of </a:t>
            </a:r>
            <a:r>
              <a:rPr lang="en-US" sz="2000" kern="0" dirty="0" smtClean="0">
                <a:latin typeface="Quattrocento Sans"/>
                <a:ea typeface="Quattrocento Sans"/>
                <a:cs typeface="Quattrocento Sans"/>
                <a:sym typeface="Quattrocento Sans"/>
              </a:rPr>
              <a:t>business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latin typeface="Quattrocento Sans"/>
                <a:ea typeface="Quattrocento Sans"/>
                <a:cs typeface="Quattrocento Sans"/>
                <a:sym typeface="Quattrocento Sans"/>
              </a:rPr>
              <a:t>Costs and decisions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latin typeface="Quattrocento Sans"/>
                <a:ea typeface="Quattrocento Sans"/>
                <a:cs typeface="Quattrocento Sans"/>
                <a:sym typeface="Quattrocento Sans"/>
              </a:rPr>
              <a:t>Opportunity costs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endParaRPr lang="en-US" sz="2000" kern="0" dirty="0" smtClean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32026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4294967295"/>
          </p:nvPr>
        </p:nvSpPr>
        <p:spPr>
          <a:xfrm>
            <a:off x="4757739" y="878850"/>
            <a:ext cx="3777236" cy="3654300"/>
          </a:xfrm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dirty="0" smtClean="0">
                <a:solidFill>
                  <a:schemeClr val="dk1"/>
                </a:solidFill>
                <a:sym typeface="Lora"/>
              </a:rPr>
              <a:t>	</a:t>
            </a:r>
            <a:r>
              <a:rPr lang="en-US" sz="2000" b="1" dirty="0" smtClean="0">
                <a:solidFill>
                  <a:schemeClr val="dk1"/>
                </a:solidFill>
                <a:sym typeface="Lora"/>
              </a:rPr>
              <a:t>Review</a:t>
            </a:r>
            <a:endParaRPr lang="en-US" sz="2000" b="1" dirty="0" smtClean="0">
              <a:solidFill>
                <a:schemeClr val="dk1"/>
              </a:solidFill>
              <a:sym typeface="Lor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dirty="0" smtClean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dirty="0">
                <a:sym typeface="Quattrocento Sans"/>
              </a:rPr>
              <a:t>	</a:t>
            </a:r>
            <a:r>
              <a:rPr lang="en-US" sz="2000" dirty="0" smtClean="0">
                <a:sym typeface="Quattrocento Sans"/>
              </a:rPr>
              <a:t>Free tickets to Eric Clapton.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endParaRPr lang="en-US" sz="2000" dirty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dirty="0" smtClean="0">
                <a:sym typeface="Quattrocento Sans"/>
              </a:rPr>
              <a:t>	Bob Dylan the same night.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dirty="0">
                <a:sym typeface="Quattrocento Sans"/>
              </a:rPr>
              <a:t>	</a:t>
            </a:r>
            <a:r>
              <a:rPr lang="en-US" sz="2000" dirty="0" smtClean="0">
                <a:sym typeface="Quattrocento Sans"/>
              </a:rPr>
              <a:t>	</a:t>
            </a:r>
            <a:r>
              <a:rPr lang="en-US" sz="2000" dirty="0" smtClean="0">
                <a:sym typeface="Quattrocento Sans"/>
              </a:rPr>
              <a:t>Value: $50 Tickets: $40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endParaRPr lang="en-US" sz="2000" dirty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dirty="0" smtClean="0">
                <a:sym typeface="Quattrocento Sans"/>
              </a:rPr>
              <a:t>	Opportunity cost to see Clapton?</a:t>
            </a:r>
          </a:p>
        </p:txBody>
      </p:sp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713" t="384" r="19099" b="675"/>
          <a:stretch/>
        </p:blipFill>
        <p:spPr>
          <a:xfrm>
            <a:off x="468644" y="812792"/>
            <a:ext cx="3657600" cy="3658490"/>
          </a:xfrm>
          <a:prstGeom prst="ellipse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</a:t>
            </a:fld>
            <a:endParaRPr lang="en-US"/>
          </a:p>
        </p:txBody>
      </p:sp>
      <p:sp>
        <p:nvSpPr>
          <p:cNvPr id="15" name="Shape 440"/>
          <p:cNvSpPr>
            <a:spLocks/>
          </p:cNvSpPr>
          <p:nvPr/>
        </p:nvSpPr>
        <p:spPr bwMode="auto">
          <a:xfrm>
            <a:off x="745808" y="849762"/>
            <a:ext cx="458152" cy="527871"/>
          </a:xfrm>
          <a:custGeom>
            <a:avLst/>
            <a:gdLst>
              <a:gd name="T0" fmla="*/ 3240 w 13883"/>
              <a:gd name="T1" fmla="*/ 12616 h 15978"/>
              <a:gd name="T2" fmla="*/ 2899 w 13883"/>
              <a:gd name="T3" fmla="*/ 12592 h 15978"/>
              <a:gd name="T4" fmla="*/ 2193 w 13883"/>
              <a:gd name="T5" fmla="*/ 12641 h 15978"/>
              <a:gd name="T6" fmla="*/ 1827 w 13883"/>
              <a:gd name="T7" fmla="*/ 12738 h 15978"/>
              <a:gd name="T8" fmla="*/ 1389 w 13883"/>
              <a:gd name="T9" fmla="*/ 12909 h 15978"/>
              <a:gd name="T10" fmla="*/ 999 w 13883"/>
              <a:gd name="T11" fmla="*/ 13128 h 15978"/>
              <a:gd name="T12" fmla="*/ 658 w 13883"/>
              <a:gd name="T13" fmla="*/ 13396 h 15978"/>
              <a:gd name="T14" fmla="*/ 390 w 13883"/>
              <a:gd name="T15" fmla="*/ 13688 h 15978"/>
              <a:gd name="T16" fmla="*/ 171 w 13883"/>
              <a:gd name="T17" fmla="*/ 14005 h 15978"/>
              <a:gd name="T18" fmla="*/ 49 w 13883"/>
              <a:gd name="T19" fmla="*/ 14346 h 15978"/>
              <a:gd name="T20" fmla="*/ 1 w 13883"/>
              <a:gd name="T21" fmla="*/ 14662 h 15978"/>
              <a:gd name="T22" fmla="*/ 49 w 13883"/>
              <a:gd name="T23" fmla="*/ 14979 h 15978"/>
              <a:gd name="T24" fmla="*/ 122 w 13883"/>
              <a:gd name="T25" fmla="*/ 15149 h 15978"/>
              <a:gd name="T26" fmla="*/ 293 w 13883"/>
              <a:gd name="T27" fmla="*/ 15417 h 15978"/>
              <a:gd name="T28" fmla="*/ 561 w 13883"/>
              <a:gd name="T29" fmla="*/ 15636 h 15978"/>
              <a:gd name="T30" fmla="*/ 877 w 13883"/>
              <a:gd name="T31" fmla="*/ 15807 h 15978"/>
              <a:gd name="T32" fmla="*/ 1243 w 13883"/>
              <a:gd name="T33" fmla="*/ 15929 h 15978"/>
              <a:gd name="T34" fmla="*/ 1657 w 13883"/>
              <a:gd name="T35" fmla="*/ 15977 h 15978"/>
              <a:gd name="T36" fmla="*/ 2095 w 13883"/>
              <a:gd name="T37" fmla="*/ 15953 h 15978"/>
              <a:gd name="T38" fmla="*/ 2558 w 13883"/>
              <a:gd name="T39" fmla="*/ 15880 h 15978"/>
              <a:gd name="T40" fmla="*/ 2801 w 13883"/>
              <a:gd name="T41" fmla="*/ 15831 h 15978"/>
              <a:gd name="T42" fmla="*/ 3581 w 13883"/>
              <a:gd name="T43" fmla="*/ 15466 h 15978"/>
              <a:gd name="T44" fmla="*/ 4165 w 13883"/>
              <a:gd name="T45" fmla="*/ 14979 h 15978"/>
              <a:gd name="T46" fmla="*/ 4458 w 13883"/>
              <a:gd name="T47" fmla="*/ 14565 h 15978"/>
              <a:gd name="T48" fmla="*/ 4579 w 13883"/>
              <a:gd name="T49" fmla="*/ 14272 h 15978"/>
              <a:gd name="T50" fmla="*/ 4628 w 13883"/>
              <a:gd name="T51" fmla="*/ 13980 h 15978"/>
              <a:gd name="T52" fmla="*/ 4628 w 13883"/>
              <a:gd name="T53" fmla="*/ 6187 h 15978"/>
              <a:gd name="T54" fmla="*/ 12470 w 13883"/>
              <a:gd name="T55" fmla="*/ 10108 h 15978"/>
              <a:gd name="T56" fmla="*/ 12154 w 13883"/>
              <a:gd name="T57" fmla="*/ 10083 h 15978"/>
              <a:gd name="T58" fmla="*/ 11447 w 13883"/>
              <a:gd name="T59" fmla="*/ 10132 h 15978"/>
              <a:gd name="T60" fmla="*/ 11082 w 13883"/>
              <a:gd name="T61" fmla="*/ 10230 h 15978"/>
              <a:gd name="T62" fmla="*/ 10644 w 13883"/>
              <a:gd name="T63" fmla="*/ 10400 h 15978"/>
              <a:gd name="T64" fmla="*/ 10254 w 13883"/>
              <a:gd name="T65" fmla="*/ 10619 h 15978"/>
              <a:gd name="T66" fmla="*/ 9913 w 13883"/>
              <a:gd name="T67" fmla="*/ 10887 h 15978"/>
              <a:gd name="T68" fmla="*/ 9621 w 13883"/>
              <a:gd name="T69" fmla="*/ 11179 h 15978"/>
              <a:gd name="T70" fmla="*/ 9426 w 13883"/>
              <a:gd name="T71" fmla="*/ 11496 h 15978"/>
              <a:gd name="T72" fmla="*/ 9304 w 13883"/>
              <a:gd name="T73" fmla="*/ 11837 h 15978"/>
              <a:gd name="T74" fmla="*/ 9256 w 13883"/>
              <a:gd name="T75" fmla="*/ 12154 h 15978"/>
              <a:gd name="T76" fmla="*/ 9304 w 13883"/>
              <a:gd name="T77" fmla="*/ 12470 h 15978"/>
              <a:gd name="T78" fmla="*/ 9377 w 13883"/>
              <a:gd name="T79" fmla="*/ 12641 h 15978"/>
              <a:gd name="T80" fmla="*/ 9548 w 13883"/>
              <a:gd name="T81" fmla="*/ 12909 h 15978"/>
              <a:gd name="T82" fmla="*/ 9816 w 13883"/>
              <a:gd name="T83" fmla="*/ 13128 h 15978"/>
              <a:gd name="T84" fmla="*/ 10132 w 13883"/>
              <a:gd name="T85" fmla="*/ 13298 h 15978"/>
              <a:gd name="T86" fmla="*/ 10498 w 13883"/>
              <a:gd name="T87" fmla="*/ 13420 h 15978"/>
              <a:gd name="T88" fmla="*/ 10912 w 13883"/>
              <a:gd name="T89" fmla="*/ 13469 h 15978"/>
              <a:gd name="T90" fmla="*/ 11350 w 13883"/>
              <a:gd name="T91" fmla="*/ 13444 h 15978"/>
              <a:gd name="T92" fmla="*/ 11813 w 13883"/>
              <a:gd name="T93" fmla="*/ 13371 h 15978"/>
              <a:gd name="T94" fmla="*/ 12056 w 13883"/>
              <a:gd name="T95" fmla="*/ 13323 h 15978"/>
              <a:gd name="T96" fmla="*/ 12763 w 13883"/>
              <a:gd name="T97" fmla="*/ 13006 h 15978"/>
              <a:gd name="T98" fmla="*/ 13323 w 13883"/>
              <a:gd name="T99" fmla="*/ 12568 h 15978"/>
              <a:gd name="T100" fmla="*/ 13713 w 13883"/>
              <a:gd name="T101" fmla="*/ 12056 h 15978"/>
              <a:gd name="T102" fmla="*/ 13859 w 13883"/>
              <a:gd name="T103" fmla="*/ 11642 h 15978"/>
              <a:gd name="T104" fmla="*/ 13883 w 13883"/>
              <a:gd name="T105" fmla="*/ 0 h 15978"/>
              <a:gd name="T106" fmla="*/ 0 w 13883"/>
              <a:gd name="T107" fmla="*/ 0 h 15978"/>
              <a:gd name="T108" fmla="*/ 13883 w 13883"/>
              <a:gd name="T109" fmla="*/ 15978 h 15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T106" t="T107" r="T108" b="T109"/>
            <a:pathLst>
              <a:path w="13883" h="15978" fill="none" extrusionOk="0">
                <a:moveTo>
                  <a:pt x="3240" y="3240"/>
                </a:moveTo>
                <a:lnTo>
                  <a:pt x="3240" y="12616"/>
                </a:lnTo>
                <a:lnTo>
                  <a:pt x="2899" y="12592"/>
                </a:lnTo>
                <a:lnTo>
                  <a:pt x="2558" y="12592"/>
                </a:lnTo>
                <a:lnTo>
                  <a:pt x="2193" y="12641"/>
                </a:lnTo>
                <a:lnTo>
                  <a:pt x="1827" y="12738"/>
                </a:lnTo>
                <a:lnTo>
                  <a:pt x="1608" y="12811"/>
                </a:lnTo>
                <a:lnTo>
                  <a:pt x="1389" y="12909"/>
                </a:lnTo>
                <a:lnTo>
                  <a:pt x="1194" y="13030"/>
                </a:lnTo>
                <a:lnTo>
                  <a:pt x="999" y="13128"/>
                </a:lnTo>
                <a:lnTo>
                  <a:pt x="804" y="13274"/>
                </a:lnTo>
                <a:lnTo>
                  <a:pt x="658" y="13396"/>
                </a:lnTo>
                <a:lnTo>
                  <a:pt x="512" y="13542"/>
                </a:lnTo>
                <a:lnTo>
                  <a:pt x="390" y="13688"/>
                </a:lnTo>
                <a:lnTo>
                  <a:pt x="269" y="13858"/>
                </a:lnTo>
                <a:lnTo>
                  <a:pt x="171" y="14005"/>
                </a:lnTo>
                <a:lnTo>
                  <a:pt x="98" y="14175"/>
                </a:lnTo>
                <a:lnTo>
                  <a:pt x="49" y="14346"/>
                </a:lnTo>
                <a:lnTo>
                  <a:pt x="25" y="14492"/>
                </a:lnTo>
                <a:lnTo>
                  <a:pt x="1" y="14662"/>
                </a:lnTo>
                <a:lnTo>
                  <a:pt x="25" y="14833"/>
                </a:lnTo>
                <a:lnTo>
                  <a:pt x="49" y="14979"/>
                </a:lnTo>
                <a:lnTo>
                  <a:pt x="122" y="15149"/>
                </a:lnTo>
                <a:lnTo>
                  <a:pt x="196" y="15295"/>
                </a:lnTo>
                <a:lnTo>
                  <a:pt x="293" y="15417"/>
                </a:lnTo>
                <a:lnTo>
                  <a:pt x="415" y="15539"/>
                </a:lnTo>
                <a:lnTo>
                  <a:pt x="561" y="15636"/>
                </a:lnTo>
                <a:lnTo>
                  <a:pt x="707" y="15734"/>
                </a:lnTo>
                <a:lnTo>
                  <a:pt x="877" y="15807"/>
                </a:lnTo>
                <a:lnTo>
                  <a:pt x="1072" y="15880"/>
                </a:lnTo>
                <a:lnTo>
                  <a:pt x="1243" y="15929"/>
                </a:lnTo>
                <a:lnTo>
                  <a:pt x="1462" y="15953"/>
                </a:lnTo>
                <a:lnTo>
                  <a:pt x="1657" y="15977"/>
                </a:lnTo>
                <a:lnTo>
                  <a:pt x="1876" y="15977"/>
                </a:lnTo>
                <a:lnTo>
                  <a:pt x="2095" y="15953"/>
                </a:lnTo>
                <a:lnTo>
                  <a:pt x="2339" y="15929"/>
                </a:lnTo>
                <a:lnTo>
                  <a:pt x="2558" y="15880"/>
                </a:lnTo>
                <a:lnTo>
                  <a:pt x="2801" y="15831"/>
                </a:lnTo>
                <a:lnTo>
                  <a:pt x="3216" y="15661"/>
                </a:lnTo>
                <a:lnTo>
                  <a:pt x="3581" y="15466"/>
                </a:lnTo>
                <a:lnTo>
                  <a:pt x="3897" y="15247"/>
                </a:lnTo>
                <a:lnTo>
                  <a:pt x="4165" y="14979"/>
                </a:lnTo>
                <a:lnTo>
                  <a:pt x="4360" y="14711"/>
                </a:lnTo>
                <a:lnTo>
                  <a:pt x="4458" y="14565"/>
                </a:lnTo>
                <a:lnTo>
                  <a:pt x="4531" y="14419"/>
                </a:lnTo>
                <a:lnTo>
                  <a:pt x="4579" y="14272"/>
                </a:lnTo>
                <a:lnTo>
                  <a:pt x="4604" y="14126"/>
                </a:lnTo>
                <a:lnTo>
                  <a:pt x="4628" y="13980"/>
                </a:lnTo>
                <a:lnTo>
                  <a:pt x="4628" y="13834"/>
                </a:lnTo>
                <a:lnTo>
                  <a:pt x="4628" y="6187"/>
                </a:lnTo>
                <a:lnTo>
                  <a:pt x="12470" y="3727"/>
                </a:lnTo>
                <a:lnTo>
                  <a:pt x="12470" y="10108"/>
                </a:lnTo>
                <a:lnTo>
                  <a:pt x="12154" y="10083"/>
                </a:lnTo>
                <a:lnTo>
                  <a:pt x="11813" y="10083"/>
                </a:lnTo>
                <a:lnTo>
                  <a:pt x="11447" y="10132"/>
                </a:lnTo>
                <a:lnTo>
                  <a:pt x="11082" y="10230"/>
                </a:lnTo>
                <a:lnTo>
                  <a:pt x="10863" y="10303"/>
                </a:lnTo>
                <a:lnTo>
                  <a:pt x="10644" y="10400"/>
                </a:lnTo>
                <a:lnTo>
                  <a:pt x="10425" y="10522"/>
                </a:lnTo>
                <a:lnTo>
                  <a:pt x="10254" y="10619"/>
                </a:lnTo>
                <a:lnTo>
                  <a:pt x="10059" y="10765"/>
                </a:lnTo>
                <a:lnTo>
                  <a:pt x="9913" y="10887"/>
                </a:lnTo>
                <a:lnTo>
                  <a:pt x="9767" y="11033"/>
                </a:lnTo>
                <a:lnTo>
                  <a:pt x="9621" y="11179"/>
                </a:lnTo>
                <a:lnTo>
                  <a:pt x="9523" y="11350"/>
                </a:lnTo>
                <a:lnTo>
                  <a:pt x="9426" y="11496"/>
                </a:lnTo>
                <a:lnTo>
                  <a:pt x="9353" y="11666"/>
                </a:lnTo>
                <a:lnTo>
                  <a:pt x="9304" y="11837"/>
                </a:lnTo>
                <a:lnTo>
                  <a:pt x="9280" y="11983"/>
                </a:lnTo>
                <a:lnTo>
                  <a:pt x="9256" y="12154"/>
                </a:lnTo>
                <a:lnTo>
                  <a:pt x="9280" y="12324"/>
                </a:lnTo>
                <a:lnTo>
                  <a:pt x="9304" y="12470"/>
                </a:lnTo>
                <a:lnTo>
                  <a:pt x="9377" y="12641"/>
                </a:lnTo>
                <a:lnTo>
                  <a:pt x="9450" y="12787"/>
                </a:lnTo>
                <a:lnTo>
                  <a:pt x="9548" y="12909"/>
                </a:lnTo>
                <a:lnTo>
                  <a:pt x="9670" y="13030"/>
                </a:lnTo>
                <a:lnTo>
                  <a:pt x="9816" y="13128"/>
                </a:lnTo>
                <a:lnTo>
                  <a:pt x="9962" y="13225"/>
                </a:lnTo>
                <a:lnTo>
                  <a:pt x="10132" y="13298"/>
                </a:lnTo>
                <a:lnTo>
                  <a:pt x="10303" y="13371"/>
                </a:lnTo>
                <a:lnTo>
                  <a:pt x="10498" y="13420"/>
                </a:lnTo>
                <a:lnTo>
                  <a:pt x="10717" y="13444"/>
                </a:lnTo>
                <a:lnTo>
                  <a:pt x="10912" y="13469"/>
                </a:lnTo>
                <a:lnTo>
                  <a:pt x="11131" y="13469"/>
                </a:lnTo>
                <a:lnTo>
                  <a:pt x="11350" y="13444"/>
                </a:lnTo>
                <a:lnTo>
                  <a:pt x="11594" y="13420"/>
                </a:lnTo>
                <a:lnTo>
                  <a:pt x="11813" y="13371"/>
                </a:lnTo>
                <a:lnTo>
                  <a:pt x="12056" y="13323"/>
                </a:lnTo>
                <a:lnTo>
                  <a:pt x="12422" y="13176"/>
                </a:lnTo>
                <a:lnTo>
                  <a:pt x="12763" y="13006"/>
                </a:lnTo>
                <a:lnTo>
                  <a:pt x="13055" y="12787"/>
                </a:lnTo>
                <a:lnTo>
                  <a:pt x="13323" y="12568"/>
                </a:lnTo>
                <a:lnTo>
                  <a:pt x="13542" y="12324"/>
                </a:lnTo>
                <a:lnTo>
                  <a:pt x="13713" y="12056"/>
                </a:lnTo>
                <a:lnTo>
                  <a:pt x="13810" y="11788"/>
                </a:lnTo>
                <a:lnTo>
                  <a:pt x="13859" y="11642"/>
                </a:lnTo>
                <a:lnTo>
                  <a:pt x="13883" y="11520"/>
                </a:lnTo>
                <a:lnTo>
                  <a:pt x="13883" y="0"/>
                </a:lnTo>
                <a:lnTo>
                  <a:pt x="3240" y="3240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42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Outline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Thinking at the margin</a:t>
            </a:r>
            <a:endParaRPr lang="en" i="1" dirty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Incentive pay and multiple margins</a:t>
            </a: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Investment decisions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Avoiding hold-up</a:t>
            </a:r>
            <a:endParaRPr lang="en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7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4294967295"/>
          </p:nvPr>
        </p:nvSpPr>
        <p:spPr>
          <a:xfrm>
            <a:off x="4757739" y="878850"/>
            <a:ext cx="3777236" cy="3654300"/>
          </a:xfrm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dirty="0" smtClean="0">
                <a:solidFill>
                  <a:schemeClr val="dk1"/>
                </a:solidFill>
                <a:sym typeface="Lora"/>
              </a:rPr>
              <a:t>	</a:t>
            </a:r>
            <a:r>
              <a:rPr lang="en-US" sz="2000" b="1" dirty="0" smtClean="0">
                <a:solidFill>
                  <a:schemeClr val="dk1"/>
                </a:solidFill>
                <a:sym typeface="Lora"/>
              </a:rPr>
              <a:t>Shifting Tire Production</a:t>
            </a:r>
            <a:endParaRPr lang="en-US" sz="2000" b="1" dirty="0" smtClean="0">
              <a:solidFill>
                <a:schemeClr val="dk1"/>
              </a:solidFill>
              <a:sym typeface="Lor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dirty="0" smtClean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dirty="0">
                <a:sym typeface="Quattrocento Sans"/>
              </a:rPr>
              <a:t>	</a:t>
            </a:r>
            <a:r>
              <a:rPr lang="en-US" sz="2000" dirty="0" smtClean="0">
                <a:sym typeface="Quattrocento Sans"/>
              </a:rPr>
              <a:t>Which facility should see an increase in production?</a:t>
            </a:r>
          </a:p>
        </p:txBody>
      </p:sp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44" y="801688"/>
            <a:ext cx="3657600" cy="3657600"/>
          </a:xfrm>
          <a:prstGeom prst="rect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5</a:t>
            </a:fld>
            <a:endParaRPr lang="en-US"/>
          </a:p>
        </p:txBody>
      </p:sp>
      <p:grpSp>
        <p:nvGrpSpPr>
          <p:cNvPr id="9" name="Shape 648"/>
          <p:cNvGrpSpPr>
            <a:grpSpLocks/>
          </p:cNvGrpSpPr>
          <p:nvPr/>
        </p:nvGrpSpPr>
        <p:grpSpPr bwMode="auto">
          <a:xfrm>
            <a:off x="731677" y="878850"/>
            <a:ext cx="598513" cy="492750"/>
            <a:chOff x="5268225" y="4341925"/>
            <a:chExt cx="468850" cy="387275"/>
          </a:xfrm>
        </p:grpSpPr>
        <p:sp>
          <p:nvSpPr>
            <p:cNvPr id="10" name="Shape 649"/>
            <p:cNvSpPr>
              <a:spLocks/>
            </p:cNvSpPr>
            <p:nvPr/>
          </p:nvSpPr>
          <p:spPr bwMode="auto">
            <a:xfrm>
              <a:off x="5652425" y="4676800"/>
              <a:ext cx="65775" cy="52400"/>
            </a:xfrm>
            <a:custGeom>
              <a:avLst/>
              <a:gdLst>
                <a:gd name="T0" fmla="*/ 1 w 2631"/>
                <a:gd name="T1" fmla="*/ 1 h 2096"/>
                <a:gd name="T2" fmla="*/ 1 w 2631"/>
                <a:gd name="T3" fmla="*/ 780 h 2096"/>
                <a:gd name="T4" fmla="*/ 1 w 2631"/>
                <a:gd name="T5" fmla="*/ 780 h 2096"/>
                <a:gd name="T6" fmla="*/ 25 w 2631"/>
                <a:gd name="T7" fmla="*/ 1048 h 2096"/>
                <a:gd name="T8" fmla="*/ 122 w 2631"/>
                <a:gd name="T9" fmla="*/ 1291 h 2096"/>
                <a:gd name="T10" fmla="*/ 244 w 2631"/>
                <a:gd name="T11" fmla="*/ 1511 h 2096"/>
                <a:gd name="T12" fmla="*/ 390 w 2631"/>
                <a:gd name="T13" fmla="*/ 1705 h 2096"/>
                <a:gd name="T14" fmla="*/ 585 w 2631"/>
                <a:gd name="T15" fmla="*/ 1852 h 2096"/>
                <a:gd name="T16" fmla="*/ 804 w 2631"/>
                <a:gd name="T17" fmla="*/ 1973 h 2096"/>
                <a:gd name="T18" fmla="*/ 1048 w 2631"/>
                <a:gd name="T19" fmla="*/ 2071 h 2096"/>
                <a:gd name="T20" fmla="*/ 1316 w 2631"/>
                <a:gd name="T21" fmla="*/ 2095 h 2096"/>
                <a:gd name="T22" fmla="*/ 1316 w 2631"/>
                <a:gd name="T23" fmla="*/ 2095 h 2096"/>
                <a:gd name="T24" fmla="*/ 1584 w 2631"/>
                <a:gd name="T25" fmla="*/ 2071 h 2096"/>
                <a:gd name="T26" fmla="*/ 1827 w 2631"/>
                <a:gd name="T27" fmla="*/ 1973 h 2096"/>
                <a:gd name="T28" fmla="*/ 2046 w 2631"/>
                <a:gd name="T29" fmla="*/ 1852 h 2096"/>
                <a:gd name="T30" fmla="*/ 2241 w 2631"/>
                <a:gd name="T31" fmla="*/ 1705 h 2096"/>
                <a:gd name="T32" fmla="*/ 2412 w 2631"/>
                <a:gd name="T33" fmla="*/ 1511 h 2096"/>
                <a:gd name="T34" fmla="*/ 2533 w 2631"/>
                <a:gd name="T35" fmla="*/ 1291 h 2096"/>
                <a:gd name="T36" fmla="*/ 2607 w 2631"/>
                <a:gd name="T37" fmla="*/ 1048 h 2096"/>
                <a:gd name="T38" fmla="*/ 2631 w 2631"/>
                <a:gd name="T39" fmla="*/ 780 h 2096"/>
                <a:gd name="T40" fmla="*/ 2631 w 2631"/>
                <a:gd name="T41" fmla="*/ 1 h 2096"/>
                <a:gd name="T42" fmla="*/ 0 w 2631"/>
                <a:gd name="T43" fmla="*/ 0 h 2096"/>
                <a:gd name="T44" fmla="*/ 2631 w 2631"/>
                <a:gd name="T45" fmla="*/ 2096 h 2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25" y="1048"/>
                  </a:lnTo>
                  <a:lnTo>
                    <a:pt x="122" y="1291"/>
                  </a:lnTo>
                  <a:lnTo>
                    <a:pt x="244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412" y="1511"/>
                  </a:lnTo>
                  <a:lnTo>
                    <a:pt x="2533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Shape 650"/>
            <p:cNvSpPr>
              <a:spLocks/>
            </p:cNvSpPr>
            <p:nvPr/>
          </p:nvSpPr>
          <p:spPr bwMode="auto">
            <a:xfrm>
              <a:off x="5287100" y="4676800"/>
              <a:ext cx="65775" cy="52400"/>
            </a:xfrm>
            <a:custGeom>
              <a:avLst/>
              <a:gdLst>
                <a:gd name="T0" fmla="*/ 1 w 2631"/>
                <a:gd name="T1" fmla="*/ 1 h 2096"/>
                <a:gd name="T2" fmla="*/ 1 w 2631"/>
                <a:gd name="T3" fmla="*/ 780 h 2096"/>
                <a:gd name="T4" fmla="*/ 1 w 2631"/>
                <a:gd name="T5" fmla="*/ 780 h 2096"/>
                <a:gd name="T6" fmla="*/ 25 w 2631"/>
                <a:gd name="T7" fmla="*/ 1048 h 2096"/>
                <a:gd name="T8" fmla="*/ 98 w 2631"/>
                <a:gd name="T9" fmla="*/ 1291 h 2096"/>
                <a:gd name="T10" fmla="*/ 220 w 2631"/>
                <a:gd name="T11" fmla="*/ 1511 h 2096"/>
                <a:gd name="T12" fmla="*/ 390 w 2631"/>
                <a:gd name="T13" fmla="*/ 1705 h 2096"/>
                <a:gd name="T14" fmla="*/ 585 w 2631"/>
                <a:gd name="T15" fmla="*/ 1852 h 2096"/>
                <a:gd name="T16" fmla="*/ 804 w 2631"/>
                <a:gd name="T17" fmla="*/ 1973 h 2096"/>
                <a:gd name="T18" fmla="*/ 1048 w 2631"/>
                <a:gd name="T19" fmla="*/ 2071 h 2096"/>
                <a:gd name="T20" fmla="*/ 1316 w 2631"/>
                <a:gd name="T21" fmla="*/ 2095 h 2096"/>
                <a:gd name="T22" fmla="*/ 1316 w 2631"/>
                <a:gd name="T23" fmla="*/ 2095 h 2096"/>
                <a:gd name="T24" fmla="*/ 1584 w 2631"/>
                <a:gd name="T25" fmla="*/ 2071 h 2096"/>
                <a:gd name="T26" fmla="*/ 1827 w 2631"/>
                <a:gd name="T27" fmla="*/ 1973 h 2096"/>
                <a:gd name="T28" fmla="*/ 2046 w 2631"/>
                <a:gd name="T29" fmla="*/ 1852 h 2096"/>
                <a:gd name="T30" fmla="*/ 2241 w 2631"/>
                <a:gd name="T31" fmla="*/ 1705 h 2096"/>
                <a:gd name="T32" fmla="*/ 2387 w 2631"/>
                <a:gd name="T33" fmla="*/ 1511 h 2096"/>
                <a:gd name="T34" fmla="*/ 2509 w 2631"/>
                <a:gd name="T35" fmla="*/ 1291 h 2096"/>
                <a:gd name="T36" fmla="*/ 2607 w 2631"/>
                <a:gd name="T37" fmla="*/ 1048 h 2096"/>
                <a:gd name="T38" fmla="*/ 2631 w 2631"/>
                <a:gd name="T39" fmla="*/ 780 h 2096"/>
                <a:gd name="T40" fmla="*/ 2631 w 2631"/>
                <a:gd name="T41" fmla="*/ 1 h 2096"/>
                <a:gd name="T42" fmla="*/ 0 w 2631"/>
                <a:gd name="T43" fmla="*/ 0 h 2096"/>
                <a:gd name="T44" fmla="*/ 2631 w 2631"/>
                <a:gd name="T45" fmla="*/ 2096 h 2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2631" h="2096" fill="none" extrusionOk="0">
                  <a:moveTo>
                    <a:pt x="1" y="1"/>
                  </a:moveTo>
                  <a:lnTo>
                    <a:pt x="1" y="780"/>
                  </a:lnTo>
                  <a:lnTo>
                    <a:pt x="25" y="1048"/>
                  </a:lnTo>
                  <a:lnTo>
                    <a:pt x="98" y="1291"/>
                  </a:lnTo>
                  <a:lnTo>
                    <a:pt x="220" y="1511"/>
                  </a:lnTo>
                  <a:lnTo>
                    <a:pt x="390" y="1705"/>
                  </a:lnTo>
                  <a:lnTo>
                    <a:pt x="585" y="1852"/>
                  </a:lnTo>
                  <a:lnTo>
                    <a:pt x="804" y="1973"/>
                  </a:lnTo>
                  <a:lnTo>
                    <a:pt x="1048" y="2071"/>
                  </a:lnTo>
                  <a:lnTo>
                    <a:pt x="1316" y="2095"/>
                  </a:lnTo>
                  <a:lnTo>
                    <a:pt x="1584" y="2071"/>
                  </a:lnTo>
                  <a:lnTo>
                    <a:pt x="1827" y="1973"/>
                  </a:lnTo>
                  <a:lnTo>
                    <a:pt x="2046" y="1852"/>
                  </a:lnTo>
                  <a:lnTo>
                    <a:pt x="2241" y="1705"/>
                  </a:lnTo>
                  <a:lnTo>
                    <a:pt x="2387" y="1511"/>
                  </a:lnTo>
                  <a:lnTo>
                    <a:pt x="2509" y="1291"/>
                  </a:lnTo>
                  <a:lnTo>
                    <a:pt x="2607" y="1048"/>
                  </a:lnTo>
                  <a:lnTo>
                    <a:pt x="2631" y="780"/>
                  </a:lnTo>
                  <a:lnTo>
                    <a:pt x="263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Shape 651"/>
            <p:cNvSpPr>
              <a:spLocks/>
            </p:cNvSpPr>
            <p:nvPr/>
          </p:nvSpPr>
          <p:spPr bwMode="auto">
            <a:xfrm>
              <a:off x="5268225" y="4341925"/>
              <a:ext cx="468850" cy="333075"/>
            </a:xfrm>
            <a:custGeom>
              <a:avLst/>
              <a:gdLst>
                <a:gd name="T0" fmla="*/ 18754 w 18754"/>
                <a:gd name="T1" fmla="*/ 5553 h 13323"/>
                <a:gd name="T2" fmla="*/ 18681 w 18754"/>
                <a:gd name="T3" fmla="*/ 5091 h 13323"/>
                <a:gd name="T4" fmla="*/ 18462 w 18754"/>
                <a:gd name="T5" fmla="*/ 4628 h 13323"/>
                <a:gd name="T6" fmla="*/ 18121 w 18754"/>
                <a:gd name="T7" fmla="*/ 4287 h 13323"/>
                <a:gd name="T8" fmla="*/ 17926 w 18754"/>
                <a:gd name="T9" fmla="*/ 4165 h 13323"/>
                <a:gd name="T10" fmla="*/ 17731 w 18754"/>
                <a:gd name="T11" fmla="*/ 4141 h 13323"/>
                <a:gd name="T12" fmla="*/ 15588 w 18754"/>
                <a:gd name="T13" fmla="*/ 1803 h 13323"/>
                <a:gd name="T14" fmla="*/ 15490 w 18754"/>
                <a:gd name="T15" fmla="*/ 1583 h 13323"/>
                <a:gd name="T16" fmla="*/ 15174 w 18754"/>
                <a:gd name="T17" fmla="*/ 1169 h 13323"/>
                <a:gd name="T18" fmla="*/ 14784 w 18754"/>
                <a:gd name="T19" fmla="*/ 804 h 13323"/>
                <a:gd name="T20" fmla="*/ 14346 w 18754"/>
                <a:gd name="T21" fmla="*/ 536 h 13323"/>
                <a:gd name="T22" fmla="*/ 14102 w 18754"/>
                <a:gd name="T23" fmla="*/ 439 h 13323"/>
                <a:gd name="T24" fmla="*/ 13444 w 18754"/>
                <a:gd name="T25" fmla="*/ 317 h 13323"/>
                <a:gd name="T26" fmla="*/ 12275 w 18754"/>
                <a:gd name="T27" fmla="*/ 147 h 13323"/>
                <a:gd name="T28" fmla="*/ 10498 w 18754"/>
                <a:gd name="T29" fmla="*/ 25 h 13323"/>
                <a:gd name="T30" fmla="*/ 9377 w 18754"/>
                <a:gd name="T31" fmla="*/ 0 h 13323"/>
                <a:gd name="T32" fmla="*/ 7283 w 18754"/>
                <a:gd name="T33" fmla="*/ 73 h 13323"/>
                <a:gd name="T34" fmla="*/ 5821 w 18754"/>
                <a:gd name="T35" fmla="*/ 220 h 13323"/>
                <a:gd name="T36" fmla="*/ 4945 w 18754"/>
                <a:gd name="T37" fmla="*/ 390 h 13323"/>
                <a:gd name="T38" fmla="*/ 4652 w 18754"/>
                <a:gd name="T39" fmla="*/ 439 h 13323"/>
                <a:gd name="T40" fmla="*/ 4190 w 18754"/>
                <a:gd name="T41" fmla="*/ 658 h 13323"/>
                <a:gd name="T42" fmla="*/ 3751 w 18754"/>
                <a:gd name="T43" fmla="*/ 975 h 13323"/>
                <a:gd name="T44" fmla="*/ 3410 w 18754"/>
                <a:gd name="T45" fmla="*/ 1364 h 13323"/>
                <a:gd name="T46" fmla="*/ 3167 w 18754"/>
                <a:gd name="T47" fmla="*/ 1803 h 13323"/>
                <a:gd name="T48" fmla="*/ 1023 w 18754"/>
                <a:gd name="T49" fmla="*/ 4141 h 13323"/>
                <a:gd name="T50" fmla="*/ 926 w 18754"/>
                <a:gd name="T51" fmla="*/ 4141 h 13323"/>
                <a:gd name="T52" fmla="*/ 731 w 18754"/>
                <a:gd name="T53" fmla="*/ 4214 h 13323"/>
                <a:gd name="T54" fmla="*/ 463 w 18754"/>
                <a:gd name="T55" fmla="*/ 4433 h 13323"/>
                <a:gd name="T56" fmla="*/ 171 w 18754"/>
                <a:gd name="T57" fmla="*/ 4847 h 13323"/>
                <a:gd name="T58" fmla="*/ 25 w 18754"/>
                <a:gd name="T59" fmla="*/ 5334 h 13323"/>
                <a:gd name="T60" fmla="*/ 1 w 18754"/>
                <a:gd name="T61" fmla="*/ 5553 h 13323"/>
                <a:gd name="T62" fmla="*/ 74 w 18754"/>
                <a:gd name="T63" fmla="*/ 5894 h 13323"/>
                <a:gd name="T64" fmla="*/ 293 w 18754"/>
                <a:gd name="T65" fmla="*/ 6089 h 13323"/>
                <a:gd name="T66" fmla="*/ 634 w 18754"/>
                <a:gd name="T67" fmla="*/ 6187 h 13323"/>
                <a:gd name="T68" fmla="*/ 1462 w 18754"/>
                <a:gd name="T69" fmla="*/ 6187 h 13323"/>
                <a:gd name="T70" fmla="*/ 1145 w 18754"/>
                <a:gd name="T71" fmla="*/ 7015 h 13323"/>
                <a:gd name="T72" fmla="*/ 877 w 18754"/>
                <a:gd name="T73" fmla="*/ 8086 h 13323"/>
                <a:gd name="T74" fmla="*/ 756 w 18754"/>
                <a:gd name="T75" fmla="*/ 9207 h 13323"/>
                <a:gd name="T76" fmla="*/ 17999 w 18754"/>
                <a:gd name="T77" fmla="*/ 13323 h 13323"/>
                <a:gd name="T78" fmla="*/ 17999 w 18754"/>
                <a:gd name="T79" fmla="*/ 9207 h 13323"/>
                <a:gd name="T80" fmla="*/ 17877 w 18754"/>
                <a:gd name="T81" fmla="*/ 8086 h 13323"/>
                <a:gd name="T82" fmla="*/ 17609 w 18754"/>
                <a:gd name="T83" fmla="*/ 7015 h 13323"/>
                <a:gd name="T84" fmla="*/ 17731 w 18754"/>
                <a:gd name="T85" fmla="*/ 6187 h 13323"/>
                <a:gd name="T86" fmla="*/ 18121 w 18754"/>
                <a:gd name="T87" fmla="*/ 6187 h 13323"/>
                <a:gd name="T88" fmla="*/ 18462 w 18754"/>
                <a:gd name="T89" fmla="*/ 6089 h 13323"/>
                <a:gd name="T90" fmla="*/ 18681 w 18754"/>
                <a:gd name="T91" fmla="*/ 5894 h 13323"/>
                <a:gd name="T92" fmla="*/ 18754 w 18754"/>
                <a:gd name="T93" fmla="*/ 5553 h 13323"/>
                <a:gd name="T94" fmla="*/ 0 w 18754"/>
                <a:gd name="T95" fmla="*/ 0 h 13323"/>
                <a:gd name="T96" fmla="*/ 18754 w 18754"/>
                <a:gd name="T97" fmla="*/ 13323 h 1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18754" h="13323" fill="none" extrusionOk="0">
                  <a:moveTo>
                    <a:pt x="18754" y="5553"/>
                  </a:moveTo>
                  <a:lnTo>
                    <a:pt x="18754" y="5553"/>
                  </a:lnTo>
                  <a:lnTo>
                    <a:pt x="18730" y="5334"/>
                  </a:lnTo>
                  <a:lnTo>
                    <a:pt x="18681" y="5091"/>
                  </a:lnTo>
                  <a:lnTo>
                    <a:pt x="18583" y="4847"/>
                  </a:lnTo>
                  <a:lnTo>
                    <a:pt x="18462" y="4628"/>
                  </a:lnTo>
                  <a:lnTo>
                    <a:pt x="18291" y="4433"/>
                  </a:lnTo>
                  <a:lnTo>
                    <a:pt x="18121" y="4287"/>
                  </a:lnTo>
                  <a:lnTo>
                    <a:pt x="18023" y="4214"/>
                  </a:lnTo>
                  <a:lnTo>
                    <a:pt x="17926" y="4165"/>
                  </a:lnTo>
                  <a:lnTo>
                    <a:pt x="17828" y="4141"/>
                  </a:lnTo>
                  <a:lnTo>
                    <a:pt x="17731" y="4141"/>
                  </a:lnTo>
                  <a:lnTo>
                    <a:pt x="16489" y="4141"/>
                  </a:lnTo>
                  <a:lnTo>
                    <a:pt x="15588" y="1803"/>
                  </a:lnTo>
                  <a:lnTo>
                    <a:pt x="15490" y="1583"/>
                  </a:lnTo>
                  <a:lnTo>
                    <a:pt x="15344" y="1364"/>
                  </a:lnTo>
                  <a:lnTo>
                    <a:pt x="15174" y="1169"/>
                  </a:lnTo>
                  <a:lnTo>
                    <a:pt x="15003" y="975"/>
                  </a:lnTo>
                  <a:lnTo>
                    <a:pt x="14784" y="804"/>
                  </a:lnTo>
                  <a:lnTo>
                    <a:pt x="14565" y="658"/>
                  </a:lnTo>
                  <a:lnTo>
                    <a:pt x="14346" y="536"/>
                  </a:lnTo>
                  <a:lnTo>
                    <a:pt x="14102" y="439"/>
                  </a:lnTo>
                  <a:lnTo>
                    <a:pt x="13810" y="390"/>
                  </a:lnTo>
                  <a:lnTo>
                    <a:pt x="13444" y="317"/>
                  </a:lnTo>
                  <a:lnTo>
                    <a:pt x="12933" y="220"/>
                  </a:lnTo>
                  <a:lnTo>
                    <a:pt x="12275" y="147"/>
                  </a:lnTo>
                  <a:lnTo>
                    <a:pt x="11472" y="73"/>
                  </a:lnTo>
                  <a:lnTo>
                    <a:pt x="10498" y="25"/>
                  </a:lnTo>
                  <a:lnTo>
                    <a:pt x="9377" y="0"/>
                  </a:lnTo>
                  <a:lnTo>
                    <a:pt x="8257" y="25"/>
                  </a:lnTo>
                  <a:lnTo>
                    <a:pt x="7283" y="73"/>
                  </a:lnTo>
                  <a:lnTo>
                    <a:pt x="6479" y="147"/>
                  </a:lnTo>
                  <a:lnTo>
                    <a:pt x="5821" y="220"/>
                  </a:lnTo>
                  <a:lnTo>
                    <a:pt x="5310" y="317"/>
                  </a:lnTo>
                  <a:lnTo>
                    <a:pt x="4945" y="390"/>
                  </a:lnTo>
                  <a:lnTo>
                    <a:pt x="4652" y="439"/>
                  </a:lnTo>
                  <a:lnTo>
                    <a:pt x="4409" y="536"/>
                  </a:lnTo>
                  <a:lnTo>
                    <a:pt x="4190" y="658"/>
                  </a:lnTo>
                  <a:lnTo>
                    <a:pt x="3970" y="804"/>
                  </a:lnTo>
                  <a:lnTo>
                    <a:pt x="3751" y="975"/>
                  </a:lnTo>
                  <a:lnTo>
                    <a:pt x="3581" y="1169"/>
                  </a:lnTo>
                  <a:lnTo>
                    <a:pt x="3410" y="1364"/>
                  </a:lnTo>
                  <a:lnTo>
                    <a:pt x="3264" y="1583"/>
                  </a:lnTo>
                  <a:lnTo>
                    <a:pt x="3167" y="1803"/>
                  </a:lnTo>
                  <a:lnTo>
                    <a:pt x="2266" y="4141"/>
                  </a:lnTo>
                  <a:lnTo>
                    <a:pt x="1023" y="4141"/>
                  </a:lnTo>
                  <a:lnTo>
                    <a:pt x="926" y="4141"/>
                  </a:lnTo>
                  <a:lnTo>
                    <a:pt x="829" y="4165"/>
                  </a:lnTo>
                  <a:lnTo>
                    <a:pt x="731" y="4214"/>
                  </a:lnTo>
                  <a:lnTo>
                    <a:pt x="634" y="4287"/>
                  </a:lnTo>
                  <a:lnTo>
                    <a:pt x="463" y="4433"/>
                  </a:lnTo>
                  <a:lnTo>
                    <a:pt x="293" y="4628"/>
                  </a:lnTo>
                  <a:lnTo>
                    <a:pt x="171" y="4847"/>
                  </a:lnTo>
                  <a:lnTo>
                    <a:pt x="74" y="5091"/>
                  </a:lnTo>
                  <a:lnTo>
                    <a:pt x="25" y="5334"/>
                  </a:lnTo>
                  <a:lnTo>
                    <a:pt x="1" y="5553"/>
                  </a:lnTo>
                  <a:lnTo>
                    <a:pt x="25" y="5748"/>
                  </a:lnTo>
                  <a:lnTo>
                    <a:pt x="74" y="5894"/>
                  </a:lnTo>
                  <a:lnTo>
                    <a:pt x="171" y="6016"/>
                  </a:lnTo>
                  <a:lnTo>
                    <a:pt x="293" y="6089"/>
                  </a:lnTo>
                  <a:lnTo>
                    <a:pt x="463" y="6138"/>
                  </a:lnTo>
                  <a:lnTo>
                    <a:pt x="634" y="6187"/>
                  </a:lnTo>
                  <a:lnTo>
                    <a:pt x="1023" y="6187"/>
                  </a:lnTo>
                  <a:lnTo>
                    <a:pt x="1462" y="6187"/>
                  </a:lnTo>
                  <a:lnTo>
                    <a:pt x="1145" y="7015"/>
                  </a:lnTo>
                  <a:lnTo>
                    <a:pt x="999" y="7526"/>
                  </a:lnTo>
                  <a:lnTo>
                    <a:pt x="877" y="8086"/>
                  </a:lnTo>
                  <a:lnTo>
                    <a:pt x="780" y="8671"/>
                  </a:lnTo>
                  <a:lnTo>
                    <a:pt x="756" y="9207"/>
                  </a:lnTo>
                  <a:lnTo>
                    <a:pt x="756" y="13323"/>
                  </a:lnTo>
                  <a:lnTo>
                    <a:pt x="17999" y="13323"/>
                  </a:lnTo>
                  <a:lnTo>
                    <a:pt x="17999" y="9207"/>
                  </a:lnTo>
                  <a:lnTo>
                    <a:pt x="17975" y="8671"/>
                  </a:lnTo>
                  <a:lnTo>
                    <a:pt x="17877" y="8086"/>
                  </a:lnTo>
                  <a:lnTo>
                    <a:pt x="17755" y="7526"/>
                  </a:lnTo>
                  <a:lnTo>
                    <a:pt x="17609" y="7015"/>
                  </a:lnTo>
                  <a:lnTo>
                    <a:pt x="17293" y="6187"/>
                  </a:lnTo>
                  <a:lnTo>
                    <a:pt x="17731" y="6187"/>
                  </a:lnTo>
                  <a:lnTo>
                    <a:pt x="18121" y="6187"/>
                  </a:lnTo>
                  <a:lnTo>
                    <a:pt x="18291" y="6138"/>
                  </a:lnTo>
                  <a:lnTo>
                    <a:pt x="18462" y="6089"/>
                  </a:lnTo>
                  <a:lnTo>
                    <a:pt x="18583" y="6016"/>
                  </a:lnTo>
                  <a:lnTo>
                    <a:pt x="18681" y="5894"/>
                  </a:lnTo>
                  <a:lnTo>
                    <a:pt x="18730" y="5748"/>
                  </a:lnTo>
                  <a:lnTo>
                    <a:pt x="18754" y="555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Shape 652"/>
            <p:cNvSpPr>
              <a:spLocks/>
            </p:cNvSpPr>
            <p:nvPr/>
          </p:nvSpPr>
          <p:spPr bwMode="auto">
            <a:xfrm>
              <a:off x="5351025" y="4375400"/>
              <a:ext cx="303250" cy="149825"/>
            </a:xfrm>
            <a:custGeom>
              <a:avLst/>
              <a:gdLst>
                <a:gd name="T0" fmla="*/ 1 w 12130"/>
                <a:gd name="T1" fmla="*/ 4628 h 5993"/>
                <a:gd name="T2" fmla="*/ 585 w 12130"/>
                <a:gd name="T3" fmla="*/ 2656 h 5993"/>
                <a:gd name="T4" fmla="*/ 1024 w 12130"/>
                <a:gd name="T5" fmla="*/ 1292 h 5993"/>
                <a:gd name="T6" fmla="*/ 1267 w 12130"/>
                <a:gd name="T7" fmla="*/ 707 h 5993"/>
                <a:gd name="T8" fmla="*/ 1316 w 12130"/>
                <a:gd name="T9" fmla="*/ 658 h 5993"/>
                <a:gd name="T10" fmla="*/ 1852 w 12130"/>
                <a:gd name="T11" fmla="*/ 464 h 5993"/>
                <a:gd name="T12" fmla="*/ 2948 w 12130"/>
                <a:gd name="T13" fmla="*/ 220 h 5993"/>
                <a:gd name="T14" fmla="*/ 4799 w 12130"/>
                <a:gd name="T15" fmla="*/ 25 h 5993"/>
                <a:gd name="T16" fmla="*/ 6065 w 12130"/>
                <a:gd name="T17" fmla="*/ 1 h 5993"/>
                <a:gd name="T18" fmla="*/ 6723 w 12130"/>
                <a:gd name="T19" fmla="*/ 1 h 5993"/>
                <a:gd name="T20" fmla="*/ 8355 w 12130"/>
                <a:gd name="T21" fmla="*/ 98 h 5993"/>
                <a:gd name="T22" fmla="*/ 9816 w 12130"/>
                <a:gd name="T23" fmla="*/ 342 h 5993"/>
                <a:gd name="T24" fmla="*/ 10595 w 12130"/>
                <a:gd name="T25" fmla="*/ 561 h 5993"/>
                <a:gd name="T26" fmla="*/ 10814 w 12130"/>
                <a:gd name="T27" fmla="*/ 658 h 5993"/>
                <a:gd name="T28" fmla="*/ 10936 w 12130"/>
                <a:gd name="T29" fmla="*/ 829 h 5993"/>
                <a:gd name="T30" fmla="*/ 11326 w 12130"/>
                <a:gd name="T31" fmla="*/ 1925 h 5993"/>
                <a:gd name="T32" fmla="*/ 11959 w 12130"/>
                <a:gd name="T33" fmla="*/ 4019 h 5993"/>
                <a:gd name="T34" fmla="*/ 12130 w 12130"/>
                <a:gd name="T35" fmla="*/ 4628 h 5993"/>
                <a:gd name="T36" fmla="*/ 12057 w 12130"/>
                <a:gd name="T37" fmla="*/ 4750 h 5993"/>
                <a:gd name="T38" fmla="*/ 11813 w 12130"/>
                <a:gd name="T39" fmla="*/ 4921 h 5993"/>
                <a:gd name="T40" fmla="*/ 11375 w 12130"/>
                <a:gd name="T41" fmla="*/ 5164 h 5993"/>
                <a:gd name="T42" fmla="*/ 10717 w 12130"/>
                <a:gd name="T43" fmla="*/ 5383 h 5993"/>
                <a:gd name="T44" fmla="*/ 9865 w 12130"/>
                <a:gd name="T45" fmla="*/ 5627 h 5993"/>
                <a:gd name="T46" fmla="*/ 8817 w 12130"/>
                <a:gd name="T47" fmla="*/ 5822 h 5993"/>
                <a:gd name="T48" fmla="*/ 7551 w 12130"/>
                <a:gd name="T49" fmla="*/ 5944 h 5993"/>
                <a:gd name="T50" fmla="*/ 6065 w 12130"/>
                <a:gd name="T51" fmla="*/ 5992 h 5993"/>
                <a:gd name="T52" fmla="*/ 5286 w 12130"/>
                <a:gd name="T53" fmla="*/ 5992 h 5993"/>
                <a:gd name="T54" fmla="*/ 3922 w 12130"/>
                <a:gd name="T55" fmla="*/ 5895 h 5993"/>
                <a:gd name="T56" fmla="*/ 2753 w 12130"/>
                <a:gd name="T57" fmla="*/ 5724 h 5993"/>
                <a:gd name="T58" fmla="*/ 1803 w 12130"/>
                <a:gd name="T59" fmla="*/ 5505 h 5993"/>
                <a:gd name="T60" fmla="*/ 1072 w 12130"/>
                <a:gd name="T61" fmla="*/ 5262 h 5993"/>
                <a:gd name="T62" fmla="*/ 512 w 12130"/>
                <a:gd name="T63" fmla="*/ 5042 h 5993"/>
                <a:gd name="T64" fmla="*/ 171 w 12130"/>
                <a:gd name="T65" fmla="*/ 4823 h 5993"/>
                <a:gd name="T66" fmla="*/ 25 w 12130"/>
                <a:gd name="T67" fmla="*/ 4677 h 5993"/>
                <a:gd name="T68" fmla="*/ 1 w 12130"/>
                <a:gd name="T69" fmla="*/ 4628 h 5993"/>
                <a:gd name="T70" fmla="*/ 0 w 12130"/>
                <a:gd name="T71" fmla="*/ 0 h 5993"/>
                <a:gd name="T72" fmla="*/ 12130 w 12130"/>
                <a:gd name="T73" fmla="*/ 5993 h 5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T70" t="T71" r="T72" b="T73"/>
              <a:pathLst>
                <a:path w="12130" h="5993" fill="none" extrusionOk="0">
                  <a:moveTo>
                    <a:pt x="1" y="4628"/>
                  </a:moveTo>
                  <a:lnTo>
                    <a:pt x="1" y="4628"/>
                  </a:lnTo>
                  <a:lnTo>
                    <a:pt x="171" y="4019"/>
                  </a:lnTo>
                  <a:lnTo>
                    <a:pt x="585" y="2656"/>
                  </a:lnTo>
                  <a:lnTo>
                    <a:pt x="805" y="1925"/>
                  </a:lnTo>
                  <a:lnTo>
                    <a:pt x="1024" y="1292"/>
                  </a:lnTo>
                  <a:lnTo>
                    <a:pt x="1194" y="829"/>
                  </a:lnTo>
                  <a:lnTo>
                    <a:pt x="1267" y="707"/>
                  </a:lnTo>
                  <a:lnTo>
                    <a:pt x="1316" y="658"/>
                  </a:lnTo>
                  <a:lnTo>
                    <a:pt x="1535" y="561"/>
                  </a:lnTo>
                  <a:lnTo>
                    <a:pt x="1852" y="464"/>
                  </a:lnTo>
                  <a:lnTo>
                    <a:pt x="2315" y="342"/>
                  </a:lnTo>
                  <a:lnTo>
                    <a:pt x="2948" y="220"/>
                  </a:lnTo>
                  <a:lnTo>
                    <a:pt x="3776" y="98"/>
                  </a:lnTo>
                  <a:lnTo>
                    <a:pt x="4799" y="25"/>
                  </a:lnTo>
                  <a:lnTo>
                    <a:pt x="5408" y="1"/>
                  </a:lnTo>
                  <a:lnTo>
                    <a:pt x="6065" y="1"/>
                  </a:lnTo>
                  <a:lnTo>
                    <a:pt x="6723" y="1"/>
                  </a:lnTo>
                  <a:lnTo>
                    <a:pt x="7332" y="25"/>
                  </a:lnTo>
                  <a:lnTo>
                    <a:pt x="8355" y="98"/>
                  </a:lnTo>
                  <a:lnTo>
                    <a:pt x="9183" y="220"/>
                  </a:lnTo>
                  <a:lnTo>
                    <a:pt x="9816" y="342"/>
                  </a:lnTo>
                  <a:lnTo>
                    <a:pt x="10279" y="464"/>
                  </a:lnTo>
                  <a:lnTo>
                    <a:pt x="10595" y="561"/>
                  </a:lnTo>
                  <a:lnTo>
                    <a:pt x="10814" y="658"/>
                  </a:lnTo>
                  <a:lnTo>
                    <a:pt x="10863" y="707"/>
                  </a:lnTo>
                  <a:lnTo>
                    <a:pt x="10936" y="829"/>
                  </a:lnTo>
                  <a:lnTo>
                    <a:pt x="11107" y="1292"/>
                  </a:lnTo>
                  <a:lnTo>
                    <a:pt x="11326" y="1925"/>
                  </a:lnTo>
                  <a:lnTo>
                    <a:pt x="11545" y="2656"/>
                  </a:lnTo>
                  <a:lnTo>
                    <a:pt x="11959" y="4019"/>
                  </a:lnTo>
                  <a:lnTo>
                    <a:pt x="12130" y="4628"/>
                  </a:lnTo>
                  <a:lnTo>
                    <a:pt x="12105" y="4677"/>
                  </a:lnTo>
                  <a:lnTo>
                    <a:pt x="12057" y="4750"/>
                  </a:lnTo>
                  <a:lnTo>
                    <a:pt x="11959" y="4823"/>
                  </a:lnTo>
                  <a:lnTo>
                    <a:pt x="11813" y="4921"/>
                  </a:lnTo>
                  <a:lnTo>
                    <a:pt x="11618" y="5042"/>
                  </a:lnTo>
                  <a:lnTo>
                    <a:pt x="11375" y="5164"/>
                  </a:lnTo>
                  <a:lnTo>
                    <a:pt x="11058" y="5262"/>
                  </a:lnTo>
                  <a:lnTo>
                    <a:pt x="10717" y="5383"/>
                  </a:lnTo>
                  <a:lnTo>
                    <a:pt x="10327" y="5505"/>
                  </a:lnTo>
                  <a:lnTo>
                    <a:pt x="9865" y="5627"/>
                  </a:lnTo>
                  <a:lnTo>
                    <a:pt x="9377" y="5724"/>
                  </a:lnTo>
                  <a:lnTo>
                    <a:pt x="8817" y="5822"/>
                  </a:lnTo>
                  <a:lnTo>
                    <a:pt x="8208" y="5895"/>
                  </a:lnTo>
                  <a:lnTo>
                    <a:pt x="7551" y="5944"/>
                  </a:lnTo>
                  <a:lnTo>
                    <a:pt x="6845" y="5992"/>
                  </a:lnTo>
                  <a:lnTo>
                    <a:pt x="6065" y="5992"/>
                  </a:lnTo>
                  <a:lnTo>
                    <a:pt x="5286" y="5992"/>
                  </a:lnTo>
                  <a:lnTo>
                    <a:pt x="4580" y="5944"/>
                  </a:lnTo>
                  <a:lnTo>
                    <a:pt x="3922" y="5895"/>
                  </a:lnTo>
                  <a:lnTo>
                    <a:pt x="3313" y="5822"/>
                  </a:lnTo>
                  <a:lnTo>
                    <a:pt x="2753" y="5724"/>
                  </a:lnTo>
                  <a:lnTo>
                    <a:pt x="2266" y="5627"/>
                  </a:lnTo>
                  <a:lnTo>
                    <a:pt x="1803" y="5505"/>
                  </a:lnTo>
                  <a:lnTo>
                    <a:pt x="1413" y="5383"/>
                  </a:lnTo>
                  <a:lnTo>
                    <a:pt x="1072" y="5262"/>
                  </a:lnTo>
                  <a:lnTo>
                    <a:pt x="756" y="5164"/>
                  </a:lnTo>
                  <a:lnTo>
                    <a:pt x="512" y="5042"/>
                  </a:lnTo>
                  <a:lnTo>
                    <a:pt x="317" y="4921"/>
                  </a:lnTo>
                  <a:lnTo>
                    <a:pt x="171" y="4823"/>
                  </a:lnTo>
                  <a:lnTo>
                    <a:pt x="74" y="4750"/>
                  </a:lnTo>
                  <a:lnTo>
                    <a:pt x="25" y="4677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Shape 653"/>
            <p:cNvSpPr>
              <a:spLocks/>
            </p:cNvSpPr>
            <p:nvPr/>
          </p:nvSpPr>
          <p:spPr bwMode="auto">
            <a:xfrm>
              <a:off x="5326675" y="4569025"/>
              <a:ext cx="81000" cy="65175"/>
            </a:xfrm>
            <a:custGeom>
              <a:avLst/>
              <a:gdLst>
                <a:gd name="T0" fmla="*/ 1632 w 3240"/>
                <a:gd name="T1" fmla="*/ 2607 h 2607"/>
                <a:gd name="T2" fmla="*/ 1632 w 3240"/>
                <a:gd name="T3" fmla="*/ 2607 h 2607"/>
                <a:gd name="T4" fmla="*/ 1291 w 3240"/>
                <a:gd name="T5" fmla="*/ 2582 h 2607"/>
                <a:gd name="T6" fmla="*/ 999 w 3240"/>
                <a:gd name="T7" fmla="*/ 2509 h 2607"/>
                <a:gd name="T8" fmla="*/ 731 w 3240"/>
                <a:gd name="T9" fmla="*/ 2388 h 2607"/>
                <a:gd name="T10" fmla="*/ 488 w 3240"/>
                <a:gd name="T11" fmla="*/ 2217 h 2607"/>
                <a:gd name="T12" fmla="*/ 293 w 3240"/>
                <a:gd name="T13" fmla="*/ 2047 h 2607"/>
                <a:gd name="T14" fmla="*/ 122 w 3240"/>
                <a:gd name="T15" fmla="*/ 1803 h 2607"/>
                <a:gd name="T16" fmla="*/ 74 w 3240"/>
                <a:gd name="T17" fmla="*/ 1706 h 2607"/>
                <a:gd name="T18" fmla="*/ 49 w 3240"/>
                <a:gd name="T19" fmla="*/ 1559 h 2607"/>
                <a:gd name="T20" fmla="*/ 25 w 3240"/>
                <a:gd name="T21" fmla="*/ 1438 h 2607"/>
                <a:gd name="T22" fmla="*/ 1 w 3240"/>
                <a:gd name="T23" fmla="*/ 1316 h 2607"/>
                <a:gd name="T24" fmla="*/ 1 w 3240"/>
                <a:gd name="T25" fmla="*/ 1316 h 2607"/>
                <a:gd name="T26" fmla="*/ 25 w 3240"/>
                <a:gd name="T27" fmla="*/ 1170 h 2607"/>
                <a:gd name="T28" fmla="*/ 49 w 3240"/>
                <a:gd name="T29" fmla="*/ 1048 h 2607"/>
                <a:gd name="T30" fmla="*/ 74 w 3240"/>
                <a:gd name="T31" fmla="*/ 926 h 2607"/>
                <a:gd name="T32" fmla="*/ 122 w 3240"/>
                <a:gd name="T33" fmla="*/ 804 h 2607"/>
                <a:gd name="T34" fmla="*/ 293 w 3240"/>
                <a:gd name="T35" fmla="*/ 585 h 2607"/>
                <a:gd name="T36" fmla="*/ 488 w 3240"/>
                <a:gd name="T37" fmla="*/ 390 h 2607"/>
                <a:gd name="T38" fmla="*/ 731 w 3240"/>
                <a:gd name="T39" fmla="*/ 220 h 2607"/>
                <a:gd name="T40" fmla="*/ 999 w 3240"/>
                <a:gd name="T41" fmla="*/ 98 h 2607"/>
                <a:gd name="T42" fmla="*/ 1291 w 3240"/>
                <a:gd name="T43" fmla="*/ 25 h 2607"/>
                <a:gd name="T44" fmla="*/ 1632 w 3240"/>
                <a:gd name="T45" fmla="*/ 1 h 2607"/>
                <a:gd name="T46" fmla="*/ 1632 w 3240"/>
                <a:gd name="T47" fmla="*/ 1 h 2607"/>
                <a:gd name="T48" fmla="*/ 1803 w 3240"/>
                <a:gd name="T49" fmla="*/ 1 h 2607"/>
                <a:gd name="T50" fmla="*/ 1949 w 3240"/>
                <a:gd name="T51" fmla="*/ 49 h 2607"/>
                <a:gd name="T52" fmla="*/ 2120 w 3240"/>
                <a:gd name="T53" fmla="*/ 98 h 2607"/>
                <a:gd name="T54" fmla="*/ 2266 w 3240"/>
                <a:gd name="T55" fmla="*/ 171 h 2607"/>
                <a:gd name="T56" fmla="*/ 2412 w 3240"/>
                <a:gd name="T57" fmla="*/ 269 h 2607"/>
                <a:gd name="T58" fmla="*/ 2534 w 3240"/>
                <a:gd name="T59" fmla="*/ 390 h 2607"/>
                <a:gd name="T60" fmla="*/ 2777 w 3240"/>
                <a:gd name="T61" fmla="*/ 634 h 2607"/>
                <a:gd name="T62" fmla="*/ 2972 w 3240"/>
                <a:gd name="T63" fmla="*/ 926 h 2607"/>
                <a:gd name="T64" fmla="*/ 3118 w 3240"/>
                <a:gd name="T65" fmla="*/ 1219 h 2607"/>
                <a:gd name="T66" fmla="*/ 3215 w 3240"/>
                <a:gd name="T67" fmla="*/ 1535 h 2607"/>
                <a:gd name="T68" fmla="*/ 3240 w 3240"/>
                <a:gd name="T69" fmla="*/ 1681 h 2607"/>
                <a:gd name="T70" fmla="*/ 3240 w 3240"/>
                <a:gd name="T71" fmla="*/ 1803 h 2607"/>
                <a:gd name="T72" fmla="*/ 3240 w 3240"/>
                <a:gd name="T73" fmla="*/ 1803 h 2607"/>
                <a:gd name="T74" fmla="*/ 3240 w 3240"/>
                <a:gd name="T75" fmla="*/ 1949 h 2607"/>
                <a:gd name="T76" fmla="*/ 3215 w 3240"/>
                <a:gd name="T77" fmla="*/ 2047 h 2607"/>
                <a:gd name="T78" fmla="*/ 3167 w 3240"/>
                <a:gd name="T79" fmla="*/ 2144 h 2607"/>
                <a:gd name="T80" fmla="*/ 3118 w 3240"/>
                <a:gd name="T81" fmla="*/ 2241 h 2607"/>
                <a:gd name="T82" fmla="*/ 3045 w 3240"/>
                <a:gd name="T83" fmla="*/ 2314 h 2607"/>
                <a:gd name="T84" fmla="*/ 2972 w 3240"/>
                <a:gd name="T85" fmla="*/ 2388 h 2607"/>
                <a:gd name="T86" fmla="*/ 2777 w 3240"/>
                <a:gd name="T87" fmla="*/ 2485 h 2607"/>
                <a:gd name="T88" fmla="*/ 2534 w 3240"/>
                <a:gd name="T89" fmla="*/ 2558 h 2607"/>
                <a:gd name="T90" fmla="*/ 2266 w 3240"/>
                <a:gd name="T91" fmla="*/ 2582 h 2607"/>
                <a:gd name="T92" fmla="*/ 1949 w 3240"/>
                <a:gd name="T93" fmla="*/ 2607 h 2607"/>
                <a:gd name="T94" fmla="*/ 1632 w 3240"/>
                <a:gd name="T95" fmla="*/ 2607 h 2607"/>
                <a:gd name="T96" fmla="*/ 1632 w 3240"/>
                <a:gd name="T97" fmla="*/ 2607 h 2607"/>
                <a:gd name="T98" fmla="*/ 0 w 3240"/>
                <a:gd name="T99" fmla="*/ 0 h 2607"/>
                <a:gd name="T100" fmla="*/ 3240 w 3240"/>
                <a:gd name="T101" fmla="*/ 2607 h 2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3240" h="2607" fill="none" extrusionOk="0">
                  <a:moveTo>
                    <a:pt x="1632" y="2607"/>
                  </a:moveTo>
                  <a:lnTo>
                    <a:pt x="1632" y="2607"/>
                  </a:lnTo>
                  <a:lnTo>
                    <a:pt x="1291" y="2582"/>
                  </a:lnTo>
                  <a:lnTo>
                    <a:pt x="999" y="2509"/>
                  </a:lnTo>
                  <a:lnTo>
                    <a:pt x="731" y="2388"/>
                  </a:lnTo>
                  <a:lnTo>
                    <a:pt x="488" y="2217"/>
                  </a:lnTo>
                  <a:lnTo>
                    <a:pt x="293" y="2047"/>
                  </a:lnTo>
                  <a:lnTo>
                    <a:pt x="122" y="1803"/>
                  </a:lnTo>
                  <a:lnTo>
                    <a:pt x="74" y="1706"/>
                  </a:lnTo>
                  <a:lnTo>
                    <a:pt x="49" y="1559"/>
                  </a:lnTo>
                  <a:lnTo>
                    <a:pt x="25" y="1438"/>
                  </a:lnTo>
                  <a:lnTo>
                    <a:pt x="1" y="1316"/>
                  </a:lnTo>
                  <a:lnTo>
                    <a:pt x="25" y="1170"/>
                  </a:lnTo>
                  <a:lnTo>
                    <a:pt x="49" y="1048"/>
                  </a:lnTo>
                  <a:lnTo>
                    <a:pt x="74" y="926"/>
                  </a:lnTo>
                  <a:lnTo>
                    <a:pt x="122" y="804"/>
                  </a:lnTo>
                  <a:lnTo>
                    <a:pt x="293" y="585"/>
                  </a:lnTo>
                  <a:lnTo>
                    <a:pt x="488" y="390"/>
                  </a:lnTo>
                  <a:lnTo>
                    <a:pt x="731" y="220"/>
                  </a:lnTo>
                  <a:lnTo>
                    <a:pt x="999" y="98"/>
                  </a:lnTo>
                  <a:lnTo>
                    <a:pt x="1291" y="25"/>
                  </a:lnTo>
                  <a:lnTo>
                    <a:pt x="1632" y="1"/>
                  </a:lnTo>
                  <a:lnTo>
                    <a:pt x="1803" y="1"/>
                  </a:lnTo>
                  <a:lnTo>
                    <a:pt x="1949" y="49"/>
                  </a:lnTo>
                  <a:lnTo>
                    <a:pt x="2120" y="98"/>
                  </a:lnTo>
                  <a:lnTo>
                    <a:pt x="2266" y="171"/>
                  </a:lnTo>
                  <a:lnTo>
                    <a:pt x="2412" y="269"/>
                  </a:lnTo>
                  <a:lnTo>
                    <a:pt x="2534" y="390"/>
                  </a:lnTo>
                  <a:lnTo>
                    <a:pt x="2777" y="634"/>
                  </a:lnTo>
                  <a:lnTo>
                    <a:pt x="2972" y="926"/>
                  </a:lnTo>
                  <a:lnTo>
                    <a:pt x="3118" y="1219"/>
                  </a:lnTo>
                  <a:lnTo>
                    <a:pt x="3215" y="1535"/>
                  </a:lnTo>
                  <a:lnTo>
                    <a:pt x="3240" y="1681"/>
                  </a:lnTo>
                  <a:lnTo>
                    <a:pt x="3240" y="1803"/>
                  </a:lnTo>
                  <a:lnTo>
                    <a:pt x="3240" y="1949"/>
                  </a:lnTo>
                  <a:lnTo>
                    <a:pt x="3215" y="2047"/>
                  </a:lnTo>
                  <a:lnTo>
                    <a:pt x="3167" y="2144"/>
                  </a:lnTo>
                  <a:lnTo>
                    <a:pt x="3118" y="2241"/>
                  </a:lnTo>
                  <a:lnTo>
                    <a:pt x="3045" y="2314"/>
                  </a:lnTo>
                  <a:lnTo>
                    <a:pt x="2972" y="2388"/>
                  </a:lnTo>
                  <a:lnTo>
                    <a:pt x="2777" y="2485"/>
                  </a:lnTo>
                  <a:lnTo>
                    <a:pt x="2534" y="2558"/>
                  </a:lnTo>
                  <a:lnTo>
                    <a:pt x="2266" y="2582"/>
                  </a:lnTo>
                  <a:lnTo>
                    <a:pt x="1949" y="2607"/>
                  </a:lnTo>
                  <a:lnTo>
                    <a:pt x="1632" y="260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Shape 654"/>
            <p:cNvSpPr>
              <a:spLocks/>
            </p:cNvSpPr>
            <p:nvPr/>
          </p:nvSpPr>
          <p:spPr bwMode="auto">
            <a:xfrm>
              <a:off x="5447225" y="4615925"/>
              <a:ext cx="110850" cy="25"/>
            </a:xfrm>
            <a:custGeom>
              <a:avLst/>
              <a:gdLst>
                <a:gd name="T0" fmla="*/ 1 w 4434"/>
                <a:gd name="T1" fmla="*/ 0 h 1"/>
                <a:gd name="T2" fmla="*/ 4434 w 4434"/>
                <a:gd name="T3" fmla="*/ 0 h 1"/>
                <a:gd name="T4" fmla="*/ 0 w 4434"/>
                <a:gd name="T5" fmla="*/ 0 h 1"/>
                <a:gd name="T6" fmla="*/ 4434 w 44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4434" h="1" fill="none" extrusionOk="0">
                  <a:moveTo>
                    <a:pt x="1" y="0"/>
                  </a:moveTo>
                  <a:lnTo>
                    <a:pt x="4434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Shape 655"/>
            <p:cNvSpPr>
              <a:spLocks/>
            </p:cNvSpPr>
            <p:nvPr/>
          </p:nvSpPr>
          <p:spPr bwMode="auto">
            <a:xfrm>
              <a:off x="5439925" y="4589125"/>
              <a:ext cx="125450" cy="25"/>
            </a:xfrm>
            <a:custGeom>
              <a:avLst/>
              <a:gdLst>
                <a:gd name="T0" fmla="*/ 1 w 5018"/>
                <a:gd name="T1" fmla="*/ 0 h 1"/>
                <a:gd name="T2" fmla="*/ 5018 w 5018"/>
                <a:gd name="T3" fmla="*/ 0 h 1"/>
                <a:gd name="T4" fmla="*/ 0 w 5018"/>
                <a:gd name="T5" fmla="*/ 0 h 1"/>
                <a:gd name="T6" fmla="*/ 5018 w 50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018" h="1" fill="none" extrusionOk="0">
                  <a:moveTo>
                    <a:pt x="1" y="0"/>
                  </a:moveTo>
                  <a:lnTo>
                    <a:pt x="501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Shape 656"/>
            <p:cNvSpPr>
              <a:spLocks/>
            </p:cNvSpPr>
            <p:nvPr/>
          </p:nvSpPr>
          <p:spPr bwMode="auto">
            <a:xfrm>
              <a:off x="5597625" y="4569025"/>
              <a:ext cx="81000" cy="65175"/>
            </a:xfrm>
            <a:custGeom>
              <a:avLst/>
              <a:gdLst>
                <a:gd name="T0" fmla="*/ 1608 w 3240"/>
                <a:gd name="T1" fmla="*/ 2607 h 2607"/>
                <a:gd name="T2" fmla="*/ 1608 w 3240"/>
                <a:gd name="T3" fmla="*/ 2607 h 2607"/>
                <a:gd name="T4" fmla="*/ 1291 w 3240"/>
                <a:gd name="T5" fmla="*/ 2607 h 2607"/>
                <a:gd name="T6" fmla="*/ 975 w 3240"/>
                <a:gd name="T7" fmla="*/ 2582 h 2607"/>
                <a:gd name="T8" fmla="*/ 707 w 3240"/>
                <a:gd name="T9" fmla="*/ 2558 h 2607"/>
                <a:gd name="T10" fmla="*/ 463 w 3240"/>
                <a:gd name="T11" fmla="*/ 2485 h 2607"/>
                <a:gd name="T12" fmla="*/ 268 w 3240"/>
                <a:gd name="T13" fmla="*/ 2388 h 2607"/>
                <a:gd name="T14" fmla="*/ 195 w 3240"/>
                <a:gd name="T15" fmla="*/ 2314 h 2607"/>
                <a:gd name="T16" fmla="*/ 122 w 3240"/>
                <a:gd name="T17" fmla="*/ 2241 h 2607"/>
                <a:gd name="T18" fmla="*/ 74 w 3240"/>
                <a:gd name="T19" fmla="*/ 2144 h 2607"/>
                <a:gd name="T20" fmla="*/ 25 w 3240"/>
                <a:gd name="T21" fmla="*/ 2047 h 2607"/>
                <a:gd name="T22" fmla="*/ 1 w 3240"/>
                <a:gd name="T23" fmla="*/ 1949 h 2607"/>
                <a:gd name="T24" fmla="*/ 1 w 3240"/>
                <a:gd name="T25" fmla="*/ 1803 h 2607"/>
                <a:gd name="T26" fmla="*/ 1 w 3240"/>
                <a:gd name="T27" fmla="*/ 1803 h 2607"/>
                <a:gd name="T28" fmla="*/ 1 w 3240"/>
                <a:gd name="T29" fmla="*/ 1681 h 2607"/>
                <a:gd name="T30" fmla="*/ 25 w 3240"/>
                <a:gd name="T31" fmla="*/ 1535 h 2607"/>
                <a:gd name="T32" fmla="*/ 122 w 3240"/>
                <a:gd name="T33" fmla="*/ 1219 h 2607"/>
                <a:gd name="T34" fmla="*/ 268 w 3240"/>
                <a:gd name="T35" fmla="*/ 926 h 2607"/>
                <a:gd name="T36" fmla="*/ 463 w 3240"/>
                <a:gd name="T37" fmla="*/ 634 h 2607"/>
                <a:gd name="T38" fmla="*/ 707 w 3240"/>
                <a:gd name="T39" fmla="*/ 390 h 2607"/>
                <a:gd name="T40" fmla="*/ 829 w 3240"/>
                <a:gd name="T41" fmla="*/ 269 h 2607"/>
                <a:gd name="T42" fmla="*/ 975 w 3240"/>
                <a:gd name="T43" fmla="*/ 171 h 2607"/>
                <a:gd name="T44" fmla="*/ 1121 w 3240"/>
                <a:gd name="T45" fmla="*/ 98 h 2607"/>
                <a:gd name="T46" fmla="*/ 1291 w 3240"/>
                <a:gd name="T47" fmla="*/ 49 h 2607"/>
                <a:gd name="T48" fmla="*/ 1438 w 3240"/>
                <a:gd name="T49" fmla="*/ 1 h 2607"/>
                <a:gd name="T50" fmla="*/ 1608 w 3240"/>
                <a:gd name="T51" fmla="*/ 1 h 2607"/>
                <a:gd name="T52" fmla="*/ 1608 w 3240"/>
                <a:gd name="T53" fmla="*/ 1 h 2607"/>
                <a:gd name="T54" fmla="*/ 1949 w 3240"/>
                <a:gd name="T55" fmla="*/ 25 h 2607"/>
                <a:gd name="T56" fmla="*/ 2241 w 3240"/>
                <a:gd name="T57" fmla="*/ 98 h 2607"/>
                <a:gd name="T58" fmla="*/ 2509 w 3240"/>
                <a:gd name="T59" fmla="*/ 220 h 2607"/>
                <a:gd name="T60" fmla="*/ 2753 w 3240"/>
                <a:gd name="T61" fmla="*/ 390 h 2607"/>
                <a:gd name="T62" fmla="*/ 2948 w 3240"/>
                <a:gd name="T63" fmla="*/ 585 h 2607"/>
                <a:gd name="T64" fmla="*/ 3118 w 3240"/>
                <a:gd name="T65" fmla="*/ 804 h 2607"/>
                <a:gd name="T66" fmla="*/ 3167 w 3240"/>
                <a:gd name="T67" fmla="*/ 926 h 2607"/>
                <a:gd name="T68" fmla="*/ 3191 w 3240"/>
                <a:gd name="T69" fmla="*/ 1048 h 2607"/>
                <a:gd name="T70" fmla="*/ 3215 w 3240"/>
                <a:gd name="T71" fmla="*/ 1170 h 2607"/>
                <a:gd name="T72" fmla="*/ 3240 w 3240"/>
                <a:gd name="T73" fmla="*/ 1316 h 2607"/>
                <a:gd name="T74" fmla="*/ 3240 w 3240"/>
                <a:gd name="T75" fmla="*/ 1316 h 2607"/>
                <a:gd name="T76" fmla="*/ 3215 w 3240"/>
                <a:gd name="T77" fmla="*/ 1438 h 2607"/>
                <a:gd name="T78" fmla="*/ 3191 w 3240"/>
                <a:gd name="T79" fmla="*/ 1559 h 2607"/>
                <a:gd name="T80" fmla="*/ 3167 w 3240"/>
                <a:gd name="T81" fmla="*/ 1706 h 2607"/>
                <a:gd name="T82" fmla="*/ 3118 w 3240"/>
                <a:gd name="T83" fmla="*/ 1803 h 2607"/>
                <a:gd name="T84" fmla="*/ 2948 w 3240"/>
                <a:gd name="T85" fmla="*/ 2047 h 2607"/>
                <a:gd name="T86" fmla="*/ 2753 w 3240"/>
                <a:gd name="T87" fmla="*/ 2217 h 2607"/>
                <a:gd name="T88" fmla="*/ 2509 w 3240"/>
                <a:gd name="T89" fmla="*/ 2388 h 2607"/>
                <a:gd name="T90" fmla="*/ 2241 w 3240"/>
                <a:gd name="T91" fmla="*/ 2509 h 2607"/>
                <a:gd name="T92" fmla="*/ 1949 w 3240"/>
                <a:gd name="T93" fmla="*/ 2582 h 2607"/>
                <a:gd name="T94" fmla="*/ 1608 w 3240"/>
                <a:gd name="T95" fmla="*/ 2607 h 2607"/>
                <a:gd name="T96" fmla="*/ 1608 w 3240"/>
                <a:gd name="T97" fmla="*/ 2607 h 2607"/>
                <a:gd name="T98" fmla="*/ 0 w 3240"/>
                <a:gd name="T99" fmla="*/ 0 h 2607"/>
                <a:gd name="T100" fmla="*/ 3240 w 3240"/>
                <a:gd name="T101" fmla="*/ 2607 h 2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3240" h="2607" fill="none" extrusionOk="0">
                  <a:moveTo>
                    <a:pt x="1608" y="2607"/>
                  </a:moveTo>
                  <a:lnTo>
                    <a:pt x="1608" y="2607"/>
                  </a:lnTo>
                  <a:lnTo>
                    <a:pt x="1291" y="2607"/>
                  </a:lnTo>
                  <a:lnTo>
                    <a:pt x="975" y="2582"/>
                  </a:lnTo>
                  <a:lnTo>
                    <a:pt x="707" y="2558"/>
                  </a:lnTo>
                  <a:lnTo>
                    <a:pt x="463" y="2485"/>
                  </a:lnTo>
                  <a:lnTo>
                    <a:pt x="268" y="2388"/>
                  </a:lnTo>
                  <a:lnTo>
                    <a:pt x="195" y="2314"/>
                  </a:lnTo>
                  <a:lnTo>
                    <a:pt x="122" y="2241"/>
                  </a:lnTo>
                  <a:lnTo>
                    <a:pt x="74" y="2144"/>
                  </a:lnTo>
                  <a:lnTo>
                    <a:pt x="25" y="2047"/>
                  </a:lnTo>
                  <a:lnTo>
                    <a:pt x="1" y="1949"/>
                  </a:lnTo>
                  <a:lnTo>
                    <a:pt x="1" y="1803"/>
                  </a:lnTo>
                  <a:lnTo>
                    <a:pt x="1" y="1681"/>
                  </a:lnTo>
                  <a:lnTo>
                    <a:pt x="25" y="1535"/>
                  </a:lnTo>
                  <a:lnTo>
                    <a:pt x="122" y="1219"/>
                  </a:lnTo>
                  <a:lnTo>
                    <a:pt x="268" y="926"/>
                  </a:lnTo>
                  <a:lnTo>
                    <a:pt x="463" y="634"/>
                  </a:lnTo>
                  <a:lnTo>
                    <a:pt x="707" y="390"/>
                  </a:lnTo>
                  <a:lnTo>
                    <a:pt x="829" y="269"/>
                  </a:lnTo>
                  <a:lnTo>
                    <a:pt x="975" y="171"/>
                  </a:lnTo>
                  <a:lnTo>
                    <a:pt x="1121" y="98"/>
                  </a:lnTo>
                  <a:lnTo>
                    <a:pt x="1291" y="49"/>
                  </a:lnTo>
                  <a:lnTo>
                    <a:pt x="1438" y="1"/>
                  </a:lnTo>
                  <a:lnTo>
                    <a:pt x="1608" y="1"/>
                  </a:lnTo>
                  <a:lnTo>
                    <a:pt x="1949" y="25"/>
                  </a:lnTo>
                  <a:lnTo>
                    <a:pt x="2241" y="98"/>
                  </a:lnTo>
                  <a:lnTo>
                    <a:pt x="2509" y="220"/>
                  </a:lnTo>
                  <a:lnTo>
                    <a:pt x="2753" y="390"/>
                  </a:lnTo>
                  <a:lnTo>
                    <a:pt x="2948" y="585"/>
                  </a:lnTo>
                  <a:lnTo>
                    <a:pt x="3118" y="804"/>
                  </a:lnTo>
                  <a:lnTo>
                    <a:pt x="3167" y="926"/>
                  </a:lnTo>
                  <a:lnTo>
                    <a:pt x="3191" y="1048"/>
                  </a:lnTo>
                  <a:lnTo>
                    <a:pt x="3215" y="1170"/>
                  </a:lnTo>
                  <a:lnTo>
                    <a:pt x="3240" y="1316"/>
                  </a:lnTo>
                  <a:lnTo>
                    <a:pt x="3215" y="1438"/>
                  </a:lnTo>
                  <a:lnTo>
                    <a:pt x="3191" y="1559"/>
                  </a:lnTo>
                  <a:lnTo>
                    <a:pt x="3167" y="1706"/>
                  </a:lnTo>
                  <a:lnTo>
                    <a:pt x="3118" y="1803"/>
                  </a:lnTo>
                  <a:lnTo>
                    <a:pt x="2948" y="2047"/>
                  </a:lnTo>
                  <a:lnTo>
                    <a:pt x="2753" y="2217"/>
                  </a:lnTo>
                  <a:lnTo>
                    <a:pt x="2509" y="2388"/>
                  </a:lnTo>
                  <a:lnTo>
                    <a:pt x="2241" y="2509"/>
                  </a:lnTo>
                  <a:lnTo>
                    <a:pt x="1949" y="2582"/>
                  </a:lnTo>
                  <a:lnTo>
                    <a:pt x="1608" y="260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1304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Thinking at the margin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50" y="1358268"/>
            <a:ext cx="1914817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25" y="1358268"/>
            <a:ext cx="1881266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49" y="1358268"/>
            <a:ext cx="189625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22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Costs and Decisions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Marginal cost (</a:t>
            </a:r>
            <a:r>
              <a:rPr lang="en-US" i="1" dirty="0" smtClean="0"/>
              <a:t>not average cost</a:t>
            </a:r>
            <a:r>
              <a:rPr lang="en-US" dirty="0" smtClean="0"/>
              <a:t>) is the </a:t>
            </a:r>
            <a:r>
              <a:rPr lang="en-US" dirty="0" smtClean="0">
                <a:highlight>
                  <a:srgbClr val="FFCD00"/>
                </a:highlight>
                <a:sym typeface="Lora"/>
              </a:rPr>
              <a:t>relevant cost</a:t>
            </a:r>
            <a:r>
              <a:rPr lang="en-US" dirty="0" smtClean="0">
                <a:highlight>
                  <a:srgbClr val="FFCD00"/>
                </a:highlight>
              </a:rPr>
              <a:t> </a:t>
            </a:r>
            <a:r>
              <a:rPr lang="en-US" dirty="0" smtClean="0"/>
              <a:t>for extant (how much / how many) decisions.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If</a:t>
            </a:r>
            <a:r>
              <a:rPr lang="en-US" dirty="0" smtClean="0"/>
              <a:t> MC &lt; MR, do more of it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If MC &gt; MR, do less of it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highlight>
                  <a:srgbClr val="FFCD00"/>
                </a:highlight>
                <a:sym typeface="Lora"/>
              </a:rPr>
              <a:t>If MC = MR, profit is maximized</a:t>
            </a:r>
            <a:endParaRPr lang="en-US" dirty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		Caveats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9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Incentives at the margin</a:t>
            </a:r>
            <a:endParaRPr lang="en" dirty="0">
              <a:highlight>
                <a:srgbClr val="FFCD00"/>
              </a:highlight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2" descr="edicare_gam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r="39703" b="17372"/>
          <a:stretch/>
        </p:blipFill>
        <p:spPr bwMode="auto">
          <a:xfrm>
            <a:off x="273410" y="1739268"/>
            <a:ext cx="4054750" cy="292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66"/>
          <p:cNvSpPr txBox="1">
            <a:spLocks noGrp="1"/>
          </p:cNvSpPr>
          <p:nvPr>
            <p:ph type="body" idx="4294967295"/>
          </p:nvPr>
        </p:nvSpPr>
        <p:spPr>
          <a:xfrm>
            <a:off x="4757739" y="878850"/>
            <a:ext cx="3777236" cy="3654300"/>
          </a:xfrm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dirty="0" smtClean="0">
                <a:solidFill>
                  <a:schemeClr val="dk1"/>
                </a:solidFill>
                <a:sym typeface="Lora"/>
              </a:rPr>
              <a:t>	Hospital discharges for Medicare patients at long-term care facilities.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b="1" dirty="0">
              <a:solidFill>
                <a:schemeClr val="dk1"/>
              </a:solidFill>
              <a:sym typeface="Lor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b="1" dirty="0" smtClean="0">
              <a:solidFill>
                <a:schemeClr val="dk1"/>
              </a:solidFill>
              <a:sym typeface="Lor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dirty="0" smtClean="0">
                <a:solidFill>
                  <a:schemeClr val="dk1"/>
                </a:solidFill>
                <a:sym typeface="Lora"/>
              </a:rPr>
              <a:t>	2008-2013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Lora"/>
              </a:rPr>
              <a:t>	Source: WSJ 2/17/2015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sym typeface="Lor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dirty="0" smtClean="0"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86056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Formulas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Break even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  <a:r>
              <a:rPr lang="en-US" dirty="0" smtClean="0"/>
              <a:t>	Smallest </a:t>
            </a:r>
            <a:r>
              <a:rPr lang="en-US" dirty="0"/>
              <a:t>quantity that will recoup fixed costs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Net present value</a:t>
            </a:r>
            <a:endParaRPr lang="en-US" dirty="0" smtClean="0"/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  <a:r>
              <a:rPr lang="en-US" dirty="0" smtClean="0"/>
              <a:t>	Current value of all future cash flows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  <a:r>
              <a:rPr lang="en-US" dirty="0" smtClean="0"/>
              <a:t>	Discounts, delayed gratification, opportunity cost	</a:t>
            </a:r>
            <a:endParaRPr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76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ola 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ola" id="{623AD44C-EE65-FE4C-87B1-13997D5D3EBA}" vid="{95DEBDB7-D69F-0244-98C4-0DBCB1AE07D2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LEctures</Template>
  <TotalTime>1194</TotalTime>
  <Words>126</Words>
  <Application>Microsoft Macintosh PowerPoint</Application>
  <PresentationFormat>On-screen Show (16:9)</PresentationFormat>
  <Paragraphs>62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Verdana</vt:lpstr>
      <vt:lpstr>Arial</vt:lpstr>
      <vt:lpstr>Lora</vt:lpstr>
      <vt:lpstr>Quattrocento Sans</vt:lpstr>
      <vt:lpstr>Viola template</vt:lpstr>
      <vt:lpstr>Managerial Economics</vt:lpstr>
      <vt:lpstr>Last time…</vt:lpstr>
      <vt:lpstr>PowerPoint Presentation</vt:lpstr>
      <vt:lpstr>Outline</vt:lpstr>
      <vt:lpstr>PowerPoint Presentation</vt:lpstr>
      <vt:lpstr>Thinking at the margin</vt:lpstr>
      <vt:lpstr>Costs and Decisions</vt:lpstr>
      <vt:lpstr>Incentives at the margin</vt:lpstr>
      <vt:lpstr>Formulas</vt:lpstr>
      <vt:lpstr>PowerPoint Presentation</vt:lpstr>
      <vt:lpstr>Summary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Managerial Economics</dc:title>
  <dc:creator>Mike S</dc:creator>
  <cp:lastModifiedBy>Mike S</cp:lastModifiedBy>
  <cp:revision>70</cp:revision>
  <dcterms:created xsi:type="dcterms:W3CDTF">2017-10-16T01:28:23Z</dcterms:created>
  <dcterms:modified xsi:type="dcterms:W3CDTF">2017-10-23T13:59:05Z</dcterms:modified>
</cp:coreProperties>
</file>