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8" r:id="rId1"/>
  </p:sldMasterIdLst>
  <p:notesMasterIdLst>
    <p:notesMasterId r:id="rId10"/>
  </p:notesMasterIdLst>
  <p:sldIdLst>
    <p:sldId id="256" r:id="rId2"/>
    <p:sldId id="306" r:id="rId3"/>
    <p:sldId id="285" r:id="rId4"/>
    <p:sldId id="287" r:id="rId5"/>
    <p:sldId id="324" r:id="rId6"/>
    <p:sldId id="323" r:id="rId7"/>
    <p:sldId id="325" r:id="rId8"/>
    <p:sldId id="261" r:id="rId9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Arial" charset="0"/>
        <a:cs typeface="Arial" charset="0"/>
        <a:sym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Arial" charset="0"/>
        <a:cs typeface="Arial" charset="0"/>
        <a:sym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Arial" charset="0"/>
        <a:cs typeface="Arial" charset="0"/>
        <a:sym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Arial" charset="0"/>
        <a:cs typeface="Arial" charset="0"/>
        <a:sym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Arial" charset="0"/>
        <a:cs typeface="Arial" charset="0"/>
        <a:sym typeface="Arial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charset="0"/>
        <a:ea typeface="Arial" charset="0"/>
        <a:cs typeface="Arial" charset="0"/>
        <a:sym typeface="Arial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charset="0"/>
        <a:ea typeface="Arial" charset="0"/>
        <a:cs typeface="Arial" charset="0"/>
        <a:sym typeface="Arial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charset="0"/>
        <a:ea typeface="Arial" charset="0"/>
        <a:cs typeface="Arial" charset="0"/>
        <a:sym typeface="Arial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charset="0"/>
        <a:ea typeface="Arial" charset="0"/>
        <a:cs typeface="Arial" charset="0"/>
        <a:sym typeface="Arial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F1CF"/>
    <a:srgbClr val="0AF80F"/>
    <a:srgbClr val="A28448"/>
    <a:srgbClr val="53F0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E86FEC1-F41B-40B7-A70C-D34B210500F4}">
  <a:tblStyle styleId="{9E86FEC1-F41B-40B7-A70C-D34B210500F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9216"/>
    <p:restoredTop sz="94668"/>
  </p:normalViewPr>
  <p:slideViewPr>
    <p:cSldViewPr snapToGrid="0" snapToObjects="1">
      <p:cViewPr>
        <p:scale>
          <a:sx n="84" d="100"/>
          <a:sy n="84" d="100"/>
        </p:scale>
        <p:origin x="600" y="71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hape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  <a:gd name="T10" fmla="*/ 0 w 120000"/>
              <a:gd name="T11" fmla="*/ 0 h 120000"/>
              <a:gd name="T12" fmla="*/ 120000 w 120000"/>
              <a:gd name="T13" fmla="*/ 12000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T10" t="T11" r="T12" b="T13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har char="●"/>
              <a:defRPr sz="1100"/>
            </a:lvl1pPr>
            <a:lvl2pPr lvl="1">
              <a:spcBef>
                <a:spcPts val="0"/>
              </a:spcBef>
              <a:buChar char="○"/>
              <a:defRPr sz="1100"/>
            </a:lvl2pPr>
            <a:lvl3pPr lvl="2">
              <a:spcBef>
                <a:spcPts val="0"/>
              </a:spcBef>
              <a:buChar char="■"/>
              <a:defRPr sz="1100"/>
            </a:lvl3pPr>
            <a:lvl4pPr lvl="3">
              <a:spcBef>
                <a:spcPts val="0"/>
              </a:spcBef>
              <a:buChar char="●"/>
              <a:defRPr sz="1100"/>
            </a:lvl4pPr>
            <a:lvl5pPr lvl="4">
              <a:spcBef>
                <a:spcPts val="0"/>
              </a:spcBef>
              <a:buChar char="○"/>
              <a:defRPr sz="1100"/>
            </a:lvl5pPr>
            <a:lvl6pPr lvl="5">
              <a:spcBef>
                <a:spcPts val="0"/>
              </a:spcBef>
              <a:buChar char="■"/>
              <a:defRPr sz="1100"/>
            </a:lvl6pPr>
            <a:lvl7pPr lvl="6">
              <a:spcBef>
                <a:spcPts val="0"/>
              </a:spcBef>
              <a:buChar char="●"/>
              <a:defRPr sz="1100"/>
            </a:lvl7pPr>
            <a:lvl8pPr lvl="7">
              <a:spcBef>
                <a:spcPts val="0"/>
              </a:spcBef>
              <a:buChar char="○"/>
              <a:defRPr sz="1100"/>
            </a:lvl8pPr>
            <a:lvl9pPr lvl="8">
              <a:spcBef>
                <a:spcPts val="0"/>
              </a:spcBef>
              <a:buChar char="■"/>
              <a:defRPr sz="1100"/>
            </a:lvl9pPr>
          </a:lstStyle>
          <a:p>
            <a:pPr lvl="0"/>
            <a:endParaRPr noProof="0"/>
          </a:p>
        </p:txBody>
      </p:sp>
    </p:spTree>
    <p:extLst>
      <p:ext uri="{BB962C8B-B14F-4D97-AF65-F5344CB8AC3E}">
        <p14:creationId xmlns:p14="http://schemas.microsoft.com/office/powerpoint/2010/main" val="188652209"/>
      </p:ext>
    </p:extLst>
  </p:cSld>
  <p:clrMap bg1="lt1" tx1="dk1" bg2="dk2" tx2="lt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742950" indent="-28575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hape 58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13314" name="Shape 59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18136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hape 95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19458" name="Shape 96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52739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hape 163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31746" name="Shape 164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43959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hape 107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3554" name="Shape 108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88522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hape 107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3554" name="Shape 108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2239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hape 107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3554" name="Shape 108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62506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hape 107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3554" name="Shape 108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392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hape 107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3554" name="Shape 108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062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hape 10"/>
          <p:cNvCxnSpPr>
            <a:cxnSpLocks noChangeShapeType="1"/>
          </p:cNvCxnSpPr>
          <p:nvPr/>
        </p:nvCxnSpPr>
        <p:spPr bwMode="auto">
          <a:xfrm>
            <a:off x="-6350" y="3676650"/>
            <a:ext cx="916305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" name="Shape 11"/>
          <p:cNvSpPr>
            <a:spLocks noChangeArrowheads="1"/>
          </p:cNvSpPr>
          <p:nvPr/>
        </p:nvSpPr>
        <p:spPr bwMode="auto">
          <a:xfrm>
            <a:off x="1117600" y="3392488"/>
            <a:ext cx="566738" cy="566737"/>
          </a:xfrm>
          <a:prstGeom prst="ellipse">
            <a:avLst/>
          </a:prstGeom>
          <a:solidFill>
            <a:srgbClr val="A2844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996630" y="2003888"/>
            <a:ext cx="4523700" cy="1159800"/>
          </a:xfrm>
          <a:prstGeom prst="rect">
            <a:avLst/>
          </a:prstGeom>
        </p:spPr>
        <p:txBody>
          <a:bodyPr anchor="b"/>
          <a:lstStyle>
            <a:lvl1pPr lvl="0">
              <a:spcBef>
                <a:spcPts val="0"/>
              </a:spcBef>
              <a:buSzPct val="100000"/>
              <a:defRPr sz="3600">
                <a:latin typeface="Verdana" charset="0"/>
                <a:ea typeface="Verdana" charset="0"/>
                <a:cs typeface="Verdana" charset="0"/>
              </a:defRPr>
            </a:lvl1pPr>
            <a:lvl2pPr lvl="1">
              <a:spcBef>
                <a:spcPts val="0"/>
              </a:spcBef>
              <a:buSzPct val="100000"/>
              <a:defRPr sz="3600"/>
            </a:lvl2pPr>
            <a:lvl3pPr lvl="2">
              <a:spcBef>
                <a:spcPts val="0"/>
              </a:spcBef>
              <a:buSzPct val="100000"/>
              <a:defRPr sz="3600"/>
            </a:lvl3pPr>
            <a:lvl4pPr lvl="3">
              <a:spcBef>
                <a:spcPts val="0"/>
              </a:spcBef>
              <a:buSzPct val="100000"/>
              <a:defRPr sz="3600"/>
            </a:lvl4pPr>
            <a:lvl5pPr lvl="4">
              <a:spcBef>
                <a:spcPts val="0"/>
              </a:spcBef>
              <a:buSzPct val="100000"/>
              <a:defRPr sz="3600"/>
            </a:lvl5pPr>
            <a:lvl6pPr lvl="5">
              <a:spcBef>
                <a:spcPts val="0"/>
              </a:spcBef>
              <a:buSzPct val="100000"/>
              <a:defRPr sz="3600"/>
            </a:lvl6pPr>
            <a:lvl7pPr lvl="6">
              <a:spcBef>
                <a:spcPts val="0"/>
              </a:spcBef>
              <a:buSzPct val="100000"/>
              <a:defRPr sz="3600"/>
            </a:lvl7pPr>
            <a:lvl8pPr lvl="7">
              <a:spcBef>
                <a:spcPts val="0"/>
              </a:spcBef>
              <a:buSzPct val="100000"/>
              <a:defRPr sz="3600"/>
            </a:lvl8pPr>
            <a:lvl9pPr lvl="8">
              <a:spcBef>
                <a:spcPts val="0"/>
              </a:spcBef>
              <a:buSzPct val="100000"/>
              <a:defRPr sz="3600"/>
            </a:lvl9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329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hape 14"/>
          <p:cNvCxnSpPr>
            <a:cxnSpLocks noChangeShapeType="1"/>
          </p:cNvCxnSpPr>
          <p:nvPr/>
        </p:nvCxnSpPr>
        <p:spPr bwMode="auto">
          <a:xfrm>
            <a:off x="-6350" y="2571750"/>
            <a:ext cx="1984375" cy="0"/>
          </a:xfrm>
          <a:prstGeom prst="straightConnector1">
            <a:avLst/>
          </a:prstGeom>
          <a:noFill/>
          <a:ln w="9525">
            <a:solidFill>
              <a:srgbClr val="CCCCCC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" name="Shape 15"/>
          <p:cNvSpPr>
            <a:spLocks noChangeArrowheads="1"/>
          </p:cNvSpPr>
          <p:nvPr/>
        </p:nvSpPr>
        <p:spPr bwMode="auto">
          <a:xfrm>
            <a:off x="1117600" y="2287588"/>
            <a:ext cx="566738" cy="568325"/>
          </a:xfrm>
          <a:prstGeom prst="ellipse">
            <a:avLst/>
          </a:prstGeom>
          <a:solidFill>
            <a:srgbClr val="A2844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cxnSp>
        <p:nvCxnSpPr>
          <p:cNvPr id="6" name="Shape 17"/>
          <p:cNvCxnSpPr>
            <a:cxnSpLocks noChangeShapeType="1"/>
          </p:cNvCxnSpPr>
          <p:nvPr/>
        </p:nvCxnSpPr>
        <p:spPr bwMode="auto">
          <a:xfrm>
            <a:off x="5899150" y="2571750"/>
            <a:ext cx="3251200" cy="0"/>
          </a:xfrm>
          <a:prstGeom prst="straightConnector1">
            <a:avLst/>
          </a:prstGeom>
          <a:noFill/>
          <a:ln w="9525">
            <a:solidFill>
              <a:srgbClr val="CCCCCC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2022300" y="2815923"/>
            <a:ext cx="5591400" cy="784800"/>
          </a:xfrm>
          <a:prstGeom prst="rect">
            <a:avLst/>
          </a:prstGeom>
        </p:spPr>
        <p:txBody>
          <a:bodyPr/>
          <a:lstStyle>
            <a:lvl1pPr lvl="0" rtl="0">
              <a:spcBef>
                <a:spcPts val="0"/>
              </a:spcBef>
              <a:buClr>
                <a:srgbClr val="000000"/>
              </a:buClr>
              <a:buSzPct val="100000"/>
              <a:buNone/>
              <a:defRPr sz="1400">
                <a:highlight>
                  <a:srgbClr val="FFCD00"/>
                </a:highlight>
              </a:defRPr>
            </a:lvl1pPr>
            <a:lvl2pPr lvl="1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2pPr>
            <a:lvl3pPr lvl="2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3pPr>
            <a:lvl4pPr lvl="3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4pPr>
            <a:lvl5pPr lvl="4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5pPr>
            <a:lvl6pPr lvl="5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6pPr>
            <a:lvl7pPr lvl="6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7pPr>
            <a:lvl8pPr lvl="7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8pPr>
            <a:lvl9pPr lvl="8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2022225" y="1693523"/>
            <a:ext cx="3787800" cy="1159800"/>
          </a:xfrm>
          <a:prstGeom prst="rect">
            <a:avLst/>
          </a:prstGeom>
        </p:spPr>
        <p:txBody>
          <a:bodyPr anchor="b"/>
          <a:lstStyle>
            <a:lvl1pPr lvl="0" rtl="0">
              <a:spcBef>
                <a:spcPts val="0"/>
              </a:spcBef>
              <a:buSzPct val="100000"/>
              <a:defRPr sz="3000">
                <a:latin typeface="Verdana" charset="0"/>
                <a:ea typeface="Verdana" charset="0"/>
                <a:cs typeface="Verdana" charset="0"/>
              </a:defRPr>
            </a:lvl1pPr>
            <a:lvl2pPr lvl="1" rtl="0">
              <a:spcBef>
                <a:spcPts val="0"/>
              </a:spcBef>
              <a:buSzPct val="100000"/>
              <a:defRPr sz="3000"/>
            </a:lvl2pPr>
            <a:lvl3pPr lvl="2" rtl="0">
              <a:spcBef>
                <a:spcPts val="0"/>
              </a:spcBef>
              <a:buSzPct val="100000"/>
              <a:defRPr sz="3000"/>
            </a:lvl3pPr>
            <a:lvl4pPr lvl="3" rtl="0">
              <a:spcBef>
                <a:spcPts val="0"/>
              </a:spcBef>
              <a:buSzPct val="100000"/>
              <a:defRPr sz="3000"/>
            </a:lvl4pPr>
            <a:lvl5pPr lvl="4" rtl="0">
              <a:spcBef>
                <a:spcPts val="0"/>
              </a:spcBef>
              <a:buSzPct val="100000"/>
              <a:defRPr sz="3000"/>
            </a:lvl5pPr>
            <a:lvl6pPr lvl="5" rtl="0">
              <a:spcBef>
                <a:spcPts val="0"/>
              </a:spcBef>
              <a:buSzPct val="100000"/>
              <a:defRPr sz="3000"/>
            </a:lvl6pPr>
            <a:lvl7pPr lvl="6" rtl="0">
              <a:spcBef>
                <a:spcPts val="0"/>
              </a:spcBef>
              <a:buSzPct val="100000"/>
              <a:defRPr sz="3000"/>
            </a:lvl7pPr>
            <a:lvl8pPr lvl="7" rtl="0">
              <a:spcBef>
                <a:spcPts val="0"/>
              </a:spcBef>
              <a:buSzPct val="100000"/>
              <a:defRPr sz="3000"/>
            </a:lvl8pPr>
            <a:lvl9pPr lvl="8" rtl="0">
              <a:spcBef>
                <a:spcPts val="0"/>
              </a:spcBef>
              <a:buSzPct val="100000"/>
              <a:defRPr sz="3000"/>
            </a:lvl9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366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hape 24"/>
          <p:cNvCxnSpPr>
            <a:cxnSpLocks noChangeShapeType="1"/>
          </p:cNvCxnSpPr>
          <p:nvPr/>
        </p:nvCxnSpPr>
        <p:spPr bwMode="auto">
          <a:xfrm>
            <a:off x="0" y="1131888"/>
            <a:ext cx="1376363" cy="0"/>
          </a:xfrm>
          <a:prstGeom prst="straightConnector1">
            <a:avLst/>
          </a:prstGeom>
          <a:noFill/>
          <a:ln w="9525">
            <a:solidFill>
              <a:srgbClr val="CCCCCC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" name="Shape 25"/>
          <p:cNvSpPr>
            <a:spLocks noChangeArrowheads="1"/>
          </p:cNvSpPr>
          <p:nvPr/>
        </p:nvSpPr>
        <p:spPr bwMode="auto">
          <a:xfrm>
            <a:off x="817563" y="928688"/>
            <a:ext cx="406400" cy="406400"/>
          </a:xfrm>
          <a:prstGeom prst="ellipse">
            <a:avLst/>
          </a:prstGeom>
          <a:solidFill>
            <a:srgbClr val="A2844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cxnSp>
        <p:nvCxnSpPr>
          <p:cNvPr id="6" name="Shape 28"/>
          <p:cNvCxnSpPr>
            <a:cxnSpLocks noChangeShapeType="1"/>
          </p:cNvCxnSpPr>
          <p:nvPr/>
        </p:nvCxnSpPr>
        <p:spPr bwMode="auto">
          <a:xfrm>
            <a:off x="5265738" y="1131888"/>
            <a:ext cx="3878262" cy="0"/>
          </a:xfrm>
          <a:prstGeom prst="straightConnector1">
            <a:avLst/>
          </a:prstGeom>
          <a:noFill/>
          <a:ln w="9525">
            <a:solidFill>
              <a:srgbClr val="CCCCCC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1381250" y="922668"/>
            <a:ext cx="3878400" cy="435600"/>
          </a:xfrm>
          <a:prstGeom prst="rect">
            <a:avLst/>
          </a:prstGeom>
        </p:spPr>
        <p:txBody>
          <a:bodyPr/>
          <a:lstStyle>
            <a:lvl1pPr lvl="0" rtl="0">
              <a:spcBef>
                <a:spcPts val="0"/>
              </a:spcBef>
              <a:buSzPct val="100000"/>
              <a:buFont typeface="Lora"/>
              <a:buNone/>
              <a:defRPr sz="2000" b="1">
                <a:latin typeface="Verdana" charset="0"/>
                <a:ea typeface="Verdana" charset="0"/>
                <a:cs typeface="Verdana" charset="0"/>
                <a:sym typeface="Lora"/>
              </a:defRPr>
            </a:lvl1pPr>
            <a:lvl2pPr lvl="1" rtl="0">
              <a:spcBef>
                <a:spcPts val="0"/>
              </a:spcBef>
              <a:buSzPct val="100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2pPr>
            <a:lvl3pPr lvl="2" rtl="0">
              <a:spcBef>
                <a:spcPts val="0"/>
              </a:spcBef>
              <a:buSzPct val="100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3pPr>
            <a:lvl4pPr lvl="3" rtl="0">
              <a:spcBef>
                <a:spcPts val="0"/>
              </a:spcBef>
              <a:buSzPct val="100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4pPr>
            <a:lvl5pPr lvl="4" rtl="0">
              <a:spcBef>
                <a:spcPts val="0"/>
              </a:spcBef>
              <a:buSzPct val="100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5pPr>
            <a:lvl6pPr lvl="5" rtl="0">
              <a:spcBef>
                <a:spcPts val="0"/>
              </a:spcBef>
              <a:buSzPct val="100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6pPr>
            <a:lvl7pPr lvl="6" rtl="0">
              <a:spcBef>
                <a:spcPts val="0"/>
              </a:spcBef>
              <a:buSzPct val="100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7pPr>
            <a:lvl8pPr lvl="7" rtl="0">
              <a:spcBef>
                <a:spcPts val="0"/>
              </a:spcBef>
              <a:buSzPct val="100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8pPr>
            <a:lvl9pPr lvl="8" rtl="0">
              <a:spcBef>
                <a:spcPts val="0"/>
              </a:spcBef>
              <a:buSzPct val="100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9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1381250" y="1616470"/>
            <a:ext cx="6809700" cy="3112200"/>
          </a:xfrm>
          <a:prstGeom prst="rect">
            <a:avLst/>
          </a:prstGeom>
        </p:spPr>
        <p:txBody>
          <a:bodyPr/>
          <a:lstStyle>
            <a:lvl1pPr lvl="0" rtl="0">
              <a:spcBef>
                <a:spcPts val="600"/>
              </a:spcBef>
              <a:buClr>
                <a:srgbClr val="FFCD00"/>
              </a:buClr>
              <a:buSzPct val="100000"/>
              <a:buFont typeface="Quattrocento Sans"/>
              <a:buChar char="◉"/>
              <a:defRPr sz="2400">
                <a:latin typeface="Arial" charset="0"/>
                <a:ea typeface="Arial" charset="0"/>
                <a:cs typeface="Arial" charset="0"/>
                <a:sym typeface="Quattrocento Sans"/>
              </a:defRPr>
            </a:lvl1pPr>
            <a:lvl2pPr lvl="1" rtl="0">
              <a:spcBef>
                <a:spcPts val="480"/>
              </a:spcBef>
              <a:buClr>
                <a:srgbClr val="FFCD00"/>
              </a:buClr>
              <a:buSzPct val="100000"/>
              <a:buFont typeface="Quattrocento Sans"/>
              <a:defRPr sz="2000"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lvl="2" rtl="0">
              <a:spcBef>
                <a:spcPts val="480"/>
              </a:spcBef>
              <a:buClr>
                <a:srgbClr val="FFCD00"/>
              </a:buClr>
              <a:buSzPct val="100000"/>
              <a:buFont typeface="Quattrocento Sans"/>
              <a:defRPr sz="2000"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lvl="3" rtl="0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lvl="4" rtl="0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lvl="5" rtl="0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lvl="6" rtl="0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lvl="7" rtl="0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lvl="8" rtl="0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223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356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hape 6"/>
          <p:cNvSpPr txBox="1">
            <a:spLocks noGrp="1"/>
          </p:cNvSpPr>
          <p:nvPr>
            <p:ph type="body" idx="1"/>
          </p:nvPr>
        </p:nvSpPr>
        <p:spPr bwMode="auto">
          <a:xfrm>
            <a:off x="1381125" y="1616075"/>
            <a:ext cx="6810375" cy="311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dirty="0">
              <a:sym typeface="Arial" charset="0"/>
            </a:endParaRPr>
          </a:p>
        </p:txBody>
      </p:sp>
      <p:sp>
        <p:nvSpPr>
          <p:cNvPr id="1027" name="Shape 7"/>
          <p:cNvSpPr txBox="1">
            <a:spLocks noGrp="1"/>
          </p:cNvSpPr>
          <p:nvPr>
            <p:ph type="title"/>
          </p:nvPr>
        </p:nvSpPr>
        <p:spPr bwMode="auto">
          <a:xfrm>
            <a:off x="1381125" y="936625"/>
            <a:ext cx="6810375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 dirty="0">
              <a:sym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5E5F72-A700-2B41-902D-0ACD7FAE97A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2" r:id="rId3"/>
    <p:sldLayoutId id="2147483668" r:id="rId4"/>
  </p:sldLayoutIdLst>
  <p:transition>
    <p:fade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ea typeface="Arial" charset="0"/>
          <a:cs typeface="Arial" charset="0"/>
          <a:sym typeface="Arial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ea typeface="Arial" charset="0"/>
          <a:cs typeface="Arial" charset="0"/>
          <a:sym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ea typeface="Arial" charset="0"/>
          <a:cs typeface="Arial" charset="0"/>
          <a:sym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ea typeface="Arial" charset="0"/>
          <a:cs typeface="Arial" charset="0"/>
          <a:sym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ea typeface="Arial" charset="0"/>
          <a:cs typeface="Arial" charset="0"/>
          <a:sym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ea typeface="Arial" charset="0"/>
          <a:cs typeface="Arial" charset="0"/>
          <a:sym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ea typeface="Arial" charset="0"/>
          <a:cs typeface="Arial" charset="0"/>
          <a:sym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ea typeface="Arial" charset="0"/>
          <a:cs typeface="Arial" charset="0"/>
          <a:sym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ea typeface="Arial" charset="0"/>
          <a:cs typeface="Arial" charset="0"/>
          <a:sym typeface="Arial" charset="0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342900" indent="-342900" algn="l" rtl="0" eaLnBrk="1" fontAlgn="base" hangingPunct="1">
        <a:spcBef>
          <a:spcPct val="0"/>
        </a:spcBef>
        <a:spcAft>
          <a:spcPct val="0"/>
        </a:spcAft>
        <a:buClr>
          <a:srgbClr val="A28448"/>
        </a:buClr>
        <a:buFont typeface="Quattrocento Sans" charset="0"/>
        <a:buChar char="◉"/>
        <a:defRPr sz="1400">
          <a:solidFill>
            <a:srgbClr val="000000"/>
          </a:solidFill>
          <a:latin typeface="Arial" charset="0"/>
          <a:ea typeface="Arial" charset="0"/>
          <a:cs typeface="Arial" charset="0"/>
          <a:sym typeface="Arial" charset="0"/>
        </a:defRPr>
      </a:lvl1pPr>
      <a:lvl2pPr lvl="1"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lvl="2"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lvl="3"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lvl="4"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4" Type="http://schemas.openxmlformats.org/officeDocument/2006/relationships/image" Target="../media/image3.tiff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4" Type="http://schemas.openxmlformats.org/officeDocument/2006/relationships/image" Target="../media/image5.png"/><Relationship Id="rId5" Type="http://schemas.openxmlformats.org/officeDocument/2006/relationships/image" Target="../media/image6.tiff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buFont typeface="Lora"/>
              <a:buNone/>
              <a:defRPr/>
            </a:pPr>
            <a:r>
              <a:rPr lang="en-US" b="1" dirty="0" smtClean="0">
                <a:latin typeface="Arial" charset="0"/>
                <a:ea typeface="Arial" charset="0"/>
                <a:cs typeface="Arial" charset="0"/>
                <a:sym typeface="Lora"/>
              </a:rPr>
              <a:t>Managerial Economics</a:t>
            </a:r>
            <a:endParaRPr lang="en" b="1" dirty="0">
              <a:latin typeface="Arial" charset="0"/>
              <a:ea typeface="Arial" charset="0"/>
              <a:cs typeface="Arial" charset="0"/>
              <a:sym typeface="Lora"/>
            </a:endParaRPr>
          </a:p>
        </p:txBody>
      </p:sp>
      <p:sp>
        <p:nvSpPr>
          <p:cNvPr id="3" name="Shape 61"/>
          <p:cNvSpPr txBox="1">
            <a:spLocks/>
          </p:cNvSpPr>
          <p:nvPr/>
        </p:nvSpPr>
        <p:spPr bwMode="auto">
          <a:xfrm>
            <a:off x="1943687" y="3702059"/>
            <a:ext cx="6939056" cy="478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5" tIns="91425" rIns="91425" bIns="91425" numCol="1" anchor="b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lvl="0" algn="l" rtl="0" eaLnBrk="1" fontAlgn="base" hangingPunct="1">
              <a:spcBef>
                <a:spcPts val="0"/>
              </a:spcBef>
              <a:spcAft>
                <a:spcPct val="0"/>
              </a:spcAft>
              <a:buSzPct val="100000"/>
              <a:defRPr sz="36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lvl="1" algn="l" rtl="0" eaLnBrk="1" fontAlgn="base" hangingPunct="1">
              <a:spcBef>
                <a:spcPts val="0"/>
              </a:spcBef>
              <a:spcAft>
                <a:spcPct val="0"/>
              </a:spcAft>
              <a:buSzPct val="100000"/>
              <a:defRPr sz="36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lvl="2" algn="l" rtl="0" eaLnBrk="1" fontAlgn="base" hangingPunct="1">
              <a:spcBef>
                <a:spcPts val="0"/>
              </a:spcBef>
              <a:spcAft>
                <a:spcPct val="0"/>
              </a:spcAft>
              <a:buSzPct val="100000"/>
              <a:defRPr sz="36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lvl="3" algn="l" rtl="0" eaLnBrk="1" fontAlgn="base" hangingPunct="1">
              <a:spcBef>
                <a:spcPts val="0"/>
              </a:spcBef>
              <a:spcAft>
                <a:spcPct val="0"/>
              </a:spcAft>
              <a:buSzPct val="100000"/>
              <a:defRPr sz="36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lvl="4" algn="l" rtl="0" eaLnBrk="1" fontAlgn="base" hangingPunct="1">
              <a:spcBef>
                <a:spcPts val="0"/>
              </a:spcBef>
              <a:spcAft>
                <a:spcPct val="0"/>
              </a:spcAft>
              <a:buSzPct val="100000"/>
              <a:defRPr sz="36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457200" lvl="5" algn="l" rtl="0" eaLnBrk="1" fontAlgn="base" hangingPunct="1">
              <a:spcBef>
                <a:spcPts val="0"/>
              </a:spcBef>
              <a:spcAft>
                <a:spcPct val="0"/>
              </a:spcAft>
              <a:buSzPct val="100000"/>
              <a:defRPr sz="36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914400" lvl="6" algn="l" rtl="0" eaLnBrk="1" fontAlgn="base" hangingPunct="1">
              <a:spcBef>
                <a:spcPts val="0"/>
              </a:spcBef>
              <a:spcAft>
                <a:spcPct val="0"/>
              </a:spcAft>
              <a:buSzPct val="100000"/>
              <a:defRPr sz="36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1371600" lvl="7" algn="l" rtl="0" eaLnBrk="1" fontAlgn="base" hangingPunct="1">
              <a:spcBef>
                <a:spcPts val="0"/>
              </a:spcBef>
              <a:spcAft>
                <a:spcPct val="0"/>
              </a:spcAft>
              <a:buSzPct val="100000"/>
              <a:defRPr sz="36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1828800" lvl="8" algn="l" rtl="0" eaLnBrk="1" fontAlgn="base" hangingPunct="1">
              <a:spcBef>
                <a:spcPts val="0"/>
              </a:spcBef>
              <a:spcAft>
                <a:spcPct val="0"/>
              </a:spcAft>
              <a:buSzPct val="100000"/>
              <a:defRPr sz="36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fontAlgn="auto">
              <a:spcAft>
                <a:spcPts val="0"/>
              </a:spcAft>
              <a:buFont typeface="Lora"/>
              <a:buNone/>
              <a:defRPr/>
            </a:pPr>
            <a:r>
              <a:rPr lang="en-US" sz="1800" b="1" kern="0" dirty="0" smtClean="0">
                <a:sym typeface="Lora"/>
              </a:rPr>
              <a:t>Fall 2017 - Mike Shor</a:t>
            </a:r>
            <a:r>
              <a:rPr lang="en-US" sz="2000" b="1" kern="0" dirty="0" smtClean="0">
                <a:sym typeface="Lora"/>
              </a:rPr>
              <a:t> 				</a:t>
            </a:r>
            <a:r>
              <a:rPr lang="en-US" sz="2000" b="1" dirty="0" smtClean="0">
                <a:highlight>
                  <a:srgbClr val="FFCD00"/>
                </a:highlight>
                <a:sym typeface="Lora"/>
              </a:rPr>
              <a:t>Lecture 4</a:t>
            </a:r>
            <a:endParaRPr lang="en" sz="2000" b="1" kern="0" dirty="0">
              <a:sym typeface="Lora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7916" r="37340" b="42151"/>
          <a:stretch/>
        </p:blipFill>
        <p:spPr>
          <a:xfrm>
            <a:off x="1143587" y="3537674"/>
            <a:ext cx="528052" cy="40729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hape 98"/>
          <p:cNvSpPr txBox="1">
            <a:spLocks noGrp="1"/>
          </p:cNvSpPr>
          <p:nvPr>
            <p:ph type="ctrTitle"/>
          </p:nvPr>
        </p:nvSpPr>
        <p:spPr>
          <a:xfrm>
            <a:off x="2022475" y="1693863"/>
            <a:ext cx="3787775" cy="1158875"/>
          </a:xfrm>
        </p:spPr>
        <p:txBody>
          <a:bodyPr/>
          <a:lstStyle/>
          <a:p>
            <a:pPr eaLnBrk="1" hangingPunct="1">
              <a:spcBef>
                <a:spcPct val="0"/>
              </a:spcBef>
              <a:buSzTx/>
              <a:buFont typeface="Lora" charset="0"/>
              <a:buNone/>
            </a:pPr>
            <a:r>
              <a:rPr lang="en-US" altLang="en-US" b="1" dirty="0" smtClean="0">
                <a:latin typeface="Lora" charset="0"/>
                <a:ea typeface="Lora" charset="0"/>
                <a:cs typeface="Lora" charset="0"/>
                <a:sym typeface="Lora" charset="0"/>
              </a:rPr>
              <a:t>Last time</a:t>
            </a:r>
            <a:r>
              <a:rPr lang="mr-IN" altLang="en-US" b="1" dirty="0" smtClean="0">
                <a:latin typeface="Lora" charset="0"/>
                <a:ea typeface="Lora" charset="0"/>
                <a:cs typeface="Lora" charset="0"/>
                <a:sym typeface="Lora" charset="0"/>
              </a:rPr>
              <a:t>…</a:t>
            </a:r>
            <a:endParaRPr lang="en-US" altLang="en-US" b="1" dirty="0">
              <a:latin typeface="Lora" charset="0"/>
              <a:ea typeface="Lora" charset="0"/>
              <a:cs typeface="Lora" charset="0"/>
              <a:sym typeface="Lora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2</a:t>
            </a:fld>
            <a:endParaRPr lang="en-US"/>
          </a:p>
        </p:txBody>
      </p:sp>
      <p:sp>
        <p:nvSpPr>
          <p:cNvPr id="9" name="Shape 166"/>
          <p:cNvSpPr txBox="1">
            <a:spLocks/>
          </p:cNvSpPr>
          <p:nvPr/>
        </p:nvSpPr>
        <p:spPr bwMode="auto">
          <a:xfrm>
            <a:off x="2036588" y="2828922"/>
            <a:ext cx="6512675" cy="1400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indent="-3429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A28448"/>
              </a:buClr>
              <a:buFont typeface="Quattrocento Sans" charset="0"/>
              <a:buChar char="◉"/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lvl="1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2pPr>
            <a:lvl3pPr lvl="2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3pPr>
            <a:lvl4pPr lvl="3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4pPr>
            <a:lvl5pPr lvl="4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5000"/>
              <a:buNone/>
              <a:defRPr/>
            </a:pPr>
            <a:r>
              <a:rPr lang="en-US" sz="2000" kern="0" dirty="0" smtClean="0">
                <a:solidFill>
                  <a:schemeClr val="dk1"/>
                </a:solidFill>
                <a:sym typeface="Lora"/>
              </a:rPr>
              <a:t>Extant decisions are made with </a:t>
            </a:r>
            <a:r>
              <a:rPr lang="en-US" sz="2000" dirty="0" smtClean="0">
                <a:highlight>
                  <a:srgbClr val="FFCD00"/>
                </a:highlight>
                <a:sym typeface="Lora"/>
              </a:rPr>
              <a:t>marginal analysis</a:t>
            </a:r>
            <a:endParaRPr lang="en" sz="2000" kern="0" dirty="0" smtClean="0">
              <a:solidFill>
                <a:schemeClr val="dk1"/>
              </a:solidFill>
              <a:highlight>
                <a:srgbClr val="FFCD00"/>
              </a:highlight>
              <a:sym typeface="Lor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ct val="100000"/>
              <a:buFont typeface="Quattrocento Sans"/>
              <a:buNone/>
              <a:defRPr/>
            </a:pPr>
            <a:r>
              <a:rPr lang="en" sz="2000" kern="0" dirty="0">
                <a:sym typeface="Quattrocento Sans"/>
              </a:rPr>
              <a:t>If MC &lt; MR, do more of it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ct val="100000"/>
              <a:buFont typeface="Quattrocento Sans"/>
              <a:buNone/>
              <a:defRPr/>
            </a:pPr>
            <a:r>
              <a:rPr lang="en" sz="2000" kern="0" dirty="0">
                <a:sym typeface="Quattrocento Sans"/>
              </a:rPr>
              <a:t>If MC &gt; MR, do less of </a:t>
            </a:r>
            <a:r>
              <a:rPr lang="en" sz="2000" kern="0" dirty="0" smtClean="0">
                <a:sym typeface="Quattrocento Sans"/>
              </a:rPr>
              <a:t>it</a:t>
            </a:r>
            <a:endParaRPr lang="en" sz="2000" kern="0" dirty="0">
              <a:sym typeface="Quattrocento Sans"/>
            </a:endParaRPr>
          </a:p>
        </p:txBody>
      </p:sp>
    </p:spTree>
    <p:extLst>
      <p:ext uri="{BB962C8B-B14F-4D97-AF65-F5344CB8AC3E}">
        <p14:creationId xmlns:p14="http://schemas.microsoft.com/office/powerpoint/2010/main" val="3320264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body" idx="4294967295"/>
          </p:nvPr>
        </p:nvSpPr>
        <p:spPr>
          <a:xfrm>
            <a:off x="4757739" y="1031250"/>
            <a:ext cx="3777236" cy="3654300"/>
          </a:xfrm>
        </p:spPr>
        <p:txBody>
          <a:bodyPr anchor="ctr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5000"/>
              <a:buFont typeface="Arial"/>
              <a:buNone/>
              <a:defRPr/>
            </a:pPr>
            <a:r>
              <a:rPr lang="en-US" sz="2000" b="1" dirty="0" smtClean="0">
                <a:solidFill>
                  <a:schemeClr val="dk1"/>
                </a:solidFill>
                <a:sym typeface="Lora"/>
              </a:rPr>
              <a:t>	Pricing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5000"/>
              <a:buFont typeface="Arial"/>
              <a:buNone/>
              <a:defRPr/>
            </a:pPr>
            <a:endParaRPr lang="en-US" sz="2000" dirty="0" smtClean="0">
              <a:sym typeface="Quattrocento San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ct val="100000"/>
              <a:buNone/>
              <a:defRPr/>
            </a:pPr>
            <a:r>
              <a:rPr lang="en-US" sz="2000" dirty="0">
                <a:sym typeface="Quattrocento Sans"/>
              </a:rPr>
              <a:t>	</a:t>
            </a:r>
            <a:r>
              <a:rPr lang="en-US" sz="2000" dirty="0" smtClean="0">
                <a:sym typeface="Quattrocento Sans"/>
              </a:rPr>
              <a:t>Simple pricing is a </a:t>
            </a:r>
            <a:r>
              <a:rPr lang="en-US" sz="2000" dirty="0" smtClean="0">
                <a:highlight>
                  <a:srgbClr val="FFCD00"/>
                </a:highlight>
                <a:sym typeface="Lora"/>
              </a:rPr>
              <a:t>special case of marginal analysis</a:t>
            </a:r>
            <a:r>
              <a:rPr lang="en-US" sz="2000" dirty="0">
                <a:highlight>
                  <a:srgbClr val="FFCD00"/>
                </a:highlight>
                <a:sym typeface="Quattrocento Sans"/>
              </a:rPr>
              <a:t> </a:t>
            </a:r>
            <a:r>
              <a:rPr lang="en-US" sz="2000" baseline="30000" dirty="0" smtClean="0">
                <a:sym typeface="Quattrocento Sans"/>
              </a:rPr>
              <a:t>*</a:t>
            </a:r>
            <a:endParaRPr lang="en-US" sz="2000" dirty="0" smtClean="0">
              <a:sym typeface="Quattrocento San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ct val="100000"/>
              <a:buNone/>
              <a:defRPr/>
            </a:pPr>
            <a:endParaRPr lang="en-US" sz="2000" dirty="0">
              <a:sym typeface="Quattrocento San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ct val="100000"/>
              <a:buFont typeface="Quattrocento Sans"/>
              <a:buNone/>
              <a:defRPr/>
            </a:pPr>
            <a:r>
              <a:rPr lang="en-US" sz="2000" dirty="0" smtClean="0">
                <a:sym typeface="Quattrocento Sans"/>
              </a:rPr>
              <a:t>	</a:t>
            </a:r>
            <a:r>
              <a:rPr lang="en" sz="2000" dirty="0" smtClean="0">
                <a:sym typeface="Quattrocento Sans"/>
              </a:rPr>
              <a:t>If </a:t>
            </a:r>
            <a:r>
              <a:rPr lang="en" sz="2000" dirty="0">
                <a:sym typeface="Quattrocento Sans"/>
              </a:rPr>
              <a:t>MC &lt; MR, </a:t>
            </a:r>
            <a:r>
              <a:rPr lang="en-US" sz="2000" dirty="0" smtClean="0">
                <a:sym typeface="Quattrocento Sans"/>
              </a:rPr>
              <a:t>produce more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ct val="100000"/>
              <a:buFont typeface="Quattrocento Sans"/>
              <a:buNone/>
              <a:defRPr/>
            </a:pPr>
            <a:r>
              <a:rPr lang="en-US" sz="2000" dirty="0">
                <a:sym typeface="Quattrocento Sans"/>
              </a:rPr>
              <a:t>	</a:t>
            </a:r>
            <a:r>
              <a:rPr lang="en-US" sz="2000" dirty="0" smtClean="0">
                <a:sym typeface="Quattrocento Sans"/>
              </a:rPr>
              <a:t>	(lower price)</a:t>
            </a:r>
            <a:endParaRPr lang="en" sz="2000" dirty="0">
              <a:sym typeface="Quattrocento San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ct val="100000"/>
              <a:buFont typeface="Quattrocento Sans"/>
              <a:buNone/>
              <a:defRPr/>
            </a:pPr>
            <a:r>
              <a:rPr lang="en-US" sz="2000" dirty="0" smtClean="0">
                <a:sym typeface="Quattrocento Sans"/>
              </a:rPr>
              <a:t>	</a:t>
            </a:r>
            <a:r>
              <a:rPr lang="en" sz="2000" dirty="0" smtClean="0">
                <a:sym typeface="Quattrocento Sans"/>
              </a:rPr>
              <a:t>If </a:t>
            </a:r>
            <a:r>
              <a:rPr lang="en" sz="2000" dirty="0">
                <a:sym typeface="Quattrocento Sans"/>
              </a:rPr>
              <a:t>MC &gt; MR, </a:t>
            </a:r>
            <a:r>
              <a:rPr lang="en-US" sz="2000" dirty="0" smtClean="0">
                <a:sym typeface="Quattrocento Sans"/>
              </a:rPr>
              <a:t>produce less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ct val="100000"/>
              <a:buFont typeface="Quattrocento Sans"/>
              <a:buNone/>
              <a:defRPr/>
            </a:pPr>
            <a:r>
              <a:rPr lang="en-US" sz="2000" dirty="0">
                <a:sym typeface="Quattrocento Sans"/>
              </a:rPr>
              <a:t>	</a:t>
            </a:r>
            <a:r>
              <a:rPr lang="en-US" sz="2000" dirty="0" smtClean="0">
                <a:sym typeface="Quattrocento Sans"/>
              </a:rPr>
              <a:t>	(raise price)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ct val="100000"/>
              <a:buFont typeface="Quattrocento Sans"/>
              <a:buNone/>
              <a:defRPr/>
            </a:pPr>
            <a:endParaRPr lang="en-US" sz="2000" dirty="0">
              <a:sym typeface="Quattrocento San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ct val="100000"/>
              <a:buFont typeface="Quattrocento Sans"/>
              <a:buNone/>
              <a:defRPr/>
            </a:pPr>
            <a:r>
              <a:rPr lang="en-US" sz="2000" dirty="0" smtClean="0">
                <a:sym typeface="Quattrocento Sans"/>
              </a:rPr>
              <a:t>	</a:t>
            </a:r>
            <a:r>
              <a:rPr lang="en-US" sz="1800" dirty="0" smtClean="0">
                <a:sym typeface="Quattrocento Sans"/>
              </a:rPr>
              <a:t>* with </a:t>
            </a:r>
            <a:r>
              <a:rPr lang="en-US" sz="1800" i="1" dirty="0" smtClean="0">
                <a:sym typeface="Quattrocento Sans"/>
              </a:rPr>
              <a:t>a bit</a:t>
            </a:r>
            <a:r>
              <a:rPr lang="en-US" sz="1800" dirty="0" smtClean="0">
                <a:sym typeface="Quattrocento Sans"/>
              </a:rPr>
              <a:t> of thought</a:t>
            </a:r>
            <a:endParaRPr lang="en-US" sz="2000" dirty="0" smtClean="0">
              <a:sym typeface="Quattrocento Sans"/>
            </a:endParaRPr>
          </a:p>
        </p:txBody>
      </p:sp>
      <p:cxnSp>
        <p:nvCxnSpPr>
          <p:cNvPr id="30722" name="Shape 167"/>
          <p:cNvCxnSpPr>
            <a:cxnSpLocks noChangeShapeType="1"/>
          </p:cNvCxnSpPr>
          <p:nvPr/>
        </p:nvCxnSpPr>
        <p:spPr bwMode="auto">
          <a:xfrm>
            <a:off x="-6350" y="1131888"/>
            <a:ext cx="9150350" cy="0"/>
          </a:xfrm>
          <a:prstGeom prst="straightConnector1">
            <a:avLst/>
          </a:prstGeom>
          <a:noFill/>
          <a:ln w="9525">
            <a:solidFill>
              <a:srgbClr val="CCCCCC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" name="Picture 1"/>
          <p:cNvPicPr>
            <a:picLocks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749" t="-13833" r="-10315" b="-1970"/>
          <a:stretch/>
        </p:blipFill>
        <p:spPr>
          <a:xfrm>
            <a:off x="491114" y="812792"/>
            <a:ext cx="3657600" cy="3657600"/>
          </a:xfrm>
          <a:prstGeom prst="ellipse">
            <a:avLst/>
          </a:prstGeom>
        </p:spPr>
      </p:pic>
      <p:sp>
        <p:nvSpPr>
          <p:cNvPr id="30724" name="Shape 169"/>
          <p:cNvSpPr>
            <a:spLocks noChangeArrowheads="1"/>
          </p:cNvSpPr>
          <p:nvPr/>
        </p:nvSpPr>
        <p:spPr bwMode="auto">
          <a:xfrm>
            <a:off x="625475" y="736600"/>
            <a:ext cx="790575" cy="790575"/>
          </a:xfrm>
          <a:prstGeom prst="ellipse">
            <a:avLst/>
          </a:prstGeom>
          <a:solidFill>
            <a:srgbClr val="A28448"/>
          </a:solidFill>
          <a:ln>
            <a:noFill/>
          </a:ln>
        </p:spPr>
        <p:txBody>
          <a:bodyPr lIns="91425" tIns="91425" rIns="91425" bIns="91425" anchor="ctr"/>
          <a:lstStyle>
            <a:lvl1pPr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7867" y="828992"/>
            <a:ext cx="605790" cy="605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0427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Elasticity</a:t>
            </a:r>
            <a:endParaRPr lang="en" dirty="0">
              <a:highlight>
                <a:srgbClr val="FFCD00"/>
              </a:highlight>
            </a:endParaRPr>
          </a:p>
        </p:txBody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1381125" y="1616075"/>
            <a:ext cx="6810375" cy="3113088"/>
          </a:xfrm>
        </p:spPr>
        <p:txBody>
          <a:bodyPr>
            <a:noAutofit/>
          </a:bodyPr>
          <a:lstStyle/>
          <a:p>
            <a:pPr marL="457200" indent="-2286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  <a:p>
            <a:pPr marL="457200" indent="-2286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Elasticity provides information about consumers </a:t>
            </a:r>
            <a:r>
              <a:rPr lang="en-US" dirty="0" smtClean="0">
                <a:highlight>
                  <a:srgbClr val="FFCD00"/>
                </a:highlight>
                <a:sym typeface="Lora"/>
              </a:rPr>
              <a:t>around current prices</a:t>
            </a:r>
          </a:p>
          <a:p>
            <a:pPr marL="457200" indent="-2286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How Q is likely to respond to changes in P</a:t>
            </a:r>
            <a:endParaRPr lang="en-US" dirty="0"/>
          </a:p>
          <a:p>
            <a:pPr marL="114300" lvl="1" indent="-2286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>
              <a:latin typeface="Arial" charset="0"/>
              <a:ea typeface="Arial" charset="0"/>
              <a:cs typeface="Arial" charset="0"/>
            </a:endParaRPr>
          </a:p>
          <a:p>
            <a:pPr marL="114300" lvl="1" indent="-2286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	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		% change in Quantity	</a:t>
            </a:r>
          </a:p>
          <a:p>
            <a:pPr marL="114300" lvl="1" indent="-2286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	Elasticity =</a:t>
            </a:r>
            <a:endParaRPr lang="en-US" sz="3200" baseline="-25000" dirty="0" smtClean="0">
              <a:latin typeface="Arial" charset="0"/>
              <a:ea typeface="Arial" charset="0"/>
              <a:cs typeface="Arial" charset="0"/>
            </a:endParaRPr>
          </a:p>
          <a:p>
            <a:pPr marL="114300" lvl="1" indent="-2286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	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		   % change in Price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22531" name="Shape 112"/>
          <p:cNvGrpSpPr>
            <a:grpSpLocks/>
          </p:cNvGrpSpPr>
          <p:nvPr/>
        </p:nvGrpSpPr>
        <p:grpSpPr bwMode="auto">
          <a:xfrm>
            <a:off x="915988" y="1019175"/>
            <a:ext cx="214312" cy="215900"/>
            <a:chOff x="2594050" y="1631825"/>
            <a:chExt cx="439625" cy="439625"/>
          </a:xfrm>
        </p:grpSpPr>
        <p:sp>
          <p:nvSpPr>
            <p:cNvPr id="22532" name="Shape 113"/>
            <p:cNvSpPr>
              <a:spLocks/>
            </p:cNvSpPr>
            <p:nvPr/>
          </p:nvSpPr>
          <p:spPr bwMode="auto">
            <a:xfrm>
              <a:off x="2594050" y="1883300"/>
              <a:ext cx="188175" cy="188150"/>
            </a:xfrm>
            <a:custGeom>
              <a:avLst/>
              <a:gdLst>
                <a:gd name="T0" fmla="*/ 5992 w 7527"/>
                <a:gd name="T1" fmla="*/ 0 h 7526"/>
                <a:gd name="T2" fmla="*/ 537 w 7527"/>
                <a:gd name="T3" fmla="*/ 6430 h 7526"/>
                <a:gd name="T4" fmla="*/ 1 w 7527"/>
                <a:gd name="T5" fmla="*/ 7526 h 7526"/>
                <a:gd name="T6" fmla="*/ 1097 w 7527"/>
                <a:gd name="T7" fmla="*/ 6990 h 7526"/>
                <a:gd name="T8" fmla="*/ 7526 w 7527"/>
                <a:gd name="T9" fmla="*/ 1534 h 7526"/>
                <a:gd name="T10" fmla="*/ 5992 w 7527"/>
                <a:gd name="T11" fmla="*/ 0 h 7526"/>
                <a:gd name="T12" fmla="*/ 0 w 7527"/>
                <a:gd name="T13" fmla="*/ 0 h 7526"/>
                <a:gd name="T14" fmla="*/ 7527 w 7527"/>
                <a:gd name="T15" fmla="*/ 7526 h 7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533" name="Shape 114"/>
            <p:cNvSpPr>
              <a:spLocks/>
            </p:cNvSpPr>
            <p:nvPr/>
          </p:nvSpPr>
          <p:spPr bwMode="auto">
            <a:xfrm>
              <a:off x="2857700" y="1631825"/>
              <a:ext cx="175975" cy="176000"/>
            </a:xfrm>
            <a:custGeom>
              <a:avLst/>
              <a:gdLst>
                <a:gd name="T0" fmla="*/ 268 w 7039"/>
                <a:gd name="T1" fmla="*/ 2704 h 7040"/>
                <a:gd name="T2" fmla="*/ 4336 w 7039"/>
                <a:gd name="T3" fmla="*/ 6771 h 7040"/>
                <a:gd name="T4" fmla="*/ 4336 w 7039"/>
                <a:gd name="T5" fmla="*/ 6771 h 7040"/>
                <a:gd name="T6" fmla="*/ 4336 w 7039"/>
                <a:gd name="T7" fmla="*/ 6771 h 7040"/>
                <a:gd name="T8" fmla="*/ 4652 w 7039"/>
                <a:gd name="T9" fmla="*/ 6917 h 7040"/>
                <a:gd name="T10" fmla="*/ 4993 w 7039"/>
                <a:gd name="T11" fmla="*/ 7015 h 7040"/>
                <a:gd name="T12" fmla="*/ 5310 w 7039"/>
                <a:gd name="T13" fmla="*/ 7039 h 7040"/>
                <a:gd name="T14" fmla="*/ 5651 w 7039"/>
                <a:gd name="T15" fmla="*/ 7039 h 7040"/>
                <a:gd name="T16" fmla="*/ 5992 w 7039"/>
                <a:gd name="T17" fmla="*/ 6966 h 7040"/>
                <a:gd name="T18" fmla="*/ 6308 w 7039"/>
                <a:gd name="T19" fmla="*/ 6844 h 7040"/>
                <a:gd name="T20" fmla="*/ 6454 w 7039"/>
                <a:gd name="T21" fmla="*/ 6747 h 7040"/>
                <a:gd name="T22" fmla="*/ 6601 w 7039"/>
                <a:gd name="T23" fmla="*/ 6674 h 7040"/>
                <a:gd name="T24" fmla="*/ 6747 w 7039"/>
                <a:gd name="T25" fmla="*/ 6552 h 7040"/>
                <a:gd name="T26" fmla="*/ 6893 w 7039"/>
                <a:gd name="T27" fmla="*/ 6430 h 7040"/>
                <a:gd name="T28" fmla="*/ 6893 w 7039"/>
                <a:gd name="T29" fmla="*/ 6430 h 7040"/>
                <a:gd name="T30" fmla="*/ 6942 w 7039"/>
                <a:gd name="T31" fmla="*/ 6357 h 7040"/>
                <a:gd name="T32" fmla="*/ 7015 w 7039"/>
                <a:gd name="T33" fmla="*/ 6260 h 7040"/>
                <a:gd name="T34" fmla="*/ 7039 w 7039"/>
                <a:gd name="T35" fmla="*/ 6138 h 7040"/>
                <a:gd name="T36" fmla="*/ 7039 w 7039"/>
                <a:gd name="T37" fmla="*/ 6041 h 7040"/>
                <a:gd name="T38" fmla="*/ 7039 w 7039"/>
                <a:gd name="T39" fmla="*/ 6041 h 7040"/>
                <a:gd name="T40" fmla="*/ 7039 w 7039"/>
                <a:gd name="T41" fmla="*/ 5943 h 7040"/>
                <a:gd name="T42" fmla="*/ 7015 w 7039"/>
                <a:gd name="T43" fmla="*/ 5846 h 7040"/>
                <a:gd name="T44" fmla="*/ 6942 w 7039"/>
                <a:gd name="T45" fmla="*/ 5748 h 7040"/>
                <a:gd name="T46" fmla="*/ 6893 w 7039"/>
                <a:gd name="T47" fmla="*/ 5651 h 7040"/>
                <a:gd name="T48" fmla="*/ 1389 w 7039"/>
                <a:gd name="T49" fmla="*/ 147 h 7040"/>
                <a:gd name="T50" fmla="*/ 1389 w 7039"/>
                <a:gd name="T51" fmla="*/ 147 h 7040"/>
                <a:gd name="T52" fmla="*/ 1291 w 7039"/>
                <a:gd name="T53" fmla="*/ 98 h 7040"/>
                <a:gd name="T54" fmla="*/ 1194 w 7039"/>
                <a:gd name="T55" fmla="*/ 25 h 7040"/>
                <a:gd name="T56" fmla="*/ 1096 w 7039"/>
                <a:gd name="T57" fmla="*/ 0 h 7040"/>
                <a:gd name="T58" fmla="*/ 999 w 7039"/>
                <a:gd name="T59" fmla="*/ 0 h 7040"/>
                <a:gd name="T60" fmla="*/ 999 w 7039"/>
                <a:gd name="T61" fmla="*/ 0 h 7040"/>
                <a:gd name="T62" fmla="*/ 902 w 7039"/>
                <a:gd name="T63" fmla="*/ 0 h 7040"/>
                <a:gd name="T64" fmla="*/ 780 w 7039"/>
                <a:gd name="T65" fmla="*/ 25 h 7040"/>
                <a:gd name="T66" fmla="*/ 682 w 7039"/>
                <a:gd name="T67" fmla="*/ 98 h 7040"/>
                <a:gd name="T68" fmla="*/ 609 w 7039"/>
                <a:gd name="T69" fmla="*/ 147 h 7040"/>
                <a:gd name="T70" fmla="*/ 609 w 7039"/>
                <a:gd name="T71" fmla="*/ 147 h 7040"/>
                <a:gd name="T72" fmla="*/ 487 w 7039"/>
                <a:gd name="T73" fmla="*/ 293 h 7040"/>
                <a:gd name="T74" fmla="*/ 366 w 7039"/>
                <a:gd name="T75" fmla="*/ 439 h 7040"/>
                <a:gd name="T76" fmla="*/ 293 w 7039"/>
                <a:gd name="T77" fmla="*/ 585 h 7040"/>
                <a:gd name="T78" fmla="*/ 195 w 7039"/>
                <a:gd name="T79" fmla="*/ 731 h 7040"/>
                <a:gd name="T80" fmla="*/ 73 w 7039"/>
                <a:gd name="T81" fmla="*/ 1048 h 7040"/>
                <a:gd name="T82" fmla="*/ 0 w 7039"/>
                <a:gd name="T83" fmla="*/ 1389 h 7040"/>
                <a:gd name="T84" fmla="*/ 0 w 7039"/>
                <a:gd name="T85" fmla="*/ 1730 h 7040"/>
                <a:gd name="T86" fmla="*/ 25 w 7039"/>
                <a:gd name="T87" fmla="*/ 2046 h 7040"/>
                <a:gd name="T88" fmla="*/ 122 w 7039"/>
                <a:gd name="T89" fmla="*/ 2387 h 7040"/>
                <a:gd name="T90" fmla="*/ 268 w 7039"/>
                <a:gd name="T91" fmla="*/ 2704 h 7040"/>
                <a:gd name="T92" fmla="*/ 268 w 7039"/>
                <a:gd name="T93" fmla="*/ 2704 h 7040"/>
                <a:gd name="T94" fmla="*/ 0 w 7039"/>
                <a:gd name="T95" fmla="*/ 0 h 7040"/>
                <a:gd name="T96" fmla="*/ 7039 w 7039"/>
                <a:gd name="T97" fmla="*/ 7040 h 7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T94" t="T95" r="T96" b="T97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534" name="Shape 115"/>
            <p:cNvSpPr>
              <a:spLocks/>
            </p:cNvSpPr>
            <p:nvPr/>
          </p:nvSpPr>
          <p:spPr bwMode="auto">
            <a:xfrm>
              <a:off x="2662850" y="1699400"/>
              <a:ext cx="303250" cy="303250"/>
            </a:xfrm>
            <a:custGeom>
              <a:avLst/>
              <a:gdLst>
                <a:gd name="T0" fmla="*/ 8038 w 12130"/>
                <a:gd name="T1" fmla="*/ 1 h 12130"/>
                <a:gd name="T2" fmla="*/ 4872 w 12130"/>
                <a:gd name="T3" fmla="*/ 3191 h 12130"/>
                <a:gd name="T4" fmla="*/ 4872 w 12130"/>
                <a:gd name="T5" fmla="*/ 3191 h 12130"/>
                <a:gd name="T6" fmla="*/ 4628 w 12130"/>
                <a:gd name="T7" fmla="*/ 3094 h 12130"/>
                <a:gd name="T8" fmla="*/ 4385 w 12130"/>
                <a:gd name="T9" fmla="*/ 2997 h 12130"/>
                <a:gd name="T10" fmla="*/ 4092 w 12130"/>
                <a:gd name="T11" fmla="*/ 2899 h 12130"/>
                <a:gd name="T12" fmla="*/ 3800 w 12130"/>
                <a:gd name="T13" fmla="*/ 2850 h 12130"/>
                <a:gd name="T14" fmla="*/ 3484 w 12130"/>
                <a:gd name="T15" fmla="*/ 2777 h 12130"/>
                <a:gd name="T16" fmla="*/ 3167 w 12130"/>
                <a:gd name="T17" fmla="*/ 2729 h 12130"/>
                <a:gd name="T18" fmla="*/ 2850 w 12130"/>
                <a:gd name="T19" fmla="*/ 2704 h 12130"/>
                <a:gd name="T20" fmla="*/ 2534 w 12130"/>
                <a:gd name="T21" fmla="*/ 2704 h 12130"/>
                <a:gd name="T22" fmla="*/ 2534 w 12130"/>
                <a:gd name="T23" fmla="*/ 2704 h 12130"/>
                <a:gd name="T24" fmla="*/ 2241 w 12130"/>
                <a:gd name="T25" fmla="*/ 2704 h 12130"/>
                <a:gd name="T26" fmla="*/ 1949 w 12130"/>
                <a:gd name="T27" fmla="*/ 2729 h 12130"/>
                <a:gd name="T28" fmla="*/ 1633 w 12130"/>
                <a:gd name="T29" fmla="*/ 2777 h 12130"/>
                <a:gd name="T30" fmla="*/ 1316 w 12130"/>
                <a:gd name="T31" fmla="*/ 2850 h 12130"/>
                <a:gd name="T32" fmla="*/ 999 w 12130"/>
                <a:gd name="T33" fmla="*/ 2972 h 12130"/>
                <a:gd name="T34" fmla="*/ 707 w 12130"/>
                <a:gd name="T35" fmla="*/ 3094 h 12130"/>
                <a:gd name="T36" fmla="*/ 415 w 12130"/>
                <a:gd name="T37" fmla="*/ 3289 h 12130"/>
                <a:gd name="T38" fmla="*/ 147 w 12130"/>
                <a:gd name="T39" fmla="*/ 3508 h 12130"/>
                <a:gd name="T40" fmla="*/ 147 w 12130"/>
                <a:gd name="T41" fmla="*/ 3508 h 12130"/>
                <a:gd name="T42" fmla="*/ 74 w 12130"/>
                <a:gd name="T43" fmla="*/ 3581 h 12130"/>
                <a:gd name="T44" fmla="*/ 25 w 12130"/>
                <a:gd name="T45" fmla="*/ 3678 h 12130"/>
                <a:gd name="T46" fmla="*/ 1 w 12130"/>
                <a:gd name="T47" fmla="*/ 3776 h 12130"/>
                <a:gd name="T48" fmla="*/ 1 w 12130"/>
                <a:gd name="T49" fmla="*/ 3898 h 12130"/>
                <a:gd name="T50" fmla="*/ 1 w 12130"/>
                <a:gd name="T51" fmla="*/ 3898 h 12130"/>
                <a:gd name="T52" fmla="*/ 1 w 12130"/>
                <a:gd name="T53" fmla="*/ 3995 h 12130"/>
                <a:gd name="T54" fmla="*/ 25 w 12130"/>
                <a:gd name="T55" fmla="*/ 4093 h 12130"/>
                <a:gd name="T56" fmla="*/ 74 w 12130"/>
                <a:gd name="T57" fmla="*/ 4190 h 12130"/>
                <a:gd name="T58" fmla="*/ 147 w 12130"/>
                <a:gd name="T59" fmla="*/ 4287 h 12130"/>
                <a:gd name="T60" fmla="*/ 7843 w 12130"/>
                <a:gd name="T61" fmla="*/ 11984 h 12130"/>
                <a:gd name="T62" fmla="*/ 7843 w 12130"/>
                <a:gd name="T63" fmla="*/ 11984 h 12130"/>
                <a:gd name="T64" fmla="*/ 7941 w 12130"/>
                <a:gd name="T65" fmla="*/ 12057 h 12130"/>
                <a:gd name="T66" fmla="*/ 8038 w 12130"/>
                <a:gd name="T67" fmla="*/ 12105 h 12130"/>
                <a:gd name="T68" fmla="*/ 8135 w 12130"/>
                <a:gd name="T69" fmla="*/ 12130 h 12130"/>
                <a:gd name="T70" fmla="*/ 8233 w 12130"/>
                <a:gd name="T71" fmla="*/ 12130 h 12130"/>
                <a:gd name="T72" fmla="*/ 8233 w 12130"/>
                <a:gd name="T73" fmla="*/ 12130 h 12130"/>
                <a:gd name="T74" fmla="*/ 8355 w 12130"/>
                <a:gd name="T75" fmla="*/ 12130 h 12130"/>
                <a:gd name="T76" fmla="*/ 8452 w 12130"/>
                <a:gd name="T77" fmla="*/ 12105 h 12130"/>
                <a:gd name="T78" fmla="*/ 8549 w 12130"/>
                <a:gd name="T79" fmla="*/ 12057 h 12130"/>
                <a:gd name="T80" fmla="*/ 8622 w 12130"/>
                <a:gd name="T81" fmla="*/ 11984 h 12130"/>
                <a:gd name="T82" fmla="*/ 8622 w 12130"/>
                <a:gd name="T83" fmla="*/ 11984 h 12130"/>
                <a:gd name="T84" fmla="*/ 8842 w 12130"/>
                <a:gd name="T85" fmla="*/ 11716 h 12130"/>
                <a:gd name="T86" fmla="*/ 9036 w 12130"/>
                <a:gd name="T87" fmla="*/ 11423 h 12130"/>
                <a:gd name="T88" fmla="*/ 9158 w 12130"/>
                <a:gd name="T89" fmla="*/ 11131 h 12130"/>
                <a:gd name="T90" fmla="*/ 9280 w 12130"/>
                <a:gd name="T91" fmla="*/ 10814 h 12130"/>
                <a:gd name="T92" fmla="*/ 9353 w 12130"/>
                <a:gd name="T93" fmla="*/ 10498 h 12130"/>
                <a:gd name="T94" fmla="*/ 9402 w 12130"/>
                <a:gd name="T95" fmla="*/ 10181 h 12130"/>
                <a:gd name="T96" fmla="*/ 9426 w 12130"/>
                <a:gd name="T97" fmla="*/ 9889 h 12130"/>
                <a:gd name="T98" fmla="*/ 9426 w 12130"/>
                <a:gd name="T99" fmla="*/ 9597 h 12130"/>
                <a:gd name="T100" fmla="*/ 9426 w 12130"/>
                <a:gd name="T101" fmla="*/ 9597 h 12130"/>
                <a:gd name="T102" fmla="*/ 9426 w 12130"/>
                <a:gd name="T103" fmla="*/ 9280 h 12130"/>
                <a:gd name="T104" fmla="*/ 9402 w 12130"/>
                <a:gd name="T105" fmla="*/ 8964 h 12130"/>
                <a:gd name="T106" fmla="*/ 9353 w 12130"/>
                <a:gd name="T107" fmla="*/ 8647 h 12130"/>
                <a:gd name="T108" fmla="*/ 9280 w 12130"/>
                <a:gd name="T109" fmla="*/ 8330 h 12130"/>
                <a:gd name="T110" fmla="*/ 9231 w 12130"/>
                <a:gd name="T111" fmla="*/ 8038 h 12130"/>
                <a:gd name="T112" fmla="*/ 9134 w 12130"/>
                <a:gd name="T113" fmla="*/ 7746 h 12130"/>
                <a:gd name="T114" fmla="*/ 9036 w 12130"/>
                <a:gd name="T115" fmla="*/ 7502 h 12130"/>
                <a:gd name="T116" fmla="*/ 8939 w 12130"/>
                <a:gd name="T117" fmla="*/ 7259 h 12130"/>
                <a:gd name="T118" fmla="*/ 12130 w 12130"/>
                <a:gd name="T119" fmla="*/ 4093 h 12130"/>
                <a:gd name="T120" fmla="*/ 0 w 12130"/>
                <a:gd name="T121" fmla="*/ 0 h 12130"/>
                <a:gd name="T122" fmla="*/ 12130 w 12130"/>
                <a:gd name="T123" fmla="*/ 12130 h 12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T120" t="T121" r="T122" b="T123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535" name="Shape 116"/>
            <p:cNvSpPr>
              <a:spLocks/>
            </p:cNvSpPr>
            <p:nvPr/>
          </p:nvSpPr>
          <p:spPr bwMode="auto">
            <a:xfrm>
              <a:off x="2814912" y="1754062"/>
              <a:ext cx="49950" cy="49950"/>
            </a:xfrm>
            <a:custGeom>
              <a:avLst/>
              <a:gdLst>
                <a:gd name="T0" fmla="*/ 1 w 1998"/>
                <a:gd name="T1" fmla="*/ 1997 h 1998"/>
                <a:gd name="T2" fmla="*/ 1998 w 1998"/>
                <a:gd name="T3" fmla="*/ 0 h 1998"/>
                <a:gd name="T4" fmla="*/ 0 w 1998"/>
                <a:gd name="T5" fmla="*/ 0 h 1998"/>
                <a:gd name="T6" fmla="*/ 1998 w 1998"/>
                <a:gd name="T7" fmla="*/ 1998 h 1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T4" t="T5" r="T6" b="T7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4</a:t>
            </a:fld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3322320" y="3962400"/>
            <a:ext cx="2362200" cy="1524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05574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Mattel</a:t>
            </a:r>
            <a:endParaRPr lang="en" dirty="0">
              <a:highlight>
                <a:srgbClr val="FFCD00"/>
              </a:highligh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5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1681" r="14843" b="3010"/>
          <a:stretch/>
        </p:blipFill>
        <p:spPr>
          <a:xfrm>
            <a:off x="1288540" y="1767840"/>
            <a:ext cx="2480310" cy="32740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120" y="1514304"/>
            <a:ext cx="1222706" cy="5366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03700" y="1376363"/>
            <a:ext cx="4508500" cy="33909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3844" y="4579319"/>
            <a:ext cx="2530956" cy="40146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120" y="2050979"/>
            <a:ext cx="1222707" cy="382096"/>
          </a:xfrm>
          <a:prstGeom prst="rect">
            <a:avLst/>
          </a:prstGeom>
        </p:spPr>
      </p:pic>
      <p:grpSp>
        <p:nvGrpSpPr>
          <p:cNvPr id="19" name="Shape 648"/>
          <p:cNvGrpSpPr>
            <a:grpSpLocks/>
          </p:cNvGrpSpPr>
          <p:nvPr/>
        </p:nvGrpSpPr>
        <p:grpSpPr bwMode="auto">
          <a:xfrm>
            <a:off x="868838" y="983345"/>
            <a:ext cx="301752" cy="256032"/>
            <a:chOff x="5268225" y="4341925"/>
            <a:chExt cx="468850" cy="387275"/>
          </a:xfrm>
        </p:grpSpPr>
        <p:sp>
          <p:nvSpPr>
            <p:cNvPr id="20" name="Shape 649"/>
            <p:cNvSpPr>
              <a:spLocks/>
            </p:cNvSpPr>
            <p:nvPr/>
          </p:nvSpPr>
          <p:spPr bwMode="auto">
            <a:xfrm>
              <a:off x="5652425" y="4676800"/>
              <a:ext cx="65775" cy="52400"/>
            </a:xfrm>
            <a:custGeom>
              <a:avLst/>
              <a:gdLst>
                <a:gd name="T0" fmla="*/ 1 w 2631"/>
                <a:gd name="T1" fmla="*/ 1 h 2096"/>
                <a:gd name="T2" fmla="*/ 1 w 2631"/>
                <a:gd name="T3" fmla="*/ 780 h 2096"/>
                <a:gd name="T4" fmla="*/ 1 w 2631"/>
                <a:gd name="T5" fmla="*/ 780 h 2096"/>
                <a:gd name="T6" fmla="*/ 25 w 2631"/>
                <a:gd name="T7" fmla="*/ 1048 h 2096"/>
                <a:gd name="T8" fmla="*/ 122 w 2631"/>
                <a:gd name="T9" fmla="*/ 1291 h 2096"/>
                <a:gd name="T10" fmla="*/ 244 w 2631"/>
                <a:gd name="T11" fmla="*/ 1511 h 2096"/>
                <a:gd name="T12" fmla="*/ 390 w 2631"/>
                <a:gd name="T13" fmla="*/ 1705 h 2096"/>
                <a:gd name="T14" fmla="*/ 585 w 2631"/>
                <a:gd name="T15" fmla="*/ 1852 h 2096"/>
                <a:gd name="T16" fmla="*/ 804 w 2631"/>
                <a:gd name="T17" fmla="*/ 1973 h 2096"/>
                <a:gd name="T18" fmla="*/ 1048 w 2631"/>
                <a:gd name="T19" fmla="*/ 2071 h 2096"/>
                <a:gd name="T20" fmla="*/ 1316 w 2631"/>
                <a:gd name="T21" fmla="*/ 2095 h 2096"/>
                <a:gd name="T22" fmla="*/ 1316 w 2631"/>
                <a:gd name="T23" fmla="*/ 2095 h 2096"/>
                <a:gd name="T24" fmla="*/ 1584 w 2631"/>
                <a:gd name="T25" fmla="*/ 2071 h 2096"/>
                <a:gd name="T26" fmla="*/ 1827 w 2631"/>
                <a:gd name="T27" fmla="*/ 1973 h 2096"/>
                <a:gd name="T28" fmla="*/ 2046 w 2631"/>
                <a:gd name="T29" fmla="*/ 1852 h 2096"/>
                <a:gd name="T30" fmla="*/ 2241 w 2631"/>
                <a:gd name="T31" fmla="*/ 1705 h 2096"/>
                <a:gd name="T32" fmla="*/ 2412 w 2631"/>
                <a:gd name="T33" fmla="*/ 1511 h 2096"/>
                <a:gd name="T34" fmla="*/ 2533 w 2631"/>
                <a:gd name="T35" fmla="*/ 1291 h 2096"/>
                <a:gd name="T36" fmla="*/ 2607 w 2631"/>
                <a:gd name="T37" fmla="*/ 1048 h 2096"/>
                <a:gd name="T38" fmla="*/ 2631 w 2631"/>
                <a:gd name="T39" fmla="*/ 780 h 2096"/>
                <a:gd name="T40" fmla="*/ 2631 w 2631"/>
                <a:gd name="T41" fmla="*/ 1 h 2096"/>
                <a:gd name="T42" fmla="*/ 0 w 2631"/>
                <a:gd name="T43" fmla="*/ 0 h 2096"/>
                <a:gd name="T44" fmla="*/ 2631 w 2631"/>
                <a:gd name="T45" fmla="*/ 2096 h 20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T42" t="T43" r="T44" b="T45"/>
              <a:pathLst>
                <a:path w="2631" h="2096" fill="none" extrusionOk="0">
                  <a:moveTo>
                    <a:pt x="1" y="1"/>
                  </a:moveTo>
                  <a:lnTo>
                    <a:pt x="1" y="780"/>
                  </a:lnTo>
                  <a:lnTo>
                    <a:pt x="25" y="1048"/>
                  </a:lnTo>
                  <a:lnTo>
                    <a:pt x="122" y="1291"/>
                  </a:lnTo>
                  <a:lnTo>
                    <a:pt x="244" y="1511"/>
                  </a:lnTo>
                  <a:lnTo>
                    <a:pt x="390" y="1705"/>
                  </a:lnTo>
                  <a:lnTo>
                    <a:pt x="585" y="1852"/>
                  </a:lnTo>
                  <a:lnTo>
                    <a:pt x="804" y="1973"/>
                  </a:lnTo>
                  <a:lnTo>
                    <a:pt x="1048" y="2071"/>
                  </a:lnTo>
                  <a:lnTo>
                    <a:pt x="1316" y="2095"/>
                  </a:lnTo>
                  <a:lnTo>
                    <a:pt x="1584" y="2071"/>
                  </a:lnTo>
                  <a:lnTo>
                    <a:pt x="1827" y="1973"/>
                  </a:lnTo>
                  <a:lnTo>
                    <a:pt x="2046" y="1852"/>
                  </a:lnTo>
                  <a:lnTo>
                    <a:pt x="2241" y="1705"/>
                  </a:lnTo>
                  <a:lnTo>
                    <a:pt x="2412" y="1511"/>
                  </a:lnTo>
                  <a:lnTo>
                    <a:pt x="2533" y="1291"/>
                  </a:lnTo>
                  <a:lnTo>
                    <a:pt x="2607" y="1048"/>
                  </a:lnTo>
                  <a:lnTo>
                    <a:pt x="2631" y="780"/>
                  </a:lnTo>
                  <a:lnTo>
                    <a:pt x="2631" y="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" name="Shape 650"/>
            <p:cNvSpPr>
              <a:spLocks/>
            </p:cNvSpPr>
            <p:nvPr/>
          </p:nvSpPr>
          <p:spPr bwMode="auto">
            <a:xfrm>
              <a:off x="5287100" y="4676800"/>
              <a:ext cx="65775" cy="52400"/>
            </a:xfrm>
            <a:custGeom>
              <a:avLst/>
              <a:gdLst>
                <a:gd name="T0" fmla="*/ 1 w 2631"/>
                <a:gd name="T1" fmla="*/ 1 h 2096"/>
                <a:gd name="T2" fmla="*/ 1 w 2631"/>
                <a:gd name="T3" fmla="*/ 780 h 2096"/>
                <a:gd name="T4" fmla="*/ 1 w 2631"/>
                <a:gd name="T5" fmla="*/ 780 h 2096"/>
                <a:gd name="T6" fmla="*/ 25 w 2631"/>
                <a:gd name="T7" fmla="*/ 1048 h 2096"/>
                <a:gd name="T8" fmla="*/ 98 w 2631"/>
                <a:gd name="T9" fmla="*/ 1291 h 2096"/>
                <a:gd name="T10" fmla="*/ 220 w 2631"/>
                <a:gd name="T11" fmla="*/ 1511 h 2096"/>
                <a:gd name="T12" fmla="*/ 390 w 2631"/>
                <a:gd name="T13" fmla="*/ 1705 h 2096"/>
                <a:gd name="T14" fmla="*/ 585 w 2631"/>
                <a:gd name="T15" fmla="*/ 1852 h 2096"/>
                <a:gd name="T16" fmla="*/ 804 w 2631"/>
                <a:gd name="T17" fmla="*/ 1973 h 2096"/>
                <a:gd name="T18" fmla="*/ 1048 w 2631"/>
                <a:gd name="T19" fmla="*/ 2071 h 2096"/>
                <a:gd name="T20" fmla="*/ 1316 w 2631"/>
                <a:gd name="T21" fmla="*/ 2095 h 2096"/>
                <a:gd name="T22" fmla="*/ 1316 w 2631"/>
                <a:gd name="T23" fmla="*/ 2095 h 2096"/>
                <a:gd name="T24" fmla="*/ 1584 w 2631"/>
                <a:gd name="T25" fmla="*/ 2071 h 2096"/>
                <a:gd name="T26" fmla="*/ 1827 w 2631"/>
                <a:gd name="T27" fmla="*/ 1973 h 2096"/>
                <a:gd name="T28" fmla="*/ 2046 w 2631"/>
                <a:gd name="T29" fmla="*/ 1852 h 2096"/>
                <a:gd name="T30" fmla="*/ 2241 w 2631"/>
                <a:gd name="T31" fmla="*/ 1705 h 2096"/>
                <a:gd name="T32" fmla="*/ 2387 w 2631"/>
                <a:gd name="T33" fmla="*/ 1511 h 2096"/>
                <a:gd name="T34" fmla="*/ 2509 w 2631"/>
                <a:gd name="T35" fmla="*/ 1291 h 2096"/>
                <a:gd name="T36" fmla="*/ 2607 w 2631"/>
                <a:gd name="T37" fmla="*/ 1048 h 2096"/>
                <a:gd name="T38" fmla="*/ 2631 w 2631"/>
                <a:gd name="T39" fmla="*/ 780 h 2096"/>
                <a:gd name="T40" fmla="*/ 2631 w 2631"/>
                <a:gd name="T41" fmla="*/ 1 h 2096"/>
                <a:gd name="T42" fmla="*/ 0 w 2631"/>
                <a:gd name="T43" fmla="*/ 0 h 2096"/>
                <a:gd name="T44" fmla="*/ 2631 w 2631"/>
                <a:gd name="T45" fmla="*/ 2096 h 20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T42" t="T43" r="T44" b="T45"/>
              <a:pathLst>
                <a:path w="2631" h="2096" fill="none" extrusionOk="0">
                  <a:moveTo>
                    <a:pt x="1" y="1"/>
                  </a:moveTo>
                  <a:lnTo>
                    <a:pt x="1" y="780"/>
                  </a:lnTo>
                  <a:lnTo>
                    <a:pt x="25" y="1048"/>
                  </a:lnTo>
                  <a:lnTo>
                    <a:pt x="98" y="1291"/>
                  </a:lnTo>
                  <a:lnTo>
                    <a:pt x="220" y="1511"/>
                  </a:lnTo>
                  <a:lnTo>
                    <a:pt x="390" y="1705"/>
                  </a:lnTo>
                  <a:lnTo>
                    <a:pt x="585" y="1852"/>
                  </a:lnTo>
                  <a:lnTo>
                    <a:pt x="804" y="1973"/>
                  </a:lnTo>
                  <a:lnTo>
                    <a:pt x="1048" y="2071"/>
                  </a:lnTo>
                  <a:lnTo>
                    <a:pt x="1316" y="2095"/>
                  </a:lnTo>
                  <a:lnTo>
                    <a:pt x="1584" y="2071"/>
                  </a:lnTo>
                  <a:lnTo>
                    <a:pt x="1827" y="1973"/>
                  </a:lnTo>
                  <a:lnTo>
                    <a:pt x="2046" y="1852"/>
                  </a:lnTo>
                  <a:lnTo>
                    <a:pt x="2241" y="1705"/>
                  </a:lnTo>
                  <a:lnTo>
                    <a:pt x="2387" y="1511"/>
                  </a:lnTo>
                  <a:lnTo>
                    <a:pt x="2509" y="1291"/>
                  </a:lnTo>
                  <a:lnTo>
                    <a:pt x="2607" y="1048"/>
                  </a:lnTo>
                  <a:lnTo>
                    <a:pt x="2631" y="780"/>
                  </a:lnTo>
                  <a:lnTo>
                    <a:pt x="2631" y="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" name="Shape 651"/>
            <p:cNvSpPr>
              <a:spLocks/>
            </p:cNvSpPr>
            <p:nvPr/>
          </p:nvSpPr>
          <p:spPr bwMode="auto">
            <a:xfrm>
              <a:off x="5268225" y="4341925"/>
              <a:ext cx="468850" cy="333075"/>
            </a:xfrm>
            <a:custGeom>
              <a:avLst/>
              <a:gdLst>
                <a:gd name="T0" fmla="*/ 18754 w 18754"/>
                <a:gd name="T1" fmla="*/ 5553 h 13323"/>
                <a:gd name="T2" fmla="*/ 18681 w 18754"/>
                <a:gd name="T3" fmla="*/ 5091 h 13323"/>
                <a:gd name="T4" fmla="*/ 18462 w 18754"/>
                <a:gd name="T5" fmla="*/ 4628 h 13323"/>
                <a:gd name="T6" fmla="*/ 18121 w 18754"/>
                <a:gd name="T7" fmla="*/ 4287 h 13323"/>
                <a:gd name="T8" fmla="*/ 17926 w 18754"/>
                <a:gd name="T9" fmla="*/ 4165 h 13323"/>
                <a:gd name="T10" fmla="*/ 17731 w 18754"/>
                <a:gd name="T11" fmla="*/ 4141 h 13323"/>
                <a:gd name="T12" fmla="*/ 15588 w 18754"/>
                <a:gd name="T13" fmla="*/ 1803 h 13323"/>
                <a:gd name="T14" fmla="*/ 15490 w 18754"/>
                <a:gd name="T15" fmla="*/ 1583 h 13323"/>
                <a:gd name="T16" fmla="*/ 15174 w 18754"/>
                <a:gd name="T17" fmla="*/ 1169 h 13323"/>
                <a:gd name="T18" fmla="*/ 14784 w 18754"/>
                <a:gd name="T19" fmla="*/ 804 h 13323"/>
                <a:gd name="T20" fmla="*/ 14346 w 18754"/>
                <a:gd name="T21" fmla="*/ 536 h 13323"/>
                <a:gd name="T22" fmla="*/ 14102 w 18754"/>
                <a:gd name="T23" fmla="*/ 439 h 13323"/>
                <a:gd name="T24" fmla="*/ 13444 w 18754"/>
                <a:gd name="T25" fmla="*/ 317 h 13323"/>
                <a:gd name="T26" fmla="*/ 12275 w 18754"/>
                <a:gd name="T27" fmla="*/ 147 h 13323"/>
                <a:gd name="T28" fmla="*/ 10498 w 18754"/>
                <a:gd name="T29" fmla="*/ 25 h 13323"/>
                <a:gd name="T30" fmla="*/ 9377 w 18754"/>
                <a:gd name="T31" fmla="*/ 0 h 13323"/>
                <a:gd name="T32" fmla="*/ 7283 w 18754"/>
                <a:gd name="T33" fmla="*/ 73 h 13323"/>
                <a:gd name="T34" fmla="*/ 5821 w 18754"/>
                <a:gd name="T35" fmla="*/ 220 h 13323"/>
                <a:gd name="T36" fmla="*/ 4945 w 18754"/>
                <a:gd name="T37" fmla="*/ 390 h 13323"/>
                <a:gd name="T38" fmla="*/ 4652 w 18754"/>
                <a:gd name="T39" fmla="*/ 439 h 13323"/>
                <a:gd name="T40" fmla="*/ 4190 w 18754"/>
                <a:gd name="T41" fmla="*/ 658 h 13323"/>
                <a:gd name="T42" fmla="*/ 3751 w 18754"/>
                <a:gd name="T43" fmla="*/ 975 h 13323"/>
                <a:gd name="T44" fmla="*/ 3410 w 18754"/>
                <a:gd name="T45" fmla="*/ 1364 h 13323"/>
                <a:gd name="T46" fmla="*/ 3167 w 18754"/>
                <a:gd name="T47" fmla="*/ 1803 h 13323"/>
                <a:gd name="T48" fmla="*/ 1023 w 18754"/>
                <a:gd name="T49" fmla="*/ 4141 h 13323"/>
                <a:gd name="T50" fmla="*/ 926 w 18754"/>
                <a:gd name="T51" fmla="*/ 4141 h 13323"/>
                <a:gd name="T52" fmla="*/ 731 w 18754"/>
                <a:gd name="T53" fmla="*/ 4214 h 13323"/>
                <a:gd name="T54" fmla="*/ 463 w 18754"/>
                <a:gd name="T55" fmla="*/ 4433 h 13323"/>
                <a:gd name="T56" fmla="*/ 171 w 18754"/>
                <a:gd name="T57" fmla="*/ 4847 h 13323"/>
                <a:gd name="T58" fmla="*/ 25 w 18754"/>
                <a:gd name="T59" fmla="*/ 5334 h 13323"/>
                <a:gd name="T60" fmla="*/ 1 w 18754"/>
                <a:gd name="T61" fmla="*/ 5553 h 13323"/>
                <a:gd name="T62" fmla="*/ 74 w 18754"/>
                <a:gd name="T63" fmla="*/ 5894 h 13323"/>
                <a:gd name="T64" fmla="*/ 293 w 18754"/>
                <a:gd name="T65" fmla="*/ 6089 h 13323"/>
                <a:gd name="T66" fmla="*/ 634 w 18754"/>
                <a:gd name="T67" fmla="*/ 6187 h 13323"/>
                <a:gd name="T68" fmla="*/ 1462 w 18754"/>
                <a:gd name="T69" fmla="*/ 6187 h 13323"/>
                <a:gd name="T70" fmla="*/ 1145 w 18754"/>
                <a:gd name="T71" fmla="*/ 7015 h 13323"/>
                <a:gd name="T72" fmla="*/ 877 w 18754"/>
                <a:gd name="T73" fmla="*/ 8086 h 13323"/>
                <a:gd name="T74" fmla="*/ 756 w 18754"/>
                <a:gd name="T75" fmla="*/ 9207 h 13323"/>
                <a:gd name="T76" fmla="*/ 17999 w 18754"/>
                <a:gd name="T77" fmla="*/ 13323 h 13323"/>
                <a:gd name="T78" fmla="*/ 17999 w 18754"/>
                <a:gd name="T79" fmla="*/ 9207 h 13323"/>
                <a:gd name="T80" fmla="*/ 17877 w 18754"/>
                <a:gd name="T81" fmla="*/ 8086 h 13323"/>
                <a:gd name="T82" fmla="*/ 17609 w 18754"/>
                <a:gd name="T83" fmla="*/ 7015 h 13323"/>
                <a:gd name="T84" fmla="*/ 17731 w 18754"/>
                <a:gd name="T85" fmla="*/ 6187 h 13323"/>
                <a:gd name="T86" fmla="*/ 18121 w 18754"/>
                <a:gd name="T87" fmla="*/ 6187 h 13323"/>
                <a:gd name="T88" fmla="*/ 18462 w 18754"/>
                <a:gd name="T89" fmla="*/ 6089 h 13323"/>
                <a:gd name="T90" fmla="*/ 18681 w 18754"/>
                <a:gd name="T91" fmla="*/ 5894 h 13323"/>
                <a:gd name="T92" fmla="*/ 18754 w 18754"/>
                <a:gd name="T93" fmla="*/ 5553 h 13323"/>
                <a:gd name="T94" fmla="*/ 0 w 18754"/>
                <a:gd name="T95" fmla="*/ 0 h 13323"/>
                <a:gd name="T96" fmla="*/ 18754 w 18754"/>
                <a:gd name="T97" fmla="*/ 13323 h 13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T94" t="T95" r="T96" b="T97"/>
              <a:pathLst>
                <a:path w="18754" h="13323" fill="none" extrusionOk="0">
                  <a:moveTo>
                    <a:pt x="18754" y="5553"/>
                  </a:moveTo>
                  <a:lnTo>
                    <a:pt x="18754" y="5553"/>
                  </a:lnTo>
                  <a:lnTo>
                    <a:pt x="18730" y="5334"/>
                  </a:lnTo>
                  <a:lnTo>
                    <a:pt x="18681" y="5091"/>
                  </a:lnTo>
                  <a:lnTo>
                    <a:pt x="18583" y="4847"/>
                  </a:lnTo>
                  <a:lnTo>
                    <a:pt x="18462" y="4628"/>
                  </a:lnTo>
                  <a:lnTo>
                    <a:pt x="18291" y="4433"/>
                  </a:lnTo>
                  <a:lnTo>
                    <a:pt x="18121" y="4287"/>
                  </a:lnTo>
                  <a:lnTo>
                    <a:pt x="18023" y="4214"/>
                  </a:lnTo>
                  <a:lnTo>
                    <a:pt x="17926" y="4165"/>
                  </a:lnTo>
                  <a:lnTo>
                    <a:pt x="17828" y="4141"/>
                  </a:lnTo>
                  <a:lnTo>
                    <a:pt x="17731" y="4141"/>
                  </a:lnTo>
                  <a:lnTo>
                    <a:pt x="16489" y="4141"/>
                  </a:lnTo>
                  <a:lnTo>
                    <a:pt x="15588" y="1803"/>
                  </a:lnTo>
                  <a:lnTo>
                    <a:pt x="15490" y="1583"/>
                  </a:lnTo>
                  <a:lnTo>
                    <a:pt x="15344" y="1364"/>
                  </a:lnTo>
                  <a:lnTo>
                    <a:pt x="15174" y="1169"/>
                  </a:lnTo>
                  <a:lnTo>
                    <a:pt x="15003" y="975"/>
                  </a:lnTo>
                  <a:lnTo>
                    <a:pt x="14784" y="804"/>
                  </a:lnTo>
                  <a:lnTo>
                    <a:pt x="14565" y="658"/>
                  </a:lnTo>
                  <a:lnTo>
                    <a:pt x="14346" y="536"/>
                  </a:lnTo>
                  <a:lnTo>
                    <a:pt x="14102" y="439"/>
                  </a:lnTo>
                  <a:lnTo>
                    <a:pt x="13810" y="390"/>
                  </a:lnTo>
                  <a:lnTo>
                    <a:pt x="13444" y="317"/>
                  </a:lnTo>
                  <a:lnTo>
                    <a:pt x="12933" y="220"/>
                  </a:lnTo>
                  <a:lnTo>
                    <a:pt x="12275" y="147"/>
                  </a:lnTo>
                  <a:lnTo>
                    <a:pt x="11472" y="73"/>
                  </a:lnTo>
                  <a:lnTo>
                    <a:pt x="10498" y="25"/>
                  </a:lnTo>
                  <a:lnTo>
                    <a:pt x="9377" y="0"/>
                  </a:lnTo>
                  <a:lnTo>
                    <a:pt x="8257" y="25"/>
                  </a:lnTo>
                  <a:lnTo>
                    <a:pt x="7283" y="73"/>
                  </a:lnTo>
                  <a:lnTo>
                    <a:pt x="6479" y="147"/>
                  </a:lnTo>
                  <a:lnTo>
                    <a:pt x="5821" y="220"/>
                  </a:lnTo>
                  <a:lnTo>
                    <a:pt x="5310" y="317"/>
                  </a:lnTo>
                  <a:lnTo>
                    <a:pt x="4945" y="390"/>
                  </a:lnTo>
                  <a:lnTo>
                    <a:pt x="4652" y="439"/>
                  </a:lnTo>
                  <a:lnTo>
                    <a:pt x="4409" y="536"/>
                  </a:lnTo>
                  <a:lnTo>
                    <a:pt x="4190" y="658"/>
                  </a:lnTo>
                  <a:lnTo>
                    <a:pt x="3970" y="804"/>
                  </a:lnTo>
                  <a:lnTo>
                    <a:pt x="3751" y="975"/>
                  </a:lnTo>
                  <a:lnTo>
                    <a:pt x="3581" y="1169"/>
                  </a:lnTo>
                  <a:lnTo>
                    <a:pt x="3410" y="1364"/>
                  </a:lnTo>
                  <a:lnTo>
                    <a:pt x="3264" y="1583"/>
                  </a:lnTo>
                  <a:lnTo>
                    <a:pt x="3167" y="1803"/>
                  </a:lnTo>
                  <a:lnTo>
                    <a:pt x="2266" y="4141"/>
                  </a:lnTo>
                  <a:lnTo>
                    <a:pt x="1023" y="4141"/>
                  </a:lnTo>
                  <a:lnTo>
                    <a:pt x="926" y="4141"/>
                  </a:lnTo>
                  <a:lnTo>
                    <a:pt x="829" y="4165"/>
                  </a:lnTo>
                  <a:lnTo>
                    <a:pt x="731" y="4214"/>
                  </a:lnTo>
                  <a:lnTo>
                    <a:pt x="634" y="4287"/>
                  </a:lnTo>
                  <a:lnTo>
                    <a:pt x="463" y="4433"/>
                  </a:lnTo>
                  <a:lnTo>
                    <a:pt x="293" y="4628"/>
                  </a:lnTo>
                  <a:lnTo>
                    <a:pt x="171" y="4847"/>
                  </a:lnTo>
                  <a:lnTo>
                    <a:pt x="74" y="5091"/>
                  </a:lnTo>
                  <a:lnTo>
                    <a:pt x="25" y="5334"/>
                  </a:lnTo>
                  <a:lnTo>
                    <a:pt x="1" y="5553"/>
                  </a:lnTo>
                  <a:lnTo>
                    <a:pt x="25" y="5748"/>
                  </a:lnTo>
                  <a:lnTo>
                    <a:pt x="74" y="5894"/>
                  </a:lnTo>
                  <a:lnTo>
                    <a:pt x="171" y="6016"/>
                  </a:lnTo>
                  <a:lnTo>
                    <a:pt x="293" y="6089"/>
                  </a:lnTo>
                  <a:lnTo>
                    <a:pt x="463" y="6138"/>
                  </a:lnTo>
                  <a:lnTo>
                    <a:pt x="634" y="6187"/>
                  </a:lnTo>
                  <a:lnTo>
                    <a:pt x="1023" y="6187"/>
                  </a:lnTo>
                  <a:lnTo>
                    <a:pt x="1462" y="6187"/>
                  </a:lnTo>
                  <a:lnTo>
                    <a:pt x="1145" y="7015"/>
                  </a:lnTo>
                  <a:lnTo>
                    <a:pt x="999" y="7526"/>
                  </a:lnTo>
                  <a:lnTo>
                    <a:pt x="877" y="8086"/>
                  </a:lnTo>
                  <a:lnTo>
                    <a:pt x="780" y="8671"/>
                  </a:lnTo>
                  <a:lnTo>
                    <a:pt x="756" y="9207"/>
                  </a:lnTo>
                  <a:lnTo>
                    <a:pt x="756" y="13323"/>
                  </a:lnTo>
                  <a:lnTo>
                    <a:pt x="17999" y="13323"/>
                  </a:lnTo>
                  <a:lnTo>
                    <a:pt x="17999" y="9207"/>
                  </a:lnTo>
                  <a:lnTo>
                    <a:pt x="17975" y="8671"/>
                  </a:lnTo>
                  <a:lnTo>
                    <a:pt x="17877" y="8086"/>
                  </a:lnTo>
                  <a:lnTo>
                    <a:pt x="17755" y="7526"/>
                  </a:lnTo>
                  <a:lnTo>
                    <a:pt x="17609" y="7015"/>
                  </a:lnTo>
                  <a:lnTo>
                    <a:pt x="17293" y="6187"/>
                  </a:lnTo>
                  <a:lnTo>
                    <a:pt x="17731" y="6187"/>
                  </a:lnTo>
                  <a:lnTo>
                    <a:pt x="18121" y="6187"/>
                  </a:lnTo>
                  <a:lnTo>
                    <a:pt x="18291" y="6138"/>
                  </a:lnTo>
                  <a:lnTo>
                    <a:pt x="18462" y="6089"/>
                  </a:lnTo>
                  <a:lnTo>
                    <a:pt x="18583" y="6016"/>
                  </a:lnTo>
                  <a:lnTo>
                    <a:pt x="18681" y="5894"/>
                  </a:lnTo>
                  <a:lnTo>
                    <a:pt x="18730" y="5748"/>
                  </a:lnTo>
                  <a:lnTo>
                    <a:pt x="18754" y="555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" name="Shape 652"/>
            <p:cNvSpPr>
              <a:spLocks/>
            </p:cNvSpPr>
            <p:nvPr/>
          </p:nvSpPr>
          <p:spPr bwMode="auto">
            <a:xfrm>
              <a:off x="5351025" y="4375400"/>
              <a:ext cx="303250" cy="149825"/>
            </a:xfrm>
            <a:custGeom>
              <a:avLst/>
              <a:gdLst>
                <a:gd name="T0" fmla="*/ 1 w 12130"/>
                <a:gd name="T1" fmla="*/ 4628 h 5993"/>
                <a:gd name="T2" fmla="*/ 585 w 12130"/>
                <a:gd name="T3" fmla="*/ 2656 h 5993"/>
                <a:gd name="T4" fmla="*/ 1024 w 12130"/>
                <a:gd name="T5" fmla="*/ 1292 h 5993"/>
                <a:gd name="T6" fmla="*/ 1267 w 12130"/>
                <a:gd name="T7" fmla="*/ 707 h 5993"/>
                <a:gd name="T8" fmla="*/ 1316 w 12130"/>
                <a:gd name="T9" fmla="*/ 658 h 5993"/>
                <a:gd name="T10" fmla="*/ 1852 w 12130"/>
                <a:gd name="T11" fmla="*/ 464 h 5993"/>
                <a:gd name="T12" fmla="*/ 2948 w 12130"/>
                <a:gd name="T13" fmla="*/ 220 h 5993"/>
                <a:gd name="T14" fmla="*/ 4799 w 12130"/>
                <a:gd name="T15" fmla="*/ 25 h 5993"/>
                <a:gd name="T16" fmla="*/ 6065 w 12130"/>
                <a:gd name="T17" fmla="*/ 1 h 5993"/>
                <a:gd name="T18" fmla="*/ 6723 w 12130"/>
                <a:gd name="T19" fmla="*/ 1 h 5993"/>
                <a:gd name="T20" fmla="*/ 8355 w 12130"/>
                <a:gd name="T21" fmla="*/ 98 h 5993"/>
                <a:gd name="T22" fmla="*/ 9816 w 12130"/>
                <a:gd name="T23" fmla="*/ 342 h 5993"/>
                <a:gd name="T24" fmla="*/ 10595 w 12130"/>
                <a:gd name="T25" fmla="*/ 561 h 5993"/>
                <a:gd name="T26" fmla="*/ 10814 w 12130"/>
                <a:gd name="T27" fmla="*/ 658 h 5993"/>
                <a:gd name="T28" fmla="*/ 10936 w 12130"/>
                <a:gd name="T29" fmla="*/ 829 h 5993"/>
                <a:gd name="T30" fmla="*/ 11326 w 12130"/>
                <a:gd name="T31" fmla="*/ 1925 h 5993"/>
                <a:gd name="T32" fmla="*/ 11959 w 12130"/>
                <a:gd name="T33" fmla="*/ 4019 h 5993"/>
                <a:gd name="T34" fmla="*/ 12130 w 12130"/>
                <a:gd name="T35" fmla="*/ 4628 h 5993"/>
                <a:gd name="T36" fmla="*/ 12057 w 12130"/>
                <a:gd name="T37" fmla="*/ 4750 h 5993"/>
                <a:gd name="T38" fmla="*/ 11813 w 12130"/>
                <a:gd name="T39" fmla="*/ 4921 h 5993"/>
                <a:gd name="T40" fmla="*/ 11375 w 12130"/>
                <a:gd name="T41" fmla="*/ 5164 h 5993"/>
                <a:gd name="T42" fmla="*/ 10717 w 12130"/>
                <a:gd name="T43" fmla="*/ 5383 h 5993"/>
                <a:gd name="T44" fmla="*/ 9865 w 12130"/>
                <a:gd name="T45" fmla="*/ 5627 h 5993"/>
                <a:gd name="T46" fmla="*/ 8817 w 12130"/>
                <a:gd name="T47" fmla="*/ 5822 h 5993"/>
                <a:gd name="T48" fmla="*/ 7551 w 12130"/>
                <a:gd name="T49" fmla="*/ 5944 h 5993"/>
                <a:gd name="T50" fmla="*/ 6065 w 12130"/>
                <a:gd name="T51" fmla="*/ 5992 h 5993"/>
                <a:gd name="T52" fmla="*/ 5286 w 12130"/>
                <a:gd name="T53" fmla="*/ 5992 h 5993"/>
                <a:gd name="T54" fmla="*/ 3922 w 12130"/>
                <a:gd name="T55" fmla="*/ 5895 h 5993"/>
                <a:gd name="T56" fmla="*/ 2753 w 12130"/>
                <a:gd name="T57" fmla="*/ 5724 h 5993"/>
                <a:gd name="T58" fmla="*/ 1803 w 12130"/>
                <a:gd name="T59" fmla="*/ 5505 h 5993"/>
                <a:gd name="T60" fmla="*/ 1072 w 12130"/>
                <a:gd name="T61" fmla="*/ 5262 h 5993"/>
                <a:gd name="T62" fmla="*/ 512 w 12130"/>
                <a:gd name="T63" fmla="*/ 5042 h 5993"/>
                <a:gd name="T64" fmla="*/ 171 w 12130"/>
                <a:gd name="T65" fmla="*/ 4823 h 5993"/>
                <a:gd name="T66" fmla="*/ 25 w 12130"/>
                <a:gd name="T67" fmla="*/ 4677 h 5993"/>
                <a:gd name="T68" fmla="*/ 1 w 12130"/>
                <a:gd name="T69" fmla="*/ 4628 h 5993"/>
                <a:gd name="T70" fmla="*/ 0 w 12130"/>
                <a:gd name="T71" fmla="*/ 0 h 5993"/>
                <a:gd name="T72" fmla="*/ 12130 w 12130"/>
                <a:gd name="T73" fmla="*/ 5993 h 59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T70" t="T71" r="T72" b="T73"/>
              <a:pathLst>
                <a:path w="12130" h="5993" fill="none" extrusionOk="0">
                  <a:moveTo>
                    <a:pt x="1" y="4628"/>
                  </a:moveTo>
                  <a:lnTo>
                    <a:pt x="1" y="4628"/>
                  </a:lnTo>
                  <a:lnTo>
                    <a:pt x="171" y="4019"/>
                  </a:lnTo>
                  <a:lnTo>
                    <a:pt x="585" y="2656"/>
                  </a:lnTo>
                  <a:lnTo>
                    <a:pt x="805" y="1925"/>
                  </a:lnTo>
                  <a:lnTo>
                    <a:pt x="1024" y="1292"/>
                  </a:lnTo>
                  <a:lnTo>
                    <a:pt x="1194" y="829"/>
                  </a:lnTo>
                  <a:lnTo>
                    <a:pt x="1267" y="707"/>
                  </a:lnTo>
                  <a:lnTo>
                    <a:pt x="1316" y="658"/>
                  </a:lnTo>
                  <a:lnTo>
                    <a:pt x="1535" y="561"/>
                  </a:lnTo>
                  <a:lnTo>
                    <a:pt x="1852" y="464"/>
                  </a:lnTo>
                  <a:lnTo>
                    <a:pt x="2315" y="342"/>
                  </a:lnTo>
                  <a:lnTo>
                    <a:pt x="2948" y="220"/>
                  </a:lnTo>
                  <a:lnTo>
                    <a:pt x="3776" y="98"/>
                  </a:lnTo>
                  <a:lnTo>
                    <a:pt x="4799" y="25"/>
                  </a:lnTo>
                  <a:lnTo>
                    <a:pt x="5408" y="1"/>
                  </a:lnTo>
                  <a:lnTo>
                    <a:pt x="6065" y="1"/>
                  </a:lnTo>
                  <a:lnTo>
                    <a:pt x="6723" y="1"/>
                  </a:lnTo>
                  <a:lnTo>
                    <a:pt x="7332" y="25"/>
                  </a:lnTo>
                  <a:lnTo>
                    <a:pt x="8355" y="98"/>
                  </a:lnTo>
                  <a:lnTo>
                    <a:pt x="9183" y="220"/>
                  </a:lnTo>
                  <a:lnTo>
                    <a:pt x="9816" y="342"/>
                  </a:lnTo>
                  <a:lnTo>
                    <a:pt x="10279" y="464"/>
                  </a:lnTo>
                  <a:lnTo>
                    <a:pt x="10595" y="561"/>
                  </a:lnTo>
                  <a:lnTo>
                    <a:pt x="10814" y="658"/>
                  </a:lnTo>
                  <a:lnTo>
                    <a:pt x="10863" y="707"/>
                  </a:lnTo>
                  <a:lnTo>
                    <a:pt x="10936" y="829"/>
                  </a:lnTo>
                  <a:lnTo>
                    <a:pt x="11107" y="1292"/>
                  </a:lnTo>
                  <a:lnTo>
                    <a:pt x="11326" y="1925"/>
                  </a:lnTo>
                  <a:lnTo>
                    <a:pt x="11545" y="2656"/>
                  </a:lnTo>
                  <a:lnTo>
                    <a:pt x="11959" y="4019"/>
                  </a:lnTo>
                  <a:lnTo>
                    <a:pt x="12130" y="4628"/>
                  </a:lnTo>
                  <a:lnTo>
                    <a:pt x="12105" y="4677"/>
                  </a:lnTo>
                  <a:lnTo>
                    <a:pt x="12057" y="4750"/>
                  </a:lnTo>
                  <a:lnTo>
                    <a:pt x="11959" y="4823"/>
                  </a:lnTo>
                  <a:lnTo>
                    <a:pt x="11813" y="4921"/>
                  </a:lnTo>
                  <a:lnTo>
                    <a:pt x="11618" y="5042"/>
                  </a:lnTo>
                  <a:lnTo>
                    <a:pt x="11375" y="5164"/>
                  </a:lnTo>
                  <a:lnTo>
                    <a:pt x="11058" y="5262"/>
                  </a:lnTo>
                  <a:lnTo>
                    <a:pt x="10717" y="5383"/>
                  </a:lnTo>
                  <a:lnTo>
                    <a:pt x="10327" y="5505"/>
                  </a:lnTo>
                  <a:lnTo>
                    <a:pt x="9865" y="5627"/>
                  </a:lnTo>
                  <a:lnTo>
                    <a:pt x="9377" y="5724"/>
                  </a:lnTo>
                  <a:lnTo>
                    <a:pt x="8817" y="5822"/>
                  </a:lnTo>
                  <a:lnTo>
                    <a:pt x="8208" y="5895"/>
                  </a:lnTo>
                  <a:lnTo>
                    <a:pt x="7551" y="5944"/>
                  </a:lnTo>
                  <a:lnTo>
                    <a:pt x="6845" y="5992"/>
                  </a:lnTo>
                  <a:lnTo>
                    <a:pt x="6065" y="5992"/>
                  </a:lnTo>
                  <a:lnTo>
                    <a:pt x="5286" y="5992"/>
                  </a:lnTo>
                  <a:lnTo>
                    <a:pt x="4580" y="5944"/>
                  </a:lnTo>
                  <a:lnTo>
                    <a:pt x="3922" y="5895"/>
                  </a:lnTo>
                  <a:lnTo>
                    <a:pt x="3313" y="5822"/>
                  </a:lnTo>
                  <a:lnTo>
                    <a:pt x="2753" y="5724"/>
                  </a:lnTo>
                  <a:lnTo>
                    <a:pt x="2266" y="5627"/>
                  </a:lnTo>
                  <a:lnTo>
                    <a:pt x="1803" y="5505"/>
                  </a:lnTo>
                  <a:lnTo>
                    <a:pt x="1413" y="5383"/>
                  </a:lnTo>
                  <a:lnTo>
                    <a:pt x="1072" y="5262"/>
                  </a:lnTo>
                  <a:lnTo>
                    <a:pt x="756" y="5164"/>
                  </a:lnTo>
                  <a:lnTo>
                    <a:pt x="512" y="5042"/>
                  </a:lnTo>
                  <a:lnTo>
                    <a:pt x="317" y="4921"/>
                  </a:lnTo>
                  <a:lnTo>
                    <a:pt x="171" y="4823"/>
                  </a:lnTo>
                  <a:lnTo>
                    <a:pt x="74" y="4750"/>
                  </a:lnTo>
                  <a:lnTo>
                    <a:pt x="25" y="4677"/>
                  </a:lnTo>
                  <a:lnTo>
                    <a:pt x="1" y="4628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" name="Shape 653"/>
            <p:cNvSpPr>
              <a:spLocks/>
            </p:cNvSpPr>
            <p:nvPr/>
          </p:nvSpPr>
          <p:spPr bwMode="auto">
            <a:xfrm>
              <a:off x="5326675" y="4569025"/>
              <a:ext cx="81000" cy="65175"/>
            </a:xfrm>
            <a:custGeom>
              <a:avLst/>
              <a:gdLst>
                <a:gd name="T0" fmla="*/ 1632 w 3240"/>
                <a:gd name="T1" fmla="*/ 2607 h 2607"/>
                <a:gd name="T2" fmla="*/ 1632 w 3240"/>
                <a:gd name="T3" fmla="*/ 2607 h 2607"/>
                <a:gd name="T4" fmla="*/ 1291 w 3240"/>
                <a:gd name="T5" fmla="*/ 2582 h 2607"/>
                <a:gd name="T6" fmla="*/ 999 w 3240"/>
                <a:gd name="T7" fmla="*/ 2509 h 2607"/>
                <a:gd name="T8" fmla="*/ 731 w 3240"/>
                <a:gd name="T9" fmla="*/ 2388 h 2607"/>
                <a:gd name="T10" fmla="*/ 488 w 3240"/>
                <a:gd name="T11" fmla="*/ 2217 h 2607"/>
                <a:gd name="T12" fmla="*/ 293 w 3240"/>
                <a:gd name="T13" fmla="*/ 2047 h 2607"/>
                <a:gd name="T14" fmla="*/ 122 w 3240"/>
                <a:gd name="T15" fmla="*/ 1803 h 2607"/>
                <a:gd name="T16" fmla="*/ 74 w 3240"/>
                <a:gd name="T17" fmla="*/ 1706 h 2607"/>
                <a:gd name="T18" fmla="*/ 49 w 3240"/>
                <a:gd name="T19" fmla="*/ 1559 h 2607"/>
                <a:gd name="T20" fmla="*/ 25 w 3240"/>
                <a:gd name="T21" fmla="*/ 1438 h 2607"/>
                <a:gd name="T22" fmla="*/ 1 w 3240"/>
                <a:gd name="T23" fmla="*/ 1316 h 2607"/>
                <a:gd name="T24" fmla="*/ 1 w 3240"/>
                <a:gd name="T25" fmla="*/ 1316 h 2607"/>
                <a:gd name="T26" fmla="*/ 25 w 3240"/>
                <a:gd name="T27" fmla="*/ 1170 h 2607"/>
                <a:gd name="T28" fmla="*/ 49 w 3240"/>
                <a:gd name="T29" fmla="*/ 1048 h 2607"/>
                <a:gd name="T30" fmla="*/ 74 w 3240"/>
                <a:gd name="T31" fmla="*/ 926 h 2607"/>
                <a:gd name="T32" fmla="*/ 122 w 3240"/>
                <a:gd name="T33" fmla="*/ 804 h 2607"/>
                <a:gd name="T34" fmla="*/ 293 w 3240"/>
                <a:gd name="T35" fmla="*/ 585 h 2607"/>
                <a:gd name="T36" fmla="*/ 488 w 3240"/>
                <a:gd name="T37" fmla="*/ 390 h 2607"/>
                <a:gd name="T38" fmla="*/ 731 w 3240"/>
                <a:gd name="T39" fmla="*/ 220 h 2607"/>
                <a:gd name="T40" fmla="*/ 999 w 3240"/>
                <a:gd name="T41" fmla="*/ 98 h 2607"/>
                <a:gd name="T42" fmla="*/ 1291 w 3240"/>
                <a:gd name="T43" fmla="*/ 25 h 2607"/>
                <a:gd name="T44" fmla="*/ 1632 w 3240"/>
                <a:gd name="T45" fmla="*/ 1 h 2607"/>
                <a:gd name="T46" fmla="*/ 1632 w 3240"/>
                <a:gd name="T47" fmla="*/ 1 h 2607"/>
                <a:gd name="T48" fmla="*/ 1803 w 3240"/>
                <a:gd name="T49" fmla="*/ 1 h 2607"/>
                <a:gd name="T50" fmla="*/ 1949 w 3240"/>
                <a:gd name="T51" fmla="*/ 49 h 2607"/>
                <a:gd name="T52" fmla="*/ 2120 w 3240"/>
                <a:gd name="T53" fmla="*/ 98 h 2607"/>
                <a:gd name="T54" fmla="*/ 2266 w 3240"/>
                <a:gd name="T55" fmla="*/ 171 h 2607"/>
                <a:gd name="T56" fmla="*/ 2412 w 3240"/>
                <a:gd name="T57" fmla="*/ 269 h 2607"/>
                <a:gd name="T58" fmla="*/ 2534 w 3240"/>
                <a:gd name="T59" fmla="*/ 390 h 2607"/>
                <a:gd name="T60" fmla="*/ 2777 w 3240"/>
                <a:gd name="T61" fmla="*/ 634 h 2607"/>
                <a:gd name="T62" fmla="*/ 2972 w 3240"/>
                <a:gd name="T63" fmla="*/ 926 h 2607"/>
                <a:gd name="T64" fmla="*/ 3118 w 3240"/>
                <a:gd name="T65" fmla="*/ 1219 h 2607"/>
                <a:gd name="T66" fmla="*/ 3215 w 3240"/>
                <a:gd name="T67" fmla="*/ 1535 h 2607"/>
                <a:gd name="T68" fmla="*/ 3240 w 3240"/>
                <a:gd name="T69" fmla="*/ 1681 h 2607"/>
                <a:gd name="T70" fmla="*/ 3240 w 3240"/>
                <a:gd name="T71" fmla="*/ 1803 h 2607"/>
                <a:gd name="T72" fmla="*/ 3240 w 3240"/>
                <a:gd name="T73" fmla="*/ 1803 h 2607"/>
                <a:gd name="T74" fmla="*/ 3240 w 3240"/>
                <a:gd name="T75" fmla="*/ 1949 h 2607"/>
                <a:gd name="T76" fmla="*/ 3215 w 3240"/>
                <a:gd name="T77" fmla="*/ 2047 h 2607"/>
                <a:gd name="T78" fmla="*/ 3167 w 3240"/>
                <a:gd name="T79" fmla="*/ 2144 h 2607"/>
                <a:gd name="T80" fmla="*/ 3118 w 3240"/>
                <a:gd name="T81" fmla="*/ 2241 h 2607"/>
                <a:gd name="T82" fmla="*/ 3045 w 3240"/>
                <a:gd name="T83" fmla="*/ 2314 h 2607"/>
                <a:gd name="T84" fmla="*/ 2972 w 3240"/>
                <a:gd name="T85" fmla="*/ 2388 h 2607"/>
                <a:gd name="T86" fmla="*/ 2777 w 3240"/>
                <a:gd name="T87" fmla="*/ 2485 h 2607"/>
                <a:gd name="T88" fmla="*/ 2534 w 3240"/>
                <a:gd name="T89" fmla="*/ 2558 h 2607"/>
                <a:gd name="T90" fmla="*/ 2266 w 3240"/>
                <a:gd name="T91" fmla="*/ 2582 h 2607"/>
                <a:gd name="T92" fmla="*/ 1949 w 3240"/>
                <a:gd name="T93" fmla="*/ 2607 h 2607"/>
                <a:gd name="T94" fmla="*/ 1632 w 3240"/>
                <a:gd name="T95" fmla="*/ 2607 h 2607"/>
                <a:gd name="T96" fmla="*/ 1632 w 3240"/>
                <a:gd name="T97" fmla="*/ 2607 h 2607"/>
                <a:gd name="T98" fmla="*/ 0 w 3240"/>
                <a:gd name="T99" fmla="*/ 0 h 2607"/>
                <a:gd name="T100" fmla="*/ 3240 w 3240"/>
                <a:gd name="T101" fmla="*/ 2607 h 2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T98" t="T99" r="T100" b="T101"/>
              <a:pathLst>
                <a:path w="3240" h="2607" fill="none" extrusionOk="0">
                  <a:moveTo>
                    <a:pt x="1632" y="2607"/>
                  </a:moveTo>
                  <a:lnTo>
                    <a:pt x="1632" y="2607"/>
                  </a:lnTo>
                  <a:lnTo>
                    <a:pt x="1291" y="2582"/>
                  </a:lnTo>
                  <a:lnTo>
                    <a:pt x="999" y="2509"/>
                  </a:lnTo>
                  <a:lnTo>
                    <a:pt x="731" y="2388"/>
                  </a:lnTo>
                  <a:lnTo>
                    <a:pt x="488" y="2217"/>
                  </a:lnTo>
                  <a:lnTo>
                    <a:pt x="293" y="2047"/>
                  </a:lnTo>
                  <a:lnTo>
                    <a:pt x="122" y="1803"/>
                  </a:lnTo>
                  <a:lnTo>
                    <a:pt x="74" y="1706"/>
                  </a:lnTo>
                  <a:lnTo>
                    <a:pt x="49" y="1559"/>
                  </a:lnTo>
                  <a:lnTo>
                    <a:pt x="25" y="1438"/>
                  </a:lnTo>
                  <a:lnTo>
                    <a:pt x="1" y="1316"/>
                  </a:lnTo>
                  <a:lnTo>
                    <a:pt x="25" y="1170"/>
                  </a:lnTo>
                  <a:lnTo>
                    <a:pt x="49" y="1048"/>
                  </a:lnTo>
                  <a:lnTo>
                    <a:pt x="74" y="926"/>
                  </a:lnTo>
                  <a:lnTo>
                    <a:pt x="122" y="804"/>
                  </a:lnTo>
                  <a:lnTo>
                    <a:pt x="293" y="585"/>
                  </a:lnTo>
                  <a:lnTo>
                    <a:pt x="488" y="390"/>
                  </a:lnTo>
                  <a:lnTo>
                    <a:pt x="731" y="220"/>
                  </a:lnTo>
                  <a:lnTo>
                    <a:pt x="999" y="98"/>
                  </a:lnTo>
                  <a:lnTo>
                    <a:pt x="1291" y="25"/>
                  </a:lnTo>
                  <a:lnTo>
                    <a:pt x="1632" y="1"/>
                  </a:lnTo>
                  <a:lnTo>
                    <a:pt x="1803" y="1"/>
                  </a:lnTo>
                  <a:lnTo>
                    <a:pt x="1949" y="49"/>
                  </a:lnTo>
                  <a:lnTo>
                    <a:pt x="2120" y="98"/>
                  </a:lnTo>
                  <a:lnTo>
                    <a:pt x="2266" y="171"/>
                  </a:lnTo>
                  <a:lnTo>
                    <a:pt x="2412" y="269"/>
                  </a:lnTo>
                  <a:lnTo>
                    <a:pt x="2534" y="390"/>
                  </a:lnTo>
                  <a:lnTo>
                    <a:pt x="2777" y="634"/>
                  </a:lnTo>
                  <a:lnTo>
                    <a:pt x="2972" y="926"/>
                  </a:lnTo>
                  <a:lnTo>
                    <a:pt x="3118" y="1219"/>
                  </a:lnTo>
                  <a:lnTo>
                    <a:pt x="3215" y="1535"/>
                  </a:lnTo>
                  <a:lnTo>
                    <a:pt x="3240" y="1681"/>
                  </a:lnTo>
                  <a:lnTo>
                    <a:pt x="3240" y="1803"/>
                  </a:lnTo>
                  <a:lnTo>
                    <a:pt x="3240" y="1949"/>
                  </a:lnTo>
                  <a:lnTo>
                    <a:pt x="3215" y="2047"/>
                  </a:lnTo>
                  <a:lnTo>
                    <a:pt x="3167" y="2144"/>
                  </a:lnTo>
                  <a:lnTo>
                    <a:pt x="3118" y="2241"/>
                  </a:lnTo>
                  <a:lnTo>
                    <a:pt x="3045" y="2314"/>
                  </a:lnTo>
                  <a:lnTo>
                    <a:pt x="2972" y="2388"/>
                  </a:lnTo>
                  <a:lnTo>
                    <a:pt x="2777" y="2485"/>
                  </a:lnTo>
                  <a:lnTo>
                    <a:pt x="2534" y="2558"/>
                  </a:lnTo>
                  <a:lnTo>
                    <a:pt x="2266" y="2582"/>
                  </a:lnTo>
                  <a:lnTo>
                    <a:pt x="1949" y="2607"/>
                  </a:lnTo>
                  <a:lnTo>
                    <a:pt x="1632" y="2607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" name="Shape 654"/>
            <p:cNvSpPr>
              <a:spLocks/>
            </p:cNvSpPr>
            <p:nvPr/>
          </p:nvSpPr>
          <p:spPr bwMode="auto">
            <a:xfrm>
              <a:off x="5447225" y="4615925"/>
              <a:ext cx="110850" cy="25"/>
            </a:xfrm>
            <a:custGeom>
              <a:avLst/>
              <a:gdLst>
                <a:gd name="T0" fmla="*/ 1 w 4434"/>
                <a:gd name="T1" fmla="*/ 0 h 1"/>
                <a:gd name="T2" fmla="*/ 4434 w 4434"/>
                <a:gd name="T3" fmla="*/ 0 h 1"/>
                <a:gd name="T4" fmla="*/ 0 w 4434"/>
                <a:gd name="T5" fmla="*/ 0 h 1"/>
                <a:gd name="T6" fmla="*/ 4434 w 44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T4" t="T5" r="T6" b="T7"/>
              <a:pathLst>
                <a:path w="4434" h="1" fill="none" extrusionOk="0">
                  <a:moveTo>
                    <a:pt x="1" y="0"/>
                  </a:moveTo>
                  <a:lnTo>
                    <a:pt x="4434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" name="Shape 655"/>
            <p:cNvSpPr>
              <a:spLocks/>
            </p:cNvSpPr>
            <p:nvPr/>
          </p:nvSpPr>
          <p:spPr bwMode="auto">
            <a:xfrm>
              <a:off x="5439925" y="4589125"/>
              <a:ext cx="125450" cy="25"/>
            </a:xfrm>
            <a:custGeom>
              <a:avLst/>
              <a:gdLst>
                <a:gd name="T0" fmla="*/ 1 w 5018"/>
                <a:gd name="T1" fmla="*/ 0 h 1"/>
                <a:gd name="T2" fmla="*/ 5018 w 5018"/>
                <a:gd name="T3" fmla="*/ 0 h 1"/>
                <a:gd name="T4" fmla="*/ 0 w 5018"/>
                <a:gd name="T5" fmla="*/ 0 h 1"/>
                <a:gd name="T6" fmla="*/ 5018 w 50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T4" t="T5" r="T6" b="T7"/>
              <a:pathLst>
                <a:path w="5018" h="1" fill="none" extrusionOk="0">
                  <a:moveTo>
                    <a:pt x="1" y="0"/>
                  </a:moveTo>
                  <a:lnTo>
                    <a:pt x="501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" name="Shape 656"/>
            <p:cNvSpPr>
              <a:spLocks/>
            </p:cNvSpPr>
            <p:nvPr/>
          </p:nvSpPr>
          <p:spPr bwMode="auto">
            <a:xfrm>
              <a:off x="5597625" y="4569025"/>
              <a:ext cx="81000" cy="65175"/>
            </a:xfrm>
            <a:custGeom>
              <a:avLst/>
              <a:gdLst>
                <a:gd name="T0" fmla="*/ 1608 w 3240"/>
                <a:gd name="T1" fmla="*/ 2607 h 2607"/>
                <a:gd name="T2" fmla="*/ 1608 w 3240"/>
                <a:gd name="T3" fmla="*/ 2607 h 2607"/>
                <a:gd name="T4" fmla="*/ 1291 w 3240"/>
                <a:gd name="T5" fmla="*/ 2607 h 2607"/>
                <a:gd name="T6" fmla="*/ 975 w 3240"/>
                <a:gd name="T7" fmla="*/ 2582 h 2607"/>
                <a:gd name="T8" fmla="*/ 707 w 3240"/>
                <a:gd name="T9" fmla="*/ 2558 h 2607"/>
                <a:gd name="T10" fmla="*/ 463 w 3240"/>
                <a:gd name="T11" fmla="*/ 2485 h 2607"/>
                <a:gd name="T12" fmla="*/ 268 w 3240"/>
                <a:gd name="T13" fmla="*/ 2388 h 2607"/>
                <a:gd name="T14" fmla="*/ 195 w 3240"/>
                <a:gd name="T15" fmla="*/ 2314 h 2607"/>
                <a:gd name="T16" fmla="*/ 122 w 3240"/>
                <a:gd name="T17" fmla="*/ 2241 h 2607"/>
                <a:gd name="T18" fmla="*/ 74 w 3240"/>
                <a:gd name="T19" fmla="*/ 2144 h 2607"/>
                <a:gd name="T20" fmla="*/ 25 w 3240"/>
                <a:gd name="T21" fmla="*/ 2047 h 2607"/>
                <a:gd name="T22" fmla="*/ 1 w 3240"/>
                <a:gd name="T23" fmla="*/ 1949 h 2607"/>
                <a:gd name="T24" fmla="*/ 1 w 3240"/>
                <a:gd name="T25" fmla="*/ 1803 h 2607"/>
                <a:gd name="T26" fmla="*/ 1 w 3240"/>
                <a:gd name="T27" fmla="*/ 1803 h 2607"/>
                <a:gd name="T28" fmla="*/ 1 w 3240"/>
                <a:gd name="T29" fmla="*/ 1681 h 2607"/>
                <a:gd name="T30" fmla="*/ 25 w 3240"/>
                <a:gd name="T31" fmla="*/ 1535 h 2607"/>
                <a:gd name="T32" fmla="*/ 122 w 3240"/>
                <a:gd name="T33" fmla="*/ 1219 h 2607"/>
                <a:gd name="T34" fmla="*/ 268 w 3240"/>
                <a:gd name="T35" fmla="*/ 926 h 2607"/>
                <a:gd name="T36" fmla="*/ 463 w 3240"/>
                <a:gd name="T37" fmla="*/ 634 h 2607"/>
                <a:gd name="T38" fmla="*/ 707 w 3240"/>
                <a:gd name="T39" fmla="*/ 390 h 2607"/>
                <a:gd name="T40" fmla="*/ 829 w 3240"/>
                <a:gd name="T41" fmla="*/ 269 h 2607"/>
                <a:gd name="T42" fmla="*/ 975 w 3240"/>
                <a:gd name="T43" fmla="*/ 171 h 2607"/>
                <a:gd name="T44" fmla="*/ 1121 w 3240"/>
                <a:gd name="T45" fmla="*/ 98 h 2607"/>
                <a:gd name="T46" fmla="*/ 1291 w 3240"/>
                <a:gd name="T47" fmla="*/ 49 h 2607"/>
                <a:gd name="T48" fmla="*/ 1438 w 3240"/>
                <a:gd name="T49" fmla="*/ 1 h 2607"/>
                <a:gd name="T50" fmla="*/ 1608 w 3240"/>
                <a:gd name="T51" fmla="*/ 1 h 2607"/>
                <a:gd name="T52" fmla="*/ 1608 w 3240"/>
                <a:gd name="T53" fmla="*/ 1 h 2607"/>
                <a:gd name="T54" fmla="*/ 1949 w 3240"/>
                <a:gd name="T55" fmla="*/ 25 h 2607"/>
                <a:gd name="T56" fmla="*/ 2241 w 3240"/>
                <a:gd name="T57" fmla="*/ 98 h 2607"/>
                <a:gd name="T58" fmla="*/ 2509 w 3240"/>
                <a:gd name="T59" fmla="*/ 220 h 2607"/>
                <a:gd name="T60" fmla="*/ 2753 w 3240"/>
                <a:gd name="T61" fmla="*/ 390 h 2607"/>
                <a:gd name="T62" fmla="*/ 2948 w 3240"/>
                <a:gd name="T63" fmla="*/ 585 h 2607"/>
                <a:gd name="T64" fmla="*/ 3118 w 3240"/>
                <a:gd name="T65" fmla="*/ 804 h 2607"/>
                <a:gd name="T66" fmla="*/ 3167 w 3240"/>
                <a:gd name="T67" fmla="*/ 926 h 2607"/>
                <a:gd name="T68" fmla="*/ 3191 w 3240"/>
                <a:gd name="T69" fmla="*/ 1048 h 2607"/>
                <a:gd name="T70" fmla="*/ 3215 w 3240"/>
                <a:gd name="T71" fmla="*/ 1170 h 2607"/>
                <a:gd name="T72" fmla="*/ 3240 w 3240"/>
                <a:gd name="T73" fmla="*/ 1316 h 2607"/>
                <a:gd name="T74" fmla="*/ 3240 w 3240"/>
                <a:gd name="T75" fmla="*/ 1316 h 2607"/>
                <a:gd name="T76" fmla="*/ 3215 w 3240"/>
                <a:gd name="T77" fmla="*/ 1438 h 2607"/>
                <a:gd name="T78" fmla="*/ 3191 w 3240"/>
                <a:gd name="T79" fmla="*/ 1559 h 2607"/>
                <a:gd name="T80" fmla="*/ 3167 w 3240"/>
                <a:gd name="T81" fmla="*/ 1706 h 2607"/>
                <a:gd name="T82" fmla="*/ 3118 w 3240"/>
                <a:gd name="T83" fmla="*/ 1803 h 2607"/>
                <a:gd name="T84" fmla="*/ 2948 w 3240"/>
                <a:gd name="T85" fmla="*/ 2047 h 2607"/>
                <a:gd name="T86" fmla="*/ 2753 w 3240"/>
                <a:gd name="T87" fmla="*/ 2217 h 2607"/>
                <a:gd name="T88" fmla="*/ 2509 w 3240"/>
                <a:gd name="T89" fmla="*/ 2388 h 2607"/>
                <a:gd name="T90" fmla="*/ 2241 w 3240"/>
                <a:gd name="T91" fmla="*/ 2509 h 2607"/>
                <a:gd name="T92" fmla="*/ 1949 w 3240"/>
                <a:gd name="T93" fmla="*/ 2582 h 2607"/>
                <a:gd name="T94" fmla="*/ 1608 w 3240"/>
                <a:gd name="T95" fmla="*/ 2607 h 2607"/>
                <a:gd name="T96" fmla="*/ 1608 w 3240"/>
                <a:gd name="T97" fmla="*/ 2607 h 2607"/>
                <a:gd name="T98" fmla="*/ 0 w 3240"/>
                <a:gd name="T99" fmla="*/ 0 h 2607"/>
                <a:gd name="T100" fmla="*/ 3240 w 3240"/>
                <a:gd name="T101" fmla="*/ 2607 h 2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T98" t="T99" r="T100" b="T101"/>
              <a:pathLst>
                <a:path w="3240" h="2607" fill="none" extrusionOk="0">
                  <a:moveTo>
                    <a:pt x="1608" y="2607"/>
                  </a:moveTo>
                  <a:lnTo>
                    <a:pt x="1608" y="2607"/>
                  </a:lnTo>
                  <a:lnTo>
                    <a:pt x="1291" y="2607"/>
                  </a:lnTo>
                  <a:lnTo>
                    <a:pt x="975" y="2582"/>
                  </a:lnTo>
                  <a:lnTo>
                    <a:pt x="707" y="2558"/>
                  </a:lnTo>
                  <a:lnTo>
                    <a:pt x="463" y="2485"/>
                  </a:lnTo>
                  <a:lnTo>
                    <a:pt x="268" y="2388"/>
                  </a:lnTo>
                  <a:lnTo>
                    <a:pt x="195" y="2314"/>
                  </a:lnTo>
                  <a:lnTo>
                    <a:pt x="122" y="2241"/>
                  </a:lnTo>
                  <a:lnTo>
                    <a:pt x="74" y="2144"/>
                  </a:lnTo>
                  <a:lnTo>
                    <a:pt x="25" y="2047"/>
                  </a:lnTo>
                  <a:lnTo>
                    <a:pt x="1" y="1949"/>
                  </a:lnTo>
                  <a:lnTo>
                    <a:pt x="1" y="1803"/>
                  </a:lnTo>
                  <a:lnTo>
                    <a:pt x="1" y="1681"/>
                  </a:lnTo>
                  <a:lnTo>
                    <a:pt x="25" y="1535"/>
                  </a:lnTo>
                  <a:lnTo>
                    <a:pt x="122" y="1219"/>
                  </a:lnTo>
                  <a:lnTo>
                    <a:pt x="268" y="926"/>
                  </a:lnTo>
                  <a:lnTo>
                    <a:pt x="463" y="634"/>
                  </a:lnTo>
                  <a:lnTo>
                    <a:pt x="707" y="390"/>
                  </a:lnTo>
                  <a:lnTo>
                    <a:pt x="829" y="269"/>
                  </a:lnTo>
                  <a:lnTo>
                    <a:pt x="975" y="171"/>
                  </a:lnTo>
                  <a:lnTo>
                    <a:pt x="1121" y="98"/>
                  </a:lnTo>
                  <a:lnTo>
                    <a:pt x="1291" y="49"/>
                  </a:lnTo>
                  <a:lnTo>
                    <a:pt x="1438" y="1"/>
                  </a:lnTo>
                  <a:lnTo>
                    <a:pt x="1608" y="1"/>
                  </a:lnTo>
                  <a:lnTo>
                    <a:pt x="1949" y="25"/>
                  </a:lnTo>
                  <a:lnTo>
                    <a:pt x="2241" y="98"/>
                  </a:lnTo>
                  <a:lnTo>
                    <a:pt x="2509" y="220"/>
                  </a:lnTo>
                  <a:lnTo>
                    <a:pt x="2753" y="390"/>
                  </a:lnTo>
                  <a:lnTo>
                    <a:pt x="2948" y="585"/>
                  </a:lnTo>
                  <a:lnTo>
                    <a:pt x="3118" y="804"/>
                  </a:lnTo>
                  <a:lnTo>
                    <a:pt x="3167" y="926"/>
                  </a:lnTo>
                  <a:lnTo>
                    <a:pt x="3191" y="1048"/>
                  </a:lnTo>
                  <a:lnTo>
                    <a:pt x="3215" y="1170"/>
                  </a:lnTo>
                  <a:lnTo>
                    <a:pt x="3240" y="1316"/>
                  </a:lnTo>
                  <a:lnTo>
                    <a:pt x="3215" y="1438"/>
                  </a:lnTo>
                  <a:lnTo>
                    <a:pt x="3191" y="1559"/>
                  </a:lnTo>
                  <a:lnTo>
                    <a:pt x="3167" y="1706"/>
                  </a:lnTo>
                  <a:lnTo>
                    <a:pt x="3118" y="1803"/>
                  </a:lnTo>
                  <a:lnTo>
                    <a:pt x="2948" y="2047"/>
                  </a:lnTo>
                  <a:lnTo>
                    <a:pt x="2753" y="2217"/>
                  </a:lnTo>
                  <a:lnTo>
                    <a:pt x="2509" y="2388"/>
                  </a:lnTo>
                  <a:lnTo>
                    <a:pt x="2241" y="2509"/>
                  </a:lnTo>
                  <a:lnTo>
                    <a:pt x="1949" y="2582"/>
                  </a:lnTo>
                  <a:lnTo>
                    <a:pt x="1608" y="2607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651504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The secret sauce</a:t>
            </a:r>
            <a:endParaRPr lang="en" dirty="0">
              <a:highlight>
                <a:srgbClr val="FFCD00"/>
              </a:highligh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Shape 111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1381125" y="1616075"/>
                <a:ext cx="6810375" cy="3113088"/>
              </a:xfrm>
            </p:spPr>
            <p:txBody>
              <a:bodyPr>
                <a:noAutofit/>
              </a:bodyPr>
              <a:lstStyle/>
              <a:p>
                <a:pPr marL="114300" lvl="1" indent="-228600"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3200" dirty="0" smtClean="0">
                    <a:latin typeface="Arial" charset="0"/>
                    <a:ea typeface="Arial" charset="0"/>
                    <a:cs typeface="Arial" charset="0"/>
                  </a:rPr>
                  <a:t>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mr-IN" sz="3200" i="1" smtClean="0">
                            <a:latin typeface="Cambria Math" charset="0"/>
                            <a:ea typeface="Arial" charset="0"/>
                            <a:cs typeface="Arial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charset="0"/>
                            <a:ea typeface="Arial" charset="0"/>
                            <a:cs typeface="Arial" charset="0"/>
                          </a:rPr>
                          <m:t>𝑃</m:t>
                        </m:r>
                        <m:r>
                          <a:rPr lang="en-US" sz="3200" b="0" i="1" smtClean="0">
                            <a:latin typeface="Cambria Math" charset="0"/>
                            <a:ea typeface="Arial" charset="0"/>
                            <a:cs typeface="Arial" charset="0"/>
                          </a:rPr>
                          <m:t>−</m:t>
                        </m:r>
                        <m:r>
                          <a:rPr lang="en-US" sz="3200" b="0" i="1" smtClean="0">
                            <a:latin typeface="Cambria Math" charset="0"/>
                            <a:ea typeface="Arial" charset="0"/>
                            <a:cs typeface="Arial" charset="0"/>
                          </a:rPr>
                          <m:t>𝑀𝐶</m:t>
                        </m:r>
                      </m:num>
                      <m:den>
                        <m:r>
                          <a:rPr lang="en-US" sz="3200" b="0" i="1" smtClean="0">
                            <a:latin typeface="Cambria Math" charset="0"/>
                            <a:ea typeface="Arial" charset="0"/>
                            <a:cs typeface="Arial" charset="0"/>
                          </a:rPr>
                          <m:t>𝑃</m:t>
                        </m:r>
                      </m:den>
                    </m:f>
                  </m:oMath>
                </a14:m>
                <a:r>
                  <a:rPr lang="en-US" sz="3200" dirty="0" smtClean="0">
                    <a:latin typeface="Arial" charset="0"/>
                    <a:ea typeface="Arial" charset="0"/>
                    <a:cs typeface="Arial" charset="0"/>
                  </a:rPr>
                  <a:t>   = 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atin typeface="Cambria Math" charset="0"/>
                        <a:ea typeface="Arial" charset="0"/>
                        <a:cs typeface="Arial" charset="0"/>
                      </a:rPr>
                      <m:t>  </m:t>
                    </m:r>
                    <m:f>
                      <m:fPr>
                        <m:ctrlPr>
                          <a:rPr lang="mr-IN" sz="3200" i="1">
                            <a:latin typeface="Cambria Math" charset="0"/>
                            <a:ea typeface="Arial" charset="0"/>
                            <a:cs typeface="Arial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charset="0"/>
                            <a:ea typeface="Arial" charset="0"/>
                            <a:cs typeface="Arial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latin typeface="Cambria Math" charset="0"/>
                            <a:ea typeface="Arial" charset="0"/>
                            <a:cs typeface="Arial" charset="0"/>
                          </a:rPr>
                          <m:t>|</m:t>
                        </m:r>
                        <m:r>
                          <a:rPr lang="en-US" sz="3200" b="0" i="1" smtClean="0">
                            <a:latin typeface="Cambria Math" charset="0"/>
                            <a:ea typeface="Arial" charset="0"/>
                            <a:cs typeface="Arial" charset="0"/>
                          </a:rPr>
                          <m:t>𝑒𝑙𝑎𝑠𝑡𝑖𝑐𝑖𝑡𝑦</m:t>
                        </m:r>
                        <m:r>
                          <a:rPr lang="en-US" sz="3200" b="0" i="1" smtClean="0">
                            <a:latin typeface="Cambria Math" charset="0"/>
                            <a:ea typeface="Arial" charset="0"/>
                            <a:cs typeface="Arial" charset="0"/>
                          </a:rPr>
                          <m:t>|</m:t>
                        </m:r>
                      </m:den>
                    </m:f>
                  </m:oMath>
                </a14:m>
                <a:endParaRPr lang="en-US" sz="2800" dirty="0" smtClean="0">
                  <a:latin typeface="Arial" charset="0"/>
                  <a:ea typeface="Arial" charset="0"/>
                  <a:cs typeface="Arial" charset="0"/>
                </a:endParaRPr>
              </a:p>
              <a:p>
                <a:pPr marL="114300" lvl="1" indent="-228600"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800" dirty="0">
                  <a:latin typeface="Arial" charset="0"/>
                  <a:ea typeface="Arial" charset="0"/>
                  <a:cs typeface="Arial" charset="0"/>
                </a:endParaRPr>
              </a:p>
              <a:p>
                <a:pPr marL="114300" lvl="1" indent="-228600"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800" dirty="0" smtClean="0">
                    <a:latin typeface="Arial" charset="0"/>
                    <a:ea typeface="Arial" charset="0"/>
                    <a:cs typeface="Arial" charset="0"/>
                  </a:rPr>
                  <a:t>actual margin        target margin </a:t>
                </a:r>
              </a:p>
              <a:p>
                <a:pPr marL="114300" lvl="1" indent="-228600"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800" dirty="0">
                  <a:latin typeface="Arial" charset="0"/>
                  <a:ea typeface="Arial" charset="0"/>
                  <a:cs typeface="Arial" charset="0"/>
                </a:endParaRPr>
              </a:p>
              <a:p>
                <a:pPr marL="457200" indent="-2286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  <a:p>
                <a:pPr marL="457200" indent="-2286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dirty="0"/>
                  <a:t>If actual &gt; target, lower </a:t>
                </a:r>
                <a:r>
                  <a:rPr lang="en-US" dirty="0" smtClean="0"/>
                  <a:t>price</a:t>
                </a:r>
              </a:p>
              <a:p>
                <a:pPr marL="457200" indent="-2286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400" dirty="0" smtClean="0">
                    <a:latin typeface="Arial" charset="0"/>
                    <a:ea typeface="Arial" charset="0"/>
                    <a:cs typeface="Arial" charset="0"/>
                  </a:rPr>
                  <a:t>If actual &lt; target, raise price</a:t>
                </a:r>
              </a:p>
              <a:p>
                <a:pPr marL="114300" lvl="1" indent="-228600"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800" dirty="0" smtClean="0">
                  <a:latin typeface="Arial" charset="0"/>
                  <a:ea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111" name="Shape 111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381125" y="1616075"/>
                <a:ext cx="6810375" cy="3113088"/>
              </a:xfrm>
              <a:blipFill rotWithShape="0">
                <a:blip r:embed="rId3"/>
                <a:stretch>
                  <a:fillRect b="-9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531" name="Shape 112"/>
          <p:cNvGrpSpPr>
            <a:grpSpLocks/>
          </p:cNvGrpSpPr>
          <p:nvPr/>
        </p:nvGrpSpPr>
        <p:grpSpPr bwMode="auto">
          <a:xfrm>
            <a:off x="915988" y="1019175"/>
            <a:ext cx="214312" cy="215900"/>
            <a:chOff x="2594050" y="1631825"/>
            <a:chExt cx="439625" cy="439625"/>
          </a:xfrm>
        </p:grpSpPr>
        <p:sp>
          <p:nvSpPr>
            <p:cNvPr id="22532" name="Shape 113"/>
            <p:cNvSpPr>
              <a:spLocks/>
            </p:cNvSpPr>
            <p:nvPr/>
          </p:nvSpPr>
          <p:spPr bwMode="auto">
            <a:xfrm>
              <a:off x="2594050" y="1883300"/>
              <a:ext cx="188175" cy="188150"/>
            </a:xfrm>
            <a:custGeom>
              <a:avLst/>
              <a:gdLst>
                <a:gd name="T0" fmla="*/ 5992 w 7527"/>
                <a:gd name="T1" fmla="*/ 0 h 7526"/>
                <a:gd name="T2" fmla="*/ 537 w 7527"/>
                <a:gd name="T3" fmla="*/ 6430 h 7526"/>
                <a:gd name="T4" fmla="*/ 1 w 7527"/>
                <a:gd name="T5" fmla="*/ 7526 h 7526"/>
                <a:gd name="T6" fmla="*/ 1097 w 7527"/>
                <a:gd name="T7" fmla="*/ 6990 h 7526"/>
                <a:gd name="T8" fmla="*/ 7526 w 7527"/>
                <a:gd name="T9" fmla="*/ 1534 h 7526"/>
                <a:gd name="T10" fmla="*/ 5992 w 7527"/>
                <a:gd name="T11" fmla="*/ 0 h 7526"/>
                <a:gd name="T12" fmla="*/ 0 w 7527"/>
                <a:gd name="T13" fmla="*/ 0 h 7526"/>
                <a:gd name="T14" fmla="*/ 7527 w 7527"/>
                <a:gd name="T15" fmla="*/ 7526 h 7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533" name="Shape 114"/>
            <p:cNvSpPr>
              <a:spLocks/>
            </p:cNvSpPr>
            <p:nvPr/>
          </p:nvSpPr>
          <p:spPr bwMode="auto">
            <a:xfrm>
              <a:off x="2857700" y="1631825"/>
              <a:ext cx="175975" cy="176000"/>
            </a:xfrm>
            <a:custGeom>
              <a:avLst/>
              <a:gdLst>
                <a:gd name="T0" fmla="*/ 268 w 7039"/>
                <a:gd name="T1" fmla="*/ 2704 h 7040"/>
                <a:gd name="T2" fmla="*/ 4336 w 7039"/>
                <a:gd name="T3" fmla="*/ 6771 h 7040"/>
                <a:gd name="T4" fmla="*/ 4336 w 7039"/>
                <a:gd name="T5" fmla="*/ 6771 h 7040"/>
                <a:gd name="T6" fmla="*/ 4336 w 7039"/>
                <a:gd name="T7" fmla="*/ 6771 h 7040"/>
                <a:gd name="T8" fmla="*/ 4652 w 7039"/>
                <a:gd name="T9" fmla="*/ 6917 h 7040"/>
                <a:gd name="T10" fmla="*/ 4993 w 7039"/>
                <a:gd name="T11" fmla="*/ 7015 h 7040"/>
                <a:gd name="T12" fmla="*/ 5310 w 7039"/>
                <a:gd name="T13" fmla="*/ 7039 h 7040"/>
                <a:gd name="T14" fmla="*/ 5651 w 7039"/>
                <a:gd name="T15" fmla="*/ 7039 h 7040"/>
                <a:gd name="T16" fmla="*/ 5992 w 7039"/>
                <a:gd name="T17" fmla="*/ 6966 h 7040"/>
                <a:gd name="T18" fmla="*/ 6308 w 7039"/>
                <a:gd name="T19" fmla="*/ 6844 h 7040"/>
                <a:gd name="T20" fmla="*/ 6454 w 7039"/>
                <a:gd name="T21" fmla="*/ 6747 h 7040"/>
                <a:gd name="T22" fmla="*/ 6601 w 7039"/>
                <a:gd name="T23" fmla="*/ 6674 h 7040"/>
                <a:gd name="T24" fmla="*/ 6747 w 7039"/>
                <a:gd name="T25" fmla="*/ 6552 h 7040"/>
                <a:gd name="T26" fmla="*/ 6893 w 7039"/>
                <a:gd name="T27" fmla="*/ 6430 h 7040"/>
                <a:gd name="T28" fmla="*/ 6893 w 7039"/>
                <a:gd name="T29" fmla="*/ 6430 h 7040"/>
                <a:gd name="T30" fmla="*/ 6942 w 7039"/>
                <a:gd name="T31" fmla="*/ 6357 h 7040"/>
                <a:gd name="T32" fmla="*/ 7015 w 7039"/>
                <a:gd name="T33" fmla="*/ 6260 h 7040"/>
                <a:gd name="T34" fmla="*/ 7039 w 7039"/>
                <a:gd name="T35" fmla="*/ 6138 h 7040"/>
                <a:gd name="T36" fmla="*/ 7039 w 7039"/>
                <a:gd name="T37" fmla="*/ 6041 h 7040"/>
                <a:gd name="T38" fmla="*/ 7039 w 7039"/>
                <a:gd name="T39" fmla="*/ 6041 h 7040"/>
                <a:gd name="T40" fmla="*/ 7039 w 7039"/>
                <a:gd name="T41" fmla="*/ 5943 h 7040"/>
                <a:gd name="T42" fmla="*/ 7015 w 7039"/>
                <a:gd name="T43" fmla="*/ 5846 h 7040"/>
                <a:gd name="T44" fmla="*/ 6942 w 7039"/>
                <a:gd name="T45" fmla="*/ 5748 h 7040"/>
                <a:gd name="T46" fmla="*/ 6893 w 7039"/>
                <a:gd name="T47" fmla="*/ 5651 h 7040"/>
                <a:gd name="T48" fmla="*/ 1389 w 7039"/>
                <a:gd name="T49" fmla="*/ 147 h 7040"/>
                <a:gd name="T50" fmla="*/ 1389 w 7039"/>
                <a:gd name="T51" fmla="*/ 147 h 7040"/>
                <a:gd name="T52" fmla="*/ 1291 w 7039"/>
                <a:gd name="T53" fmla="*/ 98 h 7040"/>
                <a:gd name="T54" fmla="*/ 1194 w 7039"/>
                <a:gd name="T55" fmla="*/ 25 h 7040"/>
                <a:gd name="T56" fmla="*/ 1096 w 7039"/>
                <a:gd name="T57" fmla="*/ 0 h 7040"/>
                <a:gd name="T58" fmla="*/ 999 w 7039"/>
                <a:gd name="T59" fmla="*/ 0 h 7040"/>
                <a:gd name="T60" fmla="*/ 999 w 7039"/>
                <a:gd name="T61" fmla="*/ 0 h 7040"/>
                <a:gd name="T62" fmla="*/ 902 w 7039"/>
                <a:gd name="T63" fmla="*/ 0 h 7040"/>
                <a:gd name="T64" fmla="*/ 780 w 7039"/>
                <a:gd name="T65" fmla="*/ 25 h 7040"/>
                <a:gd name="T66" fmla="*/ 682 w 7039"/>
                <a:gd name="T67" fmla="*/ 98 h 7040"/>
                <a:gd name="T68" fmla="*/ 609 w 7039"/>
                <a:gd name="T69" fmla="*/ 147 h 7040"/>
                <a:gd name="T70" fmla="*/ 609 w 7039"/>
                <a:gd name="T71" fmla="*/ 147 h 7040"/>
                <a:gd name="T72" fmla="*/ 487 w 7039"/>
                <a:gd name="T73" fmla="*/ 293 h 7040"/>
                <a:gd name="T74" fmla="*/ 366 w 7039"/>
                <a:gd name="T75" fmla="*/ 439 h 7040"/>
                <a:gd name="T76" fmla="*/ 293 w 7039"/>
                <a:gd name="T77" fmla="*/ 585 h 7040"/>
                <a:gd name="T78" fmla="*/ 195 w 7039"/>
                <a:gd name="T79" fmla="*/ 731 h 7040"/>
                <a:gd name="T80" fmla="*/ 73 w 7039"/>
                <a:gd name="T81" fmla="*/ 1048 h 7040"/>
                <a:gd name="T82" fmla="*/ 0 w 7039"/>
                <a:gd name="T83" fmla="*/ 1389 h 7040"/>
                <a:gd name="T84" fmla="*/ 0 w 7039"/>
                <a:gd name="T85" fmla="*/ 1730 h 7040"/>
                <a:gd name="T86" fmla="*/ 25 w 7039"/>
                <a:gd name="T87" fmla="*/ 2046 h 7040"/>
                <a:gd name="T88" fmla="*/ 122 w 7039"/>
                <a:gd name="T89" fmla="*/ 2387 h 7040"/>
                <a:gd name="T90" fmla="*/ 268 w 7039"/>
                <a:gd name="T91" fmla="*/ 2704 h 7040"/>
                <a:gd name="T92" fmla="*/ 268 w 7039"/>
                <a:gd name="T93" fmla="*/ 2704 h 7040"/>
                <a:gd name="T94" fmla="*/ 0 w 7039"/>
                <a:gd name="T95" fmla="*/ 0 h 7040"/>
                <a:gd name="T96" fmla="*/ 7039 w 7039"/>
                <a:gd name="T97" fmla="*/ 7040 h 7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T94" t="T95" r="T96" b="T97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534" name="Shape 115"/>
            <p:cNvSpPr>
              <a:spLocks/>
            </p:cNvSpPr>
            <p:nvPr/>
          </p:nvSpPr>
          <p:spPr bwMode="auto">
            <a:xfrm>
              <a:off x="2662850" y="1699400"/>
              <a:ext cx="303250" cy="303250"/>
            </a:xfrm>
            <a:custGeom>
              <a:avLst/>
              <a:gdLst>
                <a:gd name="T0" fmla="*/ 8038 w 12130"/>
                <a:gd name="T1" fmla="*/ 1 h 12130"/>
                <a:gd name="T2" fmla="*/ 4872 w 12130"/>
                <a:gd name="T3" fmla="*/ 3191 h 12130"/>
                <a:gd name="T4" fmla="*/ 4872 w 12130"/>
                <a:gd name="T5" fmla="*/ 3191 h 12130"/>
                <a:gd name="T6" fmla="*/ 4628 w 12130"/>
                <a:gd name="T7" fmla="*/ 3094 h 12130"/>
                <a:gd name="T8" fmla="*/ 4385 w 12130"/>
                <a:gd name="T9" fmla="*/ 2997 h 12130"/>
                <a:gd name="T10" fmla="*/ 4092 w 12130"/>
                <a:gd name="T11" fmla="*/ 2899 h 12130"/>
                <a:gd name="T12" fmla="*/ 3800 w 12130"/>
                <a:gd name="T13" fmla="*/ 2850 h 12130"/>
                <a:gd name="T14" fmla="*/ 3484 w 12130"/>
                <a:gd name="T15" fmla="*/ 2777 h 12130"/>
                <a:gd name="T16" fmla="*/ 3167 w 12130"/>
                <a:gd name="T17" fmla="*/ 2729 h 12130"/>
                <a:gd name="T18" fmla="*/ 2850 w 12130"/>
                <a:gd name="T19" fmla="*/ 2704 h 12130"/>
                <a:gd name="T20" fmla="*/ 2534 w 12130"/>
                <a:gd name="T21" fmla="*/ 2704 h 12130"/>
                <a:gd name="T22" fmla="*/ 2534 w 12130"/>
                <a:gd name="T23" fmla="*/ 2704 h 12130"/>
                <a:gd name="T24" fmla="*/ 2241 w 12130"/>
                <a:gd name="T25" fmla="*/ 2704 h 12130"/>
                <a:gd name="T26" fmla="*/ 1949 w 12130"/>
                <a:gd name="T27" fmla="*/ 2729 h 12130"/>
                <a:gd name="T28" fmla="*/ 1633 w 12130"/>
                <a:gd name="T29" fmla="*/ 2777 h 12130"/>
                <a:gd name="T30" fmla="*/ 1316 w 12130"/>
                <a:gd name="T31" fmla="*/ 2850 h 12130"/>
                <a:gd name="T32" fmla="*/ 999 w 12130"/>
                <a:gd name="T33" fmla="*/ 2972 h 12130"/>
                <a:gd name="T34" fmla="*/ 707 w 12130"/>
                <a:gd name="T35" fmla="*/ 3094 h 12130"/>
                <a:gd name="T36" fmla="*/ 415 w 12130"/>
                <a:gd name="T37" fmla="*/ 3289 h 12130"/>
                <a:gd name="T38" fmla="*/ 147 w 12130"/>
                <a:gd name="T39" fmla="*/ 3508 h 12130"/>
                <a:gd name="T40" fmla="*/ 147 w 12130"/>
                <a:gd name="T41" fmla="*/ 3508 h 12130"/>
                <a:gd name="T42" fmla="*/ 74 w 12130"/>
                <a:gd name="T43" fmla="*/ 3581 h 12130"/>
                <a:gd name="T44" fmla="*/ 25 w 12130"/>
                <a:gd name="T45" fmla="*/ 3678 h 12130"/>
                <a:gd name="T46" fmla="*/ 1 w 12130"/>
                <a:gd name="T47" fmla="*/ 3776 h 12130"/>
                <a:gd name="T48" fmla="*/ 1 w 12130"/>
                <a:gd name="T49" fmla="*/ 3898 h 12130"/>
                <a:gd name="T50" fmla="*/ 1 w 12130"/>
                <a:gd name="T51" fmla="*/ 3898 h 12130"/>
                <a:gd name="T52" fmla="*/ 1 w 12130"/>
                <a:gd name="T53" fmla="*/ 3995 h 12130"/>
                <a:gd name="T54" fmla="*/ 25 w 12130"/>
                <a:gd name="T55" fmla="*/ 4093 h 12130"/>
                <a:gd name="T56" fmla="*/ 74 w 12130"/>
                <a:gd name="T57" fmla="*/ 4190 h 12130"/>
                <a:gd name="T58" fmla="*/ 147 w 12130"/>
                <a:gd name="T59" fmla="*/ 4287 h 12130"/>
                <a:gd name="T60" fmla="*/ 7843 w 12130"/>
                <a:gd name="T61" fmla="*/ 11984 h 12130"/>
                <a:gd name="T62" fmla="*/ 7843 w 12130"/>
                <a:gd name="T63" fmla="*/ 11984 h 12130"/>
                <a:gd name="T64" fmla="*/ 7941 w 12130"/>
                <a:gd name="T65" fmla="*/ 12057 h 12130"/>
                <a:gd name="T66" fmla="*/ 8038 w 12130"/>
                <a:gd name="T67" fmla="*/ 12105 h 12130"/>
                <a:gd name="T68" fmla="*/ 8135 w 12130"/>
                <a:gd name="T69" fmla="*/ 12130 h 12130"/>
                <a:gd name="T70" fmla="*/ 8233 w 12130"/>
                <a:gd name="T71" fmla="*/ 12130 h 12130"/>
                <a:gd name="T72" fmla="*/ 8233 w 12130"/>
                <a:gd name="T73" fmla="*/ 12130 h 12130"/>
                <a:gd name="T74" fmla="*/ 8355 w 12130"/>
                <a:gd name="T75" fmla="*/ 12130 h 12130"/>
                <a:gd name="T76" fmla="*/ 8452 w 12130"/>
                <a:gd name="T77" fmla="*/ 12105 h 12130"/>
                <a:gd name="T78" fmla="*/ 8549 w 12130"/>
                <a:gd name="T79" fmla="*/ 12057 h 12130"/>
                <a:gd name="T80" fmla="*/ 8622 w 12130"/>
                <a:gd name="T81" fmla="*/ 11984 h 12130"/>
                <a:gd name="T82" fmla="*/ 8622 w 12130"/>
                <a:gd name="T83" fmla="*/ 11984 h 12130"/>
                <a:gd name="T84" fmla="*/ 8842 w 12130"/>
                <a:gd name="T85" fmla="*/ 11716 h 12130"/>
                <a:gd name="T86" fmla="*/ 9036 w 12130"/>
                <a:gd name="T87" fmla="*/ 11423 h 12130"/>
                <a:gd name="T88" fmla="*/ 9158 w 12130"/>
                <a:gd name="T89" fmla="*/ 11131 h 12130"/>
                <a:gd name="T90" fmla="*/ 9280 w 12130"/>
                <a:gd name="T91" fmla="*/ 10814 h 12130"/>
                <a:gd name="T92" fmla="*/ 9353 w 12130"/>
                <a:gd name="T93" fmla="*/ 10498 h 12130"/>
                <a:gd name="T94" fmla="*/ 9402 w 12130"/>
                <a:gd name="T95" fmla="*/ 10181 h 12130"/>
                <a:gd name="T96" fmla="*/ 9426 w 12130"/>
                <a:gd name="T97" fmla="*/ 9889 h 12130"/>
                <a:gd name="T98" fmla="*/ 9426 w 12130"/>
                <a:gd name="T99" fmla="*/ 9597 h 12130"/>
                <a:gd name="T100" fmla="*/ 9426 w 12130"/>
                <a:gd name="T101" fmla="*/ 9597 h 12130"/>
                <a:gd name="T102" fmla="*/ 9426 w 12130"/>
                <a:gd name="T103" fmla="*/ 9280 h 12130"/>
                <a:gd name="T104" fmla="*/ 9402 w 12130"/>
                <a:gd name="T105" fmla="*/ 8964 h 12130"/>
                <a:gd name="T106" fmla="*/ 9353 w 12130"/>
                <a:gd name="T107" fmla="*/ 8647 h 12130"/>
                <a:gd name="T108" fmla="*/ 9280 w 12130"/>
                <a:gd name="T109" fmla="*/ 8330 h 12130"/>
                <a:gd name="T110" fmla="*/ 9231 w 12130"/>
                <a:gd name="T111" fmla="*/ 8038 h 12130"/>
                <a:gd name="T112" fmla="*/ 9134 w 12130"/>
                <a:gd name="T113" fmla="*/ 7746 h 12130"/>
                <a:gd name="T114" fmla="*/ 9036 w 12130"/>
                <a:gd name="T115" fmla="*/ 7502 h 12130"/>
                <a:gd name="T116" fmla="*/ 8939 w 12130"/>
                <a:gd name="T117" fmla="*/ 7259 h 12130"/>
                <a:gd name="T118" fmla="*/ 12130 w 12130"/>
                <a:gd name="T119" fmla="*/ 4093 h 12130"/>
                <a:gd name="T120" fmla="*/ 0 w 12130"/>
                <a:gd name="T121" fmla="*/ 0 h 12130"/>
                <a:gd name="T122" fmla="*/ 12130 w 12130"/>
                <a:gd name="T123" fmla="*/ 12130 h 12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T120" t="T121" r="T122" b="T123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535" name="Shape 116"/>
            <p:cNvSpPr>
              <a:spLocks/>
            </p:cNvSpPr>
            <p:nvPr/>
          </p:nvSpPr>
          <p:spPr bwMode="auto">
            <a:xfrm>
              <a:off x="2814912" y="1754062"/>
              <a:ext cx="49950" cy="49950"/>
            </a:xfrm>
            <a:custGeom>
              <a:avLst/>
              <a:gdLst>
                <a:gd name="T0" fmla="*/ 1 w 1998"/>
                <a:gd name="T1" fmla="*/ 1997 h 1998"/>
                <a:gd name="T2" fmla="*/ 1998 w 1998"/>
                <a:gd name="T3" fmla="*/ 0 h 1998"/>
                <a:gd name="T4" fmla="*/ 0 w 1998"/>
                <a:gd name="T5" fmla="*/ 0 h 1998"/>
                <a:gd name="T6" fmla="*/ 1998 w 1998"/>
                <a:gd name="T7" fmla="*/ 1998 h 1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T4" t="T5" r="T6" b="T7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0997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Other Elasticities</a:t>
            </a:r>
            <a:endParaRPr lang="en" dirty="0">
              <a:highlight>
                <a:srgbClr val="FFCD00"/>
              </a:highlight>
            </a:endParaRPr>
          </a:p>
        </p:txBody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1381125" y="1616075"/>
            <a:ext cx="6810375" cy="3113088"/>
          </a:xfrm>
        </p:spPr>
        <p:txBody>
          <a:bodyPr>
            <a:noAutofit/>
          </a:bodyPr>
          <a:lstStyle/>
          <a:p>
            <a:pPr marL="457200" indent="-2286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Generally, % change in X / % change in Y</a:t>
            </a:r>
          </a:p>
          <a:p>
            <a:pPr marL="114300" lvl="1" indent="-2286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	</a:t>
            </a:r>
            <a:r>
              <a:rPr lang="en-US" dirty="0" smtClean="0"/>
              <a:t>	Income elasticity of demand</a:t>
            </a:r>
          </a:p>
          <a:p>
            <a:pPr marL="114300" lvl="1" indent="-2286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	</a:t>
            </a:r>
            <a:r>
              <a:rPr lang="en-US" dirty="0" smtClean="0"/>
              <a:t>	Cross-price elasticity of demand</a:t>
            </a:r>
            <a:endParaRPr lang="en-US" dirty="0"/>
          </a:p>
          <a:p>
            <a:pPr marL="114300" lvl="1" indent="-2286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		Advertising elasticity of demand</a:t>
            </a:r>
          </a:p>
          <a:p>
            <a:pPr marL="114300" lvl="1" indent="-2286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  <a:p>
            <a:pPr marL="114300" lvl="1" indent="-2286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	</a:t>
            </a:r>
            <a:r>
              <a:rPr lang="en-US" dirty="0" smtClean="0"/>
              <a:t>	Punishment elasticity of compliance</a:t>
            </a:r>
          </a:p>
          <a:p>
            <a:pPr marL="114300" lvl="1" indent="-2286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	</a:t>
            </a:r>
            <a:r>
              <a:rPr lang="en-US" dirty="0" smtClean="0"/>
              <a:t>	Labor elasticity of production</a:t>
            </a:r>
          </a:p>
          <a:p>
            <a:pPr marL="114300" lvl="1" indent="-2286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	</a:t>
            </a:r>
            <a:r>
              <a:rPr lang="en-US" dirty="0" smtClean="0"/>
              <a:t>	Time delay elasticity of highway use</a:t>
            </a:r>
            <a:endParaRPr lang="en-US" dirty="0"/>
          </a:p>
        </p:txBody>
      </p:sp>
      <p:grpSp>
        <p:nvGrpSpPr>
          <p:cNvPr id="22531" name="Shape 112"/>
          <p:cNvGrpSpPr>
            <a:grpSpLocks/>
          </p:cNvGrpSpPr>
          <p:nvPr/>
        </p:nvGrpSpPr>
        <p:grpSpPr bwMode="auto">
          <a:xfrm>
            <a:off x="915988" y="1019175"/>
            <a:ext cx="214312" cy="215900"/>
            <a:chOff x="2594050" y="1631825"/>
            <a:chExt cx="439625" cy="439625"/>
          </a:xfrm>
        </p:grpSpPr>
        <p:sp>
          <p:nvSpPr>
            <p:cNvPr id="22532" name="Shape 113"/>
            <p:cNvSpPr>
              <a:spLocks/>
            </p:cNvSpPr>
            <p:nvPr/>
          </p:nvSpPr>
          <p:spPr bwMode="auto">
            <a:xfrm>
              <a:off x="2594050" y="1883300"/>
              <a:ext cx="188175" cy="188150"/>
            </a:xfrm>
            <a:custGeom>
              <a:avLst/>
              <a:gdLst>
                <a:gd name="T0" fmla="*/ 5992 w 7527"/>
                <a:gd name="T1" fmla="*/ 0 h 7526"/>
                <a:gd name="T2" fmla="*/ 537 w 7527"/>
                <a:gd name="T3" fmla="*/ 6430 h 7526"/>
                <a:gd name="T4" fmla="*/ 1 w 7527"/>
                <a:gd name="T5" fmla="*/ 7526 h 7526"/>
                <a:gd name="T6" fmla="*/ 1097 w 7527"/>
                <a:gd name="T7" fmla="*/ 6990 h 7526"/>
                <a:gd name="T8" fmla="*/ 7526 w 7527"/>
                <a:gd name="T9" fmla="*/ 1534 h 7526"/>
                <a:gd name="T10" fmla="*/ 5992 w 7527"/>
                <a:gd name="T11" fmla="*/ 0 h 7526"/>
                <a:gd name="T12" fmla="*/ 0 w 7527"/>
                <a:gd name="T13" fmla="*/ 0 h 7526"/>
                <a:gd name="T14" fmla="*/ 7527 w 7527"/>
                <a:gd name="T15" fmla="*/ 7526 h 7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533" name="Shape 114"/>
            <p:cNvSpPr>
              <a:spLocks/>
            </p:cNvSpPr>
            <p:nvPr/>
          </p:nvSpPr>
          <p:spPr bwMode="auto">
            <a:xfrm>
              <a:off x="2857700" y="1631825"/>
              <a:ext cx="175975" cy="176000"/>
            </a:xfrm>
            <a:custGeom>
              <a:avLst/>
              <a:gdLst>
                <a:gd name="T0" fmla="*/ 268 w 7039"/>
                <a:gd name="T1" fmla="*/ 2704 h 7040"/>
                <a:gd name="T2" fmla="*/ 4336 w 7039"/>
                <a:gd name="T3" fmla="*/ 6771 h 7040"/>
                <a:gd name="T4" fmla="*/ 4336 w 7039"/>
                <a:gd name="T5" fmla="*/ 6771 h 7040"/>
                <a:gd name="T6" fmla="*/ 4336 w 7039"/>
                <a:gd name="T7" fmla="*/ 6771 h 7040"/>
                <a:gd name="T8" fmla="*/ 4652 w 7039"/>
                <a:gd name="T9" fmla="*/ 6917 h 7040"/>
                <a:gd name="T10" fmla="*/ 4993 w 7039"/>
                <a:gd name="T11" fmla="*/ 7015 h 7040"/>
                <a:gd name="T12" fmla="*/ 5310 w 7039"/>
                <a:gd name="T13" fmla="*/ 7039 h 7040"/>
                <a:gd name="T14" fmla="*/ 5651 w 7039"/>
                <a:gd name="T15" fmla="*/ 7039 h 7040"/>
                <a:gd name="T16" fmla="*/ 5992 w 7039"/>
                <a:gd name="T17" fmla="*/ 6966 h 7040"/>
                <a:gd name="T18" fmla="*/ 6308 w 7039"/>
                <a:gd name="T19" fmla="*/ 6844 h 7040"/>
                <a:gd name="T20" fmla="*/ 6454 w 7039"/>
                <a:gd name="T21" fmla="*/ 6747 h 7040"/>
                <a:gd name="T22" fmla="*/ 6601 w 7039"/>
                <a:gd name="T23" fmla="*/ 6674 h 7040"/>
                <a:gd name="T24" fmla="*/ 6747 w 7039"/>
                <a:gd name="T25" fmla="*/ 6552 h 7040"/>
                <a:gd name="T26" fmla="*/ 6893 w 7039"/>
                <a:gd name="T27" fmla="*/ 6430 h 7040"/>
                <a:gd name="T28" fmla="*/ 6893 w 7039"/>
                <a:gd name="T29" fmla="*/ 6430 h 7040"/>
                <a:gd name="T30" fmla="*/ 6942 w 7039"/>
                <a:gd name="T31" fmla="*/ 6357 h 7040"/>
                <a:gd name="T32" fmla="*/ 7015 w 7039"/>
                <a:gd name="T33" fmla="*/ 6260 h 7040"/>
                <a:gd name="T34" fmla="*/ 7039 w 7039"/>
                <a:gd name="T35" fmla="*/ 6138 h 7040"/>
                <a:gd name="T36" fmla="*/ 7039 w 7039"/>
                <a:gd name="T37" fmla="*/ 6041 h 7040"/>
                <a:gd name="T38" fmla="*/ 7039 w 7039"/>
                <a:gd name="T39" fmla="*/ 6041 h 7040"/>
                <a:gd name="T40" fmla="*/ 7039 w 7039"/>
                <a:gd name="T41" fmla="*/ 5943 h 7040"/>
                <a:gd name="T42" fmla="*/ 7015 w 7039"/>
                <a:gd name="T43" fmla="*/ 5846 h 7040"/>
                <a:gd name="T44" fmla="*/ 6942 w 7039"/>
                <a:gd name="T45" fmla="*/ 5748 h 7040"/>
                <a:gd name="T46" fmla="*/ 6893 w 7039"/>
                <a:gd name="T47" fmla="*/ 5651 h 7040"/>
                <a:gd name="T48" fmla="*/ 1389 w 7039"/>
                <a:gd name="T49" fmla="*/ 147 h 7040"/>
                <a:gd name="T50" fmla="*/ 1389 w 7039"/>
                <a:gd name="T51" fmla="*/ 147 h 7040"/>
                <a:gd name="T52" fmla="*/ 1291 w 7039"/>
                <a:gd name="T53" fmla="*/ 98 h 7040"/>
                <a:gd name="T54" fmla="*/ 1194 w 7039"/>
                <a:gd name="T55" fmla="*/ 25 h 7040"/>
                <a:gd name="T56" fmla="*/ 1096 w 7039"/>
                <a:gd name="T57" fmla="*/ 0 h 7040"/>
                <a:gd name="T58" fmla="*/ 999 w 7039"/>
                <a:gd name="T59" fmla="*/ 0 h 7040"/>
                <a:gd name="T60" fmla="*/ 999 w 7039"/>
                <a:gd name="T61" fmla="*/ 0 h 7040"/>
                <a:gd name="T62" fmla="*/ 902 w 7039"/>
                <a:gd name="T63" fmla="*/ 0 h 7040"/>
                <a:gd name="T64" fmla="*/ 780 w 7039"/>
                <a:gd name="T65" fmla="*/ 25 h 7040"/>
                <a:gd name="T66" fmla="*/ 682 w 7039"/>
                <a:gd name="T67" fmla="*/ 98 h 7040"/>
                <a:gd name="T68" fmla="*/ 609 w 7039"/>
                <a:gd name="T69" fmla="*/ 147 h 7040"/>
                <a:gd name="T70" fmla="*/ 609 w 7039"/>
                <a:gd name="T71" fmla="*/ 147 h 7040"/>
                <a:gd name="T72" fmla="*/ 487 w 7039"/>
                <a:gd name="T73" fmla="*/ 293 h 7040"/>
                <a:gd name="T74" fmla="*/ 366 w 7039"/>
                <a:gd name="T75" fmla="*/ 439 h 7040"/>
                <a:gd name="T76" fmla="*/ 293 w 7039"/>
                <a:gd name="T77" fmla="*/ 585 h 7040"/>
                <a:gd name="T78" fmla="*/ 195 w 7039"/>
                <a:gd name="T79" fmla="*/ 731 h 7040"/>
                <a:gd name="T80" fmla="*/ 73 w 7039"/>
                <a:gd name="T81" fmla="*/ 1048 h 7040"/>
                <a:gd name="T82" fmla="*/ 0 w 7039"/>
                <a:gd name="T83" fmla="*/ 1389 h 7040"/>
                <a:gd name="T84" fmla="*/ 0 w 7039"/>
                <a:gd name="T85" fmla="*/ 1730 h 7040"/>
                <a:gd name="T86" fmla="*/ 25 w 7039"/>
                <a:gd name="T87" fmla="*/ 2046 h 7040"/>
                <a:gd name="T88" fmla="*/ 122 w 7039"/>
                <a:gd name="T89" fmla="*/ 2387 h 7040"/>
                <a:gd name="T90" fmla="*/ 268 w 7039"/>
                <a:gd name="T91" fmla="*/ 2704 h 7040"/>
                <a:gd name="T92" fmla="*/ 268 w 7039"/>
                <a:gd name="T93" fmla="*/ 2704 h 7040"/>
                <a:gd name="T94" fmla="*/ 0 w 7039"/>
                <a:gd name="T95" fmla="*/ 0 h 7040"/>
                <a:gd name="T96" fmla="*/ 7039 w 7039"/>
                <a:gd name="T97" fmla="*/ 7040 h 7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T94" t="T95" r="T96" b="T97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534" name="Shape 115"/>
            <p:cNvSpPr>
              <a:spLocks/>
            </p:cNvSpPr>
            <p:nvPr/>
          </p:nvSpPr>
          <p:spPr bwMode="auto">
            <a:xfrm>
              <a:off x="2662850" y="1699400"/>
              <a:ext cx="303250" cy="303250"/>
            </a:xfrm>
            <a:custGeom>
              <a:avLst/>
              <a:gdLst>
                <a:gd name="T0" fmla="*/ 8038 w 12130"/>
                <a:gd name="T1" fmla="*/ 1 h 12130"/>
                <a:gd name="T2" fmla="*/ 4872 w 12130"/>
                <a:gd name="T3" fmla="*/ 3191 h 12130"/>
                <a:gd name="T4" fmla="*/ 4872 w 12130"/>
                <a:gd name="T5" fmla="*/ 3191 h 12130"/>
                <a:gd name="T6" fmla="*/ 4628 w 12130"/>
                <a:gd name="T7" fmla="*/ 3094 h 12130"/>
                <a:gd name="T8" fmla="*/ 4385 w 12130"/>
                <a:gd name="T9" fmla="*/ 2997 h 12130"/>
                <a:gd name="T10" fmla="*/ 4092 w 12130"/>
                <a:gd name="T11" fmla="*/ 2899 h 12130"/>
                <a:gd name="T12" fmla="*/ 3800 w 12130"/>
                <a:gd name="T13" fmla="*/ 2850 h 12130"/>
                <a:gd name="T14" fmla="*/ 3484 w 12130"/>
                <a:gd name="T15" fmla="*/ 2777 h 12130"/>
                <a:gd name="T16" fmla="*/ 3167 w 12130"/>
                <a:gd name="T17" fmla="*/ 2729 h 12130"/>
                <a:gd name="T18" fmla="*/ 2850 w 12130"/>
                <a:gd name="T19" fmla="*/ 2704 h 12130"/>
                <a:gd name="T20" fmla="*/ 2534 w 12130"/>
                <a:gd name="T21" fmla="*/ 2704 h 12130"/>
                <a:gd name="T22" fmla="*/ 2534 w 12130"/>
                <a:gd name="T23" fmla="*/ 2704 h 12130"/>
                <a:gd name="T24" fmla="*/ 2241 w 12130"/>
                <a:gd name="T25" fmla="*/ 2704 h 12130"/>
                <a:gd name="T26" fmla="*/ 1949 w 12130"/>
                <a:gd name="T27" fmla="*/ 2729 h 12130"/>
                <a:gd name="T28" fmla="*/ 1633 w 12130"/>
                <a:gd name="T29" fmla="*/ 2777 h 12130"/>
                <a:gd name="T30" fmla="*/ 1316 w 12130"/>
                <a:gd name="T31" fmla="*/ 2850 h 12130"/>
                <a:gd name="T32" fmla="*/ 999 w 12130"/>
                <a:gd name="T33" fmla="*/ 2972 h 12130"/>
                <a:gd name="T34" fmla="*/ 707 w 12130"/>
                <a:gd name="T35" fmla="*/ 3094 h 12130"/>
                <a:gd name="T36" fmla="*/ 415 w 12130"/>
                <a:gd name="T37" fmla="*/ 3289 h 12130"/>
                <a:gd name="T38" fmla="*/ 147 w 12130"/>
                <a:gd name="T39" fmla="*/ 3508 h 12130"/>
                <a:gd name="T40" fmla="*/ 147 w 12130"/>
                <a:gd name="T41" fmla="*/ 3508 h 12130"/>
                <a:gd name="T42" fmla="*/ 74 w 12130"/>
                <a:gd name="T43" fmla="*/ 3581 h 12130"/>
                <a:gd name="T44" fmla="*/ 25 w 12130"/>
                <a:gd name="T45" fmla="*/ 3678 h 12130"/>
                <a:gd name="T46" fmla="*/ 1 w 12130"/>
                <a:gd name="T47" fmla="*/ 3776 h 12130"/>
                <a:gd name="T48" fmla="*/ 1 w 12130"/>
                <a:gd name="T49" fmla="*/ 3898 h 12130"/>
                <a:gd name="T50" fmla="*/ 1 w 12130"/>
                <a:gd name="T51" fmla="*/ 3898 h 12130"/>
                <a:gd name="T52" fmla="*/ 1 w 12130"/>
                <a:gd name="T53" fmla="*/ 3995 h 12130"/>
                <a:gd name="T54" fmla="*/ 25 w 12130"/>
                <a:gd name="T55" fmla="*/ 4093 h 12130"/>
                <a:gd name="T56" fmla="*/ 74 w 12130"/>
                <a:gd name="T57" fmla="*/ 4190 h 12130"/>
                <a:gd name="T58" fmla="*/ 147 w 12130"/>
                <a:gd name="T59" fmla="*/ 4287 h 12130"/>
                <a:gd name="T60" fmla="*/ 7843 w 12130"/>
                <a:gd name="T61" fmla="*/ 11984 h 12130"/>
                <a:gd name="T62" fmla="*/ 7843 w 12130"/>
                <a:gd name="T63" fmla="*/ 11984 h 12130"/>
                <a:gd name="T64" fmla="*/ 7941 w 12130"/>
                <a:gd name="T65" fmla="*/ 12057 h 12130"/>
                <a:gd name="T66" fmla="*/ 8038 w 12130"/>
                <a:gd name="T67" fmla="*/ 12105 h 12130"/>
                <a:gd name="T68" fmla="*/ 8135 w 12130"/>
                <a:gd name="T69" fmla="*/ 12130 h 12130"/>
                <a:gd name="T70" fmla="*/ 8233 w 12130"/>
                <a:gd name="T71" fmla="*/ 12130 h 12130"/>
                <a:gd name="T72" fmla="*/ 8233 w 12130"/>
                <a:gd name="T73" fmla="*/ 12130 h 12130"/>
                <a:gd name="T74" fmla="*/ 8355 w 12130"/>
                <a:gd name="T75" fmla="*/ 12130 h 12130"/>
                <a:gd name="T76" fmla="*/ 8452 w 12130"/>
                <a:gd name="T77" fmla="*/ 12105 h 12130"/>
                <a:gd name="T78" fmla="*/ 8549 w 12130"/>
                <a:gd name="T79" fmla="*/ 12057 h 12130"/>
                <a:gd name="T80" fmla="*/ 8622 w 12130"/>
                <a:gd name="T81" fmla="*/ 11984 h 12130"/>
                <a:gd name="T82" fmla="*/ 8622 w 12130"/>
                <a:gd name="T83" fmla="*/ 11984 h 12130"/>
                <a:gd name="T84" fmla="*/ 8842 w 12130"/>
                <a:gd name="T85" fmla="*/ 11716 h 12130"/>
                <a:gd name="T86" fmla="*/ 9036 w 12130"/>
                <a:gd name="T87" fmla="*/ 11423 h 12130"/>
                <a:gd name="T88" fmla="*/ 9158 w 12130"/>
                <a:gd name="T89" fmla="*/ 11131 h 12130"/>
                <a:gd name="T90" fmla="*/ 9280 w 12130"/>
                <a:gd name="T91" fmla="*/ 10814 h 12130"/>
                <a:gd name="T92" fmla="*/ 9353 w 12130"/>
                <a:gd name="T93" fmla="*/ 10498 h 12130"/>
                <a:gd name="T94" fmla="*/ 9402 w 12130"/>
                <a:gd name="T95" fmla="*/ 10181 h 12130"/>
                <a:gd name="T96" fmla="*/ 9426 w 12130"/>
                <a:gd name="T97" fmla="*/ 9889 h 12130"/>
                <a:gd name="T98" fmla="*/ 9426 w 12130"/>
                <a:gd name="T99" fmla="*/ 9597 h 12130"/>
                <a:gd name="T100" fmla="*/ 9426 w 12130"/>
                <a:gd name="T101" fmla="*/ 9597 h 12130"/>
                <a:gd name="T102" fmla="*/ 9426 w 12130"/>
                <a:gd name="T103" fmla="*/ 9280 h 12130"/>
                <a:gd name="T104" fmla="*/ 9402 w 12130"/>
                <a:gd name="T105" fmla="*/ 8964 h 12130"/>
                <a:gd name="T106" fmla="*/ 9353 w 12130"/>
                <a:gd name="T107" fmla="*/ 8647 h 12130"/>
                <a:gd name="T108" fmla="*/ 9280 w 12130"/>
                <a:gd name="T109" fmla="*/ 8330 h 12130"/>
                <a:gd name="T110" fmla="*/ 9231 w 12130"/>
                <a:gd name="T111" fmla="*/ 8038 h 12130"/>
                <a:gd name="T112" fmla="*/ 9134 w 12130"/>
                <a:gd name="T113" fmla="*/ 7746 h 12130"/>
                <a:gd name="T114" fmla="*/ 9036 w 12130"/>
                <a:gd name="T115" fmla="*/ 7502 h 12130"/>
                <a:gd name="T116" fmla="*/ 8939 w 12130"/>
                <a:gd name="T117" fmla="*/ 7259 h 12130"/>
                <a:gd name="T118" fmla="*/ 12130 w 12130"/>
                <a:gd name="T119" fmla="*/ 4093 h 12130"/>
                <a:gd name="T120" fmla="*/ 0 w 12130"/>
                <a:gd name="T121" fmla="*/ 0 h 12130"/>
                <a:gd name="T122" fmla="*/ 12130 w 12130"/>
                <a:gd name="T123" fmla="*/ 12130 h 12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T120" t="T121" r="T122" b="T123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535" name="Shape 116"/>
            <p:cNvSpPr>
              <a:spLocks/>
            </p:cNvSpPr>
            <p:nvPr/>
          </p:nvSpPr>
          <p:spPr bwMode="auto">
            <a:xfrm>
              <a:off x="2814912" y="1754062"/>
              <a:ext cx="49950" cy="49950"/>
            </a:xfrm>
            <a:custGeom>
              <a:avLst/>
              <a:gdLst>
                <a:gd name="T0" fmla="*/ 1 w 1998"/>
                <a:gd name="T1" fmla="*/ 1997 h 1998"/>
                <a:gd name="T2" fmla="*/ 1998 w 1998"/>
                <a:gd name="T3" fmla="*/ 0 h 1998"/>
                <a:gd name="T4" fmla="*/ 0 w 1998"/>
                <a:gd name="T5" fmla="*/ 0 h 1998"/>
                <a:gd name="T6" fmla="*/ 1998 w 1998"/>
                <a:gd name="T7" fmla="*/ 1998 h 1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T4" t="T5" r="T6" b="T7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8462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Summary</a:t>
            </a:r>
            <a:endParaRPr lang="en" dirty="0">
              <a:highlight>
                <a:srgbClr val="FFCD00"/>
              </a:highlight>
            </a:endParaRPr>
          </a:p>
        </p:txBody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1381125" y="1616075"/>
            <a:ext cx="6810375" cy="3113088"/>
          </a:xfrm>
        </p:spPr>
        <p:txBody>
          <a:bodyPr>
            <a:noAutofit/>
          </a:bodyPr>
          <a:lstStyle/>
          <a:p>
            <a:pPr marL="457200" indent="-2286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Simple pricing is just a special case of marginal analysis </a:t>
            </a:r>
          </a:p>
          <a:p>
            <a:pPr marL="457200" indent="-2286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  <a:p>
            <a:pPr marL="457200" indent="-2286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Elasticity is a measure of consumer response to price changes</a:t>
            </a:r>
            <a:endParaRPr lang="en-US" dirty="0"/>
          </a:p>
          <a:p>
            <a:pPr marL="114300" lvl="1" indent="-2286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		It tells us what our target margin should be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22531" name="Shape 112"/>
          <p:cNvGrpSpPr>
            <a:grpSpLocks/>
          </p:cNvGrpSpPr>
          <p:nvPr/>
        </p:nvGrpSpPr>
        <p:grpSpPr bwMode="auto">
          <a:xfrm>
            <a:off x="915988" y="1019175"/>
            <a:ext cx="214312" cy="215900"/>
            <a:chOff x="2594050" y="1631825"/>
            <a:chExt cx="439625" cy="439625"/>
          </a:xfrm>
        </p:grpSpPr>
        <p:sp>
          <p:nvSpPr>
            <p:cNvPr id="22532" name="Shape 113"/>
            <p:cNvSpPr>
              <a:spLocks/>
            </p:cNvSpPr>
            <p:nvPr/>
          </p:nvSpPr>
          <p:spPr bwMode="auto">
            <a:xfrm>
              <a:off x="2594050" y="1883300"/>
              <a:ext cx="188175" cy="188150"/>
            </a:xfrm>
            <a:custGeom>
              <a:avLst/>
              <a:gdLst>
                <a:gd name="T0" fmla="*/ 5992 w 7527"/>
                <a:gd name="T1" fmla="*/ 0 h 7526"/>
                <a:gd name="T2" fmla="*/ 537 w 7527"/>
                <a:gd name="T3" fmla="*/ 6430 h 7526"/>
                <a:gd name="T4" fmla="*/ 1 w 7527"/>
                <a:gd name="T5" fmla="*/ 7526 h 7526"/>
                <a:gd name="T6" fmla="*/ 1097 w 7527"/>
                <a:gd name="T7" fmla="*/ 6990 h 7526"/>
                <a:gd name="T8" fmla="*/ 7526 w 7527"/>
                <a:gd name="T9" fmla="*/ 1534 h 7526"/>
                <a:gd name="T10" fmla="*/ 5992 w 7527"/>
                <a:gd name="T11" fmla="*/ 0 h 7526"/>
                <a:gd name="T12" fmla="*/ 0 w 7527"/>
                <a:gd name="T13" fmla="*/ 0 h 7526"/>
                <a:gd name="T14" fmla="*/ 7527 w 7527"/>
                <a:gd name="T15" fmla="*/ 7526 h 7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533" name="Shape 114"/>
            <p:cNvSpPr>
              <a:spLocks/>
            </p:cNvSpPr>
            <p:nvPr/>
          </p:nvSpPr>
          <p:spPr bwMode="auto">
            <a:xfrm>
              <a:off x="2857700" y="1631825"/>
              <a:ext cx="175975" cy="176000"/>
            </a:xfrm>
            <a:custGeom>
              <a:avLst/>
              <a:gdLst>
                <a:gd name="T0" fmla="*/ 268 w 7039"/>
                <a:gd name="T1" fmla="*/ 2704 h 7040"/>
                <a:gd name="T2" fmla="*/ 4336 w 7039"/>
                <a:gd name="T3" fmla="*/ 6771 h 7040"/>
                <a:gd name="T4" fmla="*/ 4336 w 7039"/>
                <a:gd name="T5" fmla="*/ 6771 h 7040"/>
                <a:gd name="T6" fmla="*/ 4336 w 7039"/>
                <a:gd name="T7" fmla="*/ 6771 h 7040"/>
                <a:gd name="T8" fmla="*/ 4652 w 7039"/>
                <a:gd name="T9" fmla="*/ 6917 h 7040"/>
                <a:gd name="T10" fmla="*/ 4993 w 7039"/>
                <a:gd name="T11" fmla="*/ 7015 h 7040"/>
                <a:gd name="T12" fmla="*/ 5310 w 7039"/>
                <a:gd name="T13" fmla="*/ 7039 h 7040"/>
                <a:gd name="T14" fmla="*/ 5651 w 7039"/>
                <a:gd name="T15" fmla="*/ 7039 h 7040"/>
                <a:gd name="T16" fmla="*/ 5992 w 7039"/>
                <a:gd name="T17" fmla="*/ 6966 h 7040"/>
                <a:gd name="T18" fmla="*/ 6308 w 7039"/>
                <a:gd name="T19" fmla="*/ 6844 h 7040"/>
                <a:gd name="T20" fmla="*/ 6454 w 7039"/>
                <a:gd name="T21" fmla="*/ 6747 h 7040"/>
                <a:gd name="T22" fmla="*/ 6601 w 7039"/>
                <a:gd name="T23" fmla="*/ 6674 h 7040"/>
                <a:gd name="T24" fmla="*/ 6747 w 7039"/>
                <a:gd name="T25" fmla="*/ 6552 h 7040"/>
                <a:gd name="T26" fmla="*/ 6893 w 7039"/>
                <a:gd name="T27" fmla="*/ 6430 h 7040"/>
                <a:gd name="T28" fmla="*/ 6893 w 7039"/>
                <a:gd name="T29" fmla="*/ 6430 h 7040"/>
                <a:gd name="T30" fmla="*/ 6942 w 7039"/>
                <a:gd name="T31" fmla="*/ 6357 h 7040"/>
                <a:gd name="T32" fmla="*/ 7015 w 7039"/>
                <a:gd name="T33" fmla="*/ 6260 h 7040"/>
                <a:gd name="T34" fmla="*/ 7039 w 7039"/>
                <a:gd name="T35" fmla="*/ 6138 h 7040"/>
                <a:gd name="T36" fmla="*/ 7039 w 7039"/>
                <a:gd name="T37" fmla="*/ 6041 h 7040"/>
                <a:gd name="T38" fmla="*/ 7039 w 7039"/>
                <a:gd name="T39" fmla="*/ 6041 h 7040"/>
                <a:gd name="T40" fmla="*/ 7039 w 7039"/>
                <a:gd name="T41" fmla="*/ 5943 h 7040"/>
                <a:gd name="T42" fmla="*/ 7015 w 7039"/>
                <a:gd name="T43" fmla="*/ 5846 h 7040"/>
                <a:gd name="T44" fmla="*/ 6942 w 7039"/>
                <a:gd name="T45" fmla="*/ 5748 h 7040"/>
                <a:gd name="T46" fmla="*/ 6893 w 7039"/>
                <a:gd name="T47" fmla="*/ 5651 h 7040"/>
                <a:gd name="T48" fmla="*/ 1389 w 7039"/>
                <a:gd name="T49" fmla="*/ 147 h 7040"/>
                <a:gd name="T50" fmla="*/ 1389 w 7039"/>
                <a:gd name="T51" fmla="*/ 147 h 7040"/>
                <a:gd name="T52" fmla="*/ 1291 w 7039"/>
                <a:gd name="T53" fmla="*/ 98 h 7040"/>
                <a:gd name="T54" fmla="*/ 1194 w 7039"/>
                <a:gd name="T55" fmla="*/ 25 h 7040"/>
                <a:gd name="T56" fmla="*/ 1096 w 7039"/>
                <a:gd name="T57" fmla="*/ 0 h 7040"/>
                <a:gd name="T58" fmla="*/ 999 w 7039"/>
                <a:gd name="T59" fmla="*/ 0 h 7040"/>
                <a:gd name="T60" fmla="*/ 999 w 7039"/>
                <a:gd name="T61" fmla="*/ 0 h 7040"/>
                <a:gd name="T62" fmla="*/ 902 w 7039"/>
                <a:gd name="T63" fmla="*/ 0 h 7040"/>
                <a:gd name="T64" fmla="*/ 780 w 7039"/>
                <a:gd name="T65" fmla="*/ 25 h 7040"/>
                <a:gd name="T66" fmla="*/ 682 w 7039"/>
                <a:gd name="T67" fmla="*/ 98 h 7040"/>
                <a:gd name="T68" fmla="*/ 609 w 7039"/>
                <a:gd name="T69" fmla="*/ 147 h 7040"/>
                <a:gd name="T70" fmla="*/ 609 w 7039"/>
                <a:gd name="T71" fmla="*/ 147 h 7040"/>
                <a:gd name="T72" fmla="*/ 487 w 7039"/>
                <a:gd name="T73" fmla="*/ 293 h 7040"/>
                <a:gd name="T74" fmla="*/ 366 w 7039"/>
                <a:gd name="T75" fmla="*/ 439 h 7040"/>
                <a:gd name="T76" fmla="*/ 293 w 7039"/>
                <a:gd name="T77" fmla="*/ 585 h 7040"/>
                <a:gd name="T78" fmla="*/ 195 w 7039"/>
                <a:gd name="T79" fmla="*/ 731 h 7040"/>
                <a:gd name="T80" fmla="*/ 73 w 7039"/>
                <a:gd name="T81" fmla="*/ 1048 h 7040"/>
                <a:gd name="T82" fmla="*/ 0 w 7039"/>
                <a:gd name="T83" fmla="*/ 1389 h 7040"/>
                <a:gd name="T84" fmla="*/ 0 w 7039"/>
                <a:gd name="T85" fmla="*/ 1730 h 7040"/>
                <a:gd name="T86" fmla="*/ 25 w 7039"/>
                <a:gd name="T87" fmla="*/ 2046 h 7040"/>
                <a:gd name="T88" fmla="*/ 122 w 7039"/>
                <a:gd name="T89" fmla="*/ 2387 h 7040"/>
                <a:gd name="T90" fmla="*/ 268 w 7039"/>
                <a:gd name="T91" fmla="*/ 2704 h 7040"/>
                <a:gd name="T92" fmla="*/ 268 w 7039"/>
                <a:gd name="T93" fmla="*/ 2704 h 7040"/>
                <a:gd name="T94" fmla="*/ 0 w 7039"/>
                <a:gd name="T95" fmla="*/ 0 h 7040"/>
                <a:gd name="T96" fmla="*/ 7039 w 7039"/>
                <a:gd name="T97" fmla="*/ 7040 h 7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T94" t="T95" r="T96" b="T97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534" name="Shape 115"/>
            <p:cNvSpPr>
              <a:spLocks/>
            </p:cNvSpPr>
            <p:nvPr/>
          </p:nvSpPr>
          <p:spPr bwMode="auto">
            <a:xfrm>
              <a:off x="2662850" y="1699400"/>
              <a:ext cx="303250" cy="303250"/>
            </a:xfrm>
            <a:custGeom>
              <a:avLst/>
              <a:gdLst>
                <a:gd name="T0" fmla="*/ 8038 w 12130"/>
                <a:gd name="T1" fmla="*/ 1 h 12130"/>
                <a:gd name="T2" fmla="*/ 4872 w 12130"/>
                <a:gd name="T3" fmla="*/ 3191 h 12130"/>
                <a:gd name="T4" fmla="*/ 4872 w 12130"/>
                <a:gd name="T5" fmla="*/ 3191 h 12130"/>
                <a:gd name="T6" fmla="*/ 4628 w 12130"/>
                <a:gd name="T7" fmla="*/ 3094 h 12130"/>
                <a:gd name="T8" fmla="*/ 4385 w 12130"/>
                <a:gd name="T9" fmla="*/ 2997 h 12130"/>
                <a:gd name="T10" fmla="*/ 4092 w 12130"/>
                <a:gd name="T11" fmla="*/ 2899 h 12130"/>
                <a:gd name="T12" fmla="*/ 3800 w 12130"/>
                <a:gd name="T13" fmla="*/ 2850 h 12130"/>
                <a:gd name="T14" fmla="*/ 3484 w 12130"/>
                <a:gd name="T15" fmla="*/ 2777 h 12130"/>
                <a:gd name="T16" fmla="*/ 3167 w 12130"/>
                <a:gd name="T17" fmla="*/ 2729 h 12130"/>
                <a:gd name="T18" fmla="*/ 2850 w 12130"/>
                <a:gd name="T19" fmla="*/ 2704 h 12130"/>
                <a:gd name="T20" fmla="*/ 2534 w 12130"/>
                <a:gd name="T21" fmla="*/ 2704 h 12130"/>
                <a:gd name="T22" fmla="*/ 2534 w 12130"/>
                <a:gd name="T23" fmla="*/ 2704 h 12130"/>
                <a:gd name="T24" fmla="*/ 2241 w 12130"/>
                <a:gd name="T25" fmla="*/ 2704 h 12130"/>
                <a:gd name="T26" fmla="*/ 1949 w 12130"/>
                <a:gd name="T27" fmla="*/ 2729 h 12130"/>
                <a:gd name="T28" fmla="*/ 1633 w 12130"/>
                <a:gd name="T29" fmla="*/ 2777 h 12130"/>
                <a:gd name="T30" fmla="*/ 1316 w 12130"/>
                <a:gd name="T31" fmla="*/ 2850 h 12130"/>
                <a:gd name="T32" fmla="*/ 999 w 12130"/>
                <a:gd name="T33" fmla="*/ 2972 h 12130"/>
                <a:gd name="T34" fmla="*/ 707 w 12130"/>
                <a:gd name="T35" fmla="*/ 3094 h 12130"/>
                <a:gd name="T36" fmla="*/ 415 w 12130"/>
                <a:gd name="T37" fmla="*/ 3289 h 12130"/>
                <a:gd name="T38" fmla="*/ 147 w 12130"/>
                <a:gd name="T39" fmla="*/ 3508 h 12130"/>
                <a:gd name="T40" fmla="*/ 147 w 12130"/>
                <a:gd name="T41" fmla="*/ 3508 h 12130"/>
                <a:gd name="T42" fmla="*/ 74 w 12130"/>
                <a:gd name="T43" fmla="*/ 3581 h 12130"/>
                <a:gd name="T44" fmla="*/ 25 w 12130"/>
                <a:gd name="T45" fmla="*/ 3678 h 12130"/>
                <a:gd name="T46" fmla="*/ 1 w 12130"/>
                <a:gd name="T47" fmla="*/ 3776 h 12130"/>
                <a:gd name="T48" fmla="*/ 1 w 12130"/>
                <a:gd name="T49" fmla="*/ 3898 h 12130"/>
                <a:gd name="T50" fmla="*/ 1 w 12130"/>
                <a:gd name="T51" fmla="*/ 3898 h 12130"/>
                <a:gd name="T52" fmla="*/ 1 w 12130"/>
                <a:gd name="T53" fmla="*/ 3995 h 12130"/>
                <a:gd name="T54" fmla="*/ 25 w 12130"/>
                <a:gd name="T55" fmla="*/ 4093 h 12130"/>
                <a:gd name="T56" fmla="*/ 74 w 12130"/>
                <a:gd name="T57" fmla="*/ 4190 h 12130"/>
                <a:gd name="T58" fmla="*/ 147 w 12130"/>
                <a:gd name="T59" fmla="*/ 4287 h 12130"/>
                <a:gd name="T60" fmla="*/ 7843 w 12130"/>
                <a:gd name="T61" fmla="*/ 11984 h 12130"/>
                <a:gd name="T62" fmla="*/ 7843 w 12130"/>
                <a:gd name="T63" fmla="*/ 11984 h 12130"/>
                <a:gd name="T64" fmla="*/ 7941 w 12130"/>
                <a:gd name="T65" fmla="*/ 12057 h 12130"/>
                <a:gd name="T66" fmla="*/ 8038 w 12130"/>
                <a:gd name="T67" fmla="*/ 12105 h 12130"/>
                <a:gd name="T68" fmla="*/ 8135 w 12130"/>
                <a:gd name="T69" fmla="*/ 12130 h 12130"/>
                <a:gd name="T70" fmla="*/ 8233 w 12130"/>
                <a:gd name="T71" fmla="*/ 12130 h 12130"/>
                <a:gd name="T72" fmla="*/ 8233 w 12130"/>
                <a:gd name="T73" fmla="*/ 12130 h 12130"/>
                <a:gd name="T74" fmla="*/ 8355 w 12130"/>
                <a:gd name="T75" fmla="*/ 12130 h 12130"/>
                <a:gd name="T76" fmla="*/ 8452 w 12130"/>
                <a:gd name="T77" fmla="*/ 12105 h 12130"/>
                <a:gd name="T78" fmla="*/ 8549 w 12130"/>
                <a:gd name="T79" fmla="*/ 12057 h 12130"/>
                <a:gd name="T80" fmla="*/ 8622 w 12130"/>
                <a:gd name="T81" fmla="*/ 11984 h 12130"/>
                <a:gd name="T82" fmla="*/ 8622 w 12130"/>
                <a:gd name="T83" fmla="*/ 11984 h 12130"/>
                <a:gd name="T84" fmla="*/ 8842 w 12130"/>
                <a:gd name="T85" fmla="*/ 11716 h 12130"/>
                <a:gd name="T86" fmla="*/ 9036 w 12130"/>
                <a:gd name="T87" fmla="*/ 11423 h 12130"/>
                <a:gd name="T88" fmla="*/ 9158 w 12130"/>
                <a:gd name="T89" fmla="*/ 11131 h 12130"/>
                <a:gd name="T90" fmla="*/ 9280 w 12130"/>
                <a:gd name="T91" fmla="*/ 10814 h 12130"/>
                <a:gd name="T92" fmla="*/ 9353 w 12130"/>
                <a:gd name="T93" fmla="*/ 10498 h 12130"/>
                <a:gd name="T94" fmla="*/ 9402 w 12130"/>
                <a:gd name="T95" fmla="*/ 10181 h 12130"/>
                <a:gd name="T96" fmla="*/ 9426 w 12130"/>
                <a:gd name="T97" fmla="*/ 9889 h 12130"/>
                <a:gd name="T98" fmla="*/ 9426 w 12130"/>
                <a:gd name="T99" fmla="*/ 9597 h 12130"/>
                <a:gd name="T100" fmla="*/ 9426 w 12130"/>
                <a:gd name="T101" fmla="*/ 9597 h 12130"/>
                <a:gd name="T102" fmla="*/ 9426 w 12130"/>
                <a:gd name="T103" fmla="*/ 9280 h 12130"/>
                <a:gd name="T104" fmla="*/ 9402 w 12130"/>
                <a:gd name="T105" fmla="*/ 8964 h 12130"/>
                <a:gd name="T106" fmla="*/ 9353 w 12130"/>
                <a:gd name="T107" fmla="*/ 8647 h 12130"/>
                <a:gd name="T108" fmla="*/ 9280 w 12130"/>
                <a:gd name="T109" fmla="*/ 8330 h 12130"/>
                <a:gd name="T110" fmla="*/ 9231 w 12130"/>
                <a:gd name="T111" fmla="*/ 8038 h 12130"/>
                <a:gd name="T112" fmla="*/ 9134 w 12130"/>
                <a:gd name="T113" fmla="*/ 7746 h 12130"/>
                <a:gd name="T114" fmla="*/ 9036 w 12130"/>
                <a:gd name="T115" fmla="*/ 7502 h 12130"/>
                <a:gd name="T116" fmla="*/ 8939 w 12130"/>
                <a:gd name="T117" fmla="*/ 7259 h 12130"/>
                <a:gd name="T118" fmla="*/ 12130 w 12130"/>
                <a:gd name="T119" fmla="*/ 4093 h 12130"/>
                <a:gd name="T120" fmla="*/ 0 w 12130"/>
                <a:gd name="T121" fmla="*/ 0 h 12130"/>
                <a:gd name="T122" fmla="*/ 12130 w 12130"/>
                <a:gd name="T123" fmla="*/ 12130 h 12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T120" t="T121" r="T122" b="T123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535" name="Shape 116"/>
            <p:cNvSpPr>
              <a:spLocks/>
            </p:cNvSpPr>
            <p:nvPr/>
          </p:nvSpPr>
          <p:spPr bwMode="auto">
            <a:xfrm>
              <a:off x="2814912" y="1754062"/>
              <a:ext cx="49950" cy="49950"/>
            </a:xfrm>
            <a:custGeom>
              <a:avLst/>
              <a:gdLst>
                <a:gd name="T0" fmla="*/ 1 w 1998"/>
                <a:gd name="T1" fmla="*/ 1997 h 1998"/>
                <a:gd name="T2" fmla="*/ 1998 w 1998"/>
                <a:gd name="T3" fmla="*/ 0 h 1998"/>
                <a:gd name="T4" fmla="*/ 0 w 1998"/>
                <a:gd name="T5" fmla="*/ 0 h 1998"/>
                <a:gd name="T6" fmla="*/ 1998 w 1998"/>
                <a:gd name="T7" fmla="*/ 1998 h 1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T4" t="T5" r="T6" b="T7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ola templat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ola" id="{623AD44C-EE65-FE4C-87B1-13997D5D3EBA}" vid="{95DEBDB7-D69F-0244-98C4-0DBCB1AE07D2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LEctures</Template>
  <TotalTime>1343</TotalTime>
  <Words>100</Words>
  <Application>Microsoft Macintosh PowerPoint</Application>
  <PresentationFormat>On-screen Show (16:9)</PresentationFormat>
  <Paragraphs>54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Cambria Math</vt:lpstr>
      <vt:lpstr>Lora</vt:lpstr>
      <vt:lpstr>Quattrocento Sans</vt:lpstr>
      <vt:lpstr>Verdana</vt:lpstr>
      <vt:lpstr>Arial</vt:lpstr>
      <vt:lpstr>Viola template</vt:lpstr>
      <vt:lpstr>Managerial Economics</vt:lpstr>
      <vt:lpstr>Last time…</vt:lpstr>
      <vt:lpstr>PowerPoint Presentation</vt:lpstr>
      <vt:lpstr>Elasticity</vt:lpstr>
      <vt:lpstr>Mattel</vt:lpstr>
      <vt:lpstr>The secret sauce</vt:lpstr>
      <vt:lpstr>Other Elasticities</vt:lpstr>
      <vt:lpstr>Summary</vt:lpstr>
    </vt:vector>
  </TitlesOfParts>
  <Company/>
  <LinksUpToDate>false</LinksUpToDate>
  <SharedDoc>false</SharedDoc>
  <HyperlinksChanged>false</HyperlinksChanged>
  <AppVersion>15.0022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Managerial Economics</dc:title>
  <dc:creator>Mike S</dc:creator>
  <cp:lastModifiedBy>Mike S</cp:lastModifiedBy>
  <cp:revision>82</cp:revision>
  <dcterms:created xsi:type="dcterms:W3CDTF">2017-10-16T01:28:23Z</dcterms:created>
  <dcterms:modified xsi:type="dcterms:W3CDTF">2017-10-25T22:26:51Z</dcterms:modified>
</cp:coreProperties>
</file>