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306" r:id="rId3"/>
    <p:sldId id="328" r:id="rId4"/>
    <p:sldId id="330" r:id="rId5"/>
    <p:sldId id="327" r:id="rId6"/>
    <p:sldId id="329" r:id="rId7"/>
    <p:sldId id="331" r:id="rId8"/>
    <p:sldId id="332" r:id="rId9"/>
    <p:sldId id="333" r:id="rId10"/>
    <p:sldId id="335" r:id="rId11"/>
    <p:sldId id="334" r:id="rId12"/>
    <p:sldId id="336" r:id="rId13"/>
    <p:sldId id="287" r:id="rId14"/>
    <p:sldId id="337" r:id="rId15"/>
    <p:sldId id="338" r:id="rId16"/>
    <p:sldId id="261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8448"/>
    <a:srgbClr val="F4F1CF"/>
    <a:srgbClr val="0AF80F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668"/>
  </p:normalViewPr>
  <p:slideViewPr>
    <p:cSldViewPr snapToGrid="0" snapToObjects="1">
      <p:cViewPr>
        <p:scale>
          <a:sx n="84" d="100"/>
          <a:sy n="84" d="100"/>
        </p:scale>
        <p:origin x="600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8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52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32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59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6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27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6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82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52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2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68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3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69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33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hape 34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" name="Shape 35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84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1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4" r:id="rId5"/>
    <p:sldLayoutId id="2147483675" r:id="rId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Lora"/>
              </a:rPr>
              <a:t>Managerial Economics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1800" b="1" kern="0" dirty="0" smtClean="0">
                <a:sym typeface="Lora"/>
              </a:rPr>
              <a:t>Fall 2017 - Mike Shor</a:t>
            </a:r>
            <a:r>
              <a:rPr lang="en-US" sz="2000" b="1" kern="0" dirty="0" smtClean="0">
                <a:sym typeface="Lora"/>
              </a:rPr>
              <a:t> 				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Lecture 5</a:t>
            </a:r>
            <a:endParaRPr lang="en" sz="2000" b="1" kern="0" dirty="0">
              <a:sym typeface="Lo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16" r="37340" b="42151"/>
          <a:stretch/>
        </p:blipFill>
        <p:spPr>
          <a:xfrm>
            <a:off x="1143587" y="3537674"/>
            <a:ext cx="528052" cy="407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Economies of </a:t>
            </a:r>
            <a:br>
              <a:rPr lang="en-US" dirty="0" smtClean="0"/>
            </a:br>
            <a:r>
              <a:rPr lang="en-US" dirty="0" smtClean="0"/>
              <a:t>Scale &amp; Scope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“The massive resulting entity would offer clear </a:t>
            </a:r>
            <a:r>
              <a:rPr lang="en-US" dirty="0" smtClean="0">
                <a:solidFill>
                  <a:schemeClr val="dk1"/>
                </a:solidFill>
                <a:highlight>
                  <a:srgbClr val="FFCD00"/>
                </a:highlight>
                <a:sym typeface="Lora"/>
              </a:rPr>
              <a:t>synergies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“The </a:t>
            </a:r>
            <a:r>
              <a:rPr lang="en-US" dirty="0" smtClean="0">
                <a:solidFill>
                  <a:schemeClr val="dk1"/>
                </a:solidFill>
                <a:highlight>
                  <a:srgbClr val="FFCD00"/>
                </a:highlight>
                <a:sym typeface="Lora"/>
              </a:rPr>
              <a:t>transformative</a:t>
            </a:r>
            <a:r>
              <a:rPr lang="en-US" dirty="0" smtClean="0"/>
              <a:t> merger </a:t>
            </a:r>
            <a:r>
              <a:rPr lang="en-US" dirty="0"/>
              <a:t>will bring new </a:t>
            </a:r>
            <a:r>
              <a:rPr lang="en-US" dirty="0" smtClean="0">
                <a:solidFill>
                  <a:schemeClr val="dk1"/>
                </a:solidFill>
                <a:highlight>
                  <a:srgbClr val="FFCD00"/>
                </a:highlight>
                <a:sym typeface="Lora"/>
              </a:rPr>
              <a:t>synergies</a:t>
            </a:r>
            <a:r>
              <a:rPr lang="en-US" dirty="0" smtClean="0"/>
              <a:t> to </a:t>
            </a:r>
            <a:r>
              <a:rPr lang="en-US" dirty="0"/>
              <a:t>both </a:t>
            </a:r>
            <a:r>
              <a:rPr lang="en-US" dirty="0" smtClean="0"/>
              <a:t>businesses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merger will </a:t>
            </a:r>
            <a:r>
              <a:rPr lang="en-US" dirty="0" smtClean="0">
                <a:solidFill>
                  <a:schemeClr val="dk1"/>
                </a:solidFill>
                <a:highlight>
                  <a:srgbClr val="FFCD00"/>
                </a:highlight>
                <a:sym typeface="Lora"/>
              </a:rPr>
              <a:t>leverage</a:t>
            </a:r>
            <a:r>
              <a:rPr lang="en-US" dirty="0" smtClean="0"/>
              <a:t> the power of both brands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6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 smtClean="0"/>
              <a:t>If there’s no scale, it will fail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 smtClean="0"/>
              <a:t>If there’s no scope, just say nope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0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Market Changes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301180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dirty="0" smtClean="0"/>
              <a:t>Market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dirty="0" smtClean="0"/>
              <a:t>Demand</a:t>
            </a:r>
            <a:endParaRPr lang="en-US" sz="2000" dirty="0"/>
          </a:p>
          <a:p>
            <a:pPr marL="4572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Supply</a:t>
            </a:r>
          </a:p>
          <a:p>
            <a:pPr marL="4572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1490484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Market Equilibrium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Quantity Supplied = Quantity Demanded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7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Market Equilibrium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Shifts in supply or demand change equilibrium prices and quantities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Can </a:t>
            </a:r>
            <a:r>
              <a:rPr lang="en-US" dirty="0" smtClean="0">
                <a:solidFill>
                  <a:schemeClr val="dk1"/>
                </a:solidFill>
                <a:highlight>
                  <a:srgbClr val="FFCD00"/>
                </a:highlight>
                <a:sym typeface="Lora"/>
              </a:rPr>
              <a:t>predict</a:t>
            </a:r>
            <a:r>
              <a:rPr lang="en-US" dirty="0" smtClean="0"/>
              <a:t> </a:t>
            </a:r>
            <a:r>
              <a:rPr lang="en-US" dirty="0"/>
              <a:t>industry </a:t>
            </a:r>
            <a:r>
              <a:rPr lang="en-US" dirty="0" smtClean="0"/>
              <a:t>changes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en-US" dirty="0" smtClean="0">
                <a:solidFill>
                  <a:schemeClr val="dk1"/>
                </a:solidFill>
                <a:highlight>
                  <a:srgbClr val="FFCD00"/>
                </a:highlight>
                <a:sym typeface="Lora"/>
              </a:rPr>
              <a:t>explain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industry changes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82" y="888767"/>
            <a:ext cx="3653790" cy="3653790"/>
          </a:xfrm>
          <a:prstGeom prst="ellipse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4" y="878850"/>
            <a:ext cx="4218145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Cauliflower “bubble”?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dirty="0" smtClean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In winter of </a:t>
            </a:r>
            <a:r>
              <a:rPr lang="en-US" sz="20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2016</a:t>
            </a:r>
            <a:r>
              <a:rPr lang="en-US" sz="20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, cauliflower prices spiked to as much as $8 per head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dirty="0" smtClean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The amount of cauliflower sold remained largely unchanged</a:t>
            </a:r>
            <a:endParaRPr lang="en"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" name="Shape 618"/>
          <p:cNvGrpSpPr>
            <a:grpSpLocks/>
          </p:cNvGrpSpPr>
          <p:nvPr/>
        </p:nvGrpSpPr>
        <p:grpSpPr bwMode="auto">
          <a:xfrm>
            <a:off x="835818" y="997743"/>
            <a:ext cx="369887" cy="268287"/>
            <a:chOff x="4604550" y="3714775"/>
            <a:chExt cx="439625" cy="319075"/>
          </a:xfrm>
        </p:grpSpPr>
        <p:sp>
          <p:nvSpPr>
            <p:cNvPr id="14" name="Shape 619"/>
            <p:cNvSpPr>
              <a:spLocks/>
            </p:cNvSpPr>
            <p:nvPr/>
          </p:nvSpPr>
          <p:spPr bwMode="auto">
            <a:xfrm>
              <a:off x="4604550" y="3714775"/>
              <a:ext cx="439625" cy="319075"/>
            </a:xfrm>
            <a:custGeom>
              <a:avLst/>
              <a:gdLst>
                <a:gd name="T0" fmla="*/ 1 w 17585"/>
                <a:gd name="T1" fmla="*/ 1 h 12763"/>
                <a:gd name="T2" fmla="*/ 1 w 17585"/>
                <a:gd name="T3" fmla="*/ 12276 h 12763"/>
                <a:gd name="T4" fmla="*/ 1 w 17585"/>
                <a:gd name="T5" fmla="*/ 12276 h 12763"/>
                <a:gd name="T6" fmla="*/ 1 w 17585"/>
                <a:gd name="T7" fmla="*/ 12373 h 12763"/>
                <a:gd name="T8" fmla="*/ 25 w 17585"/>
                <a:gd name="T9" fmla="*/ 12471 h 12763"/>
                <a:gd name="T10" fmla="*/ 74 w 17585"/>
                <a:gd name="T11" fmla="*/ 12544 h 12763"/>
                <a:gd name="T12" fmla="*/ 122 w 17585"/>
                <a:gd name="T13" fmla="*/ 12617 h 12763"/>
                <a:gd name="T14" fmla="*/ 196 w 17585"/>
                <a:gd name="T15" fmla="*/ 12690 h 12763"/>
                <a:gd name="T16" fmla="*/ 293 w 17585"/>
                <a:gd name="T17" fmla="*/ 12714 h 12763"/>
                <a:gd name="T18" fmla="*/ 366 w 17585"/>
                <a:gd name="T19" fmla="*/ 12763 h 12763"/>
                <a:gd name="T20" fmla="*/ 488 w 17585"/>
                <a:gd name="T21" fmla="*/ 12763 h 12763"/>
                <a:gd name="T22" fmla="*/ 17585 w 17585"/>
                <a:gd name="T23" fmla="*/ 12763 h 12763"/>
                <a:gd name="T24" fmla="*/ 0 w 17585"/>
                <a:gd name="T25" fmla="*/ 0 h 12763"/>
                <a:gd name="T26" fmla="*/ 17585 w 17585"/>
                <a:gd name="T27" fmla="*/ 12763 h 1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Shape 620"/>
            <p:cNvSpPr>
              <a:spLocks/>
            </p:cNvSpPr>
            <p:nvPr/>
          </p:nvSpPr>
          <p:spPr bwMode="auto">
            <a:xfrm>
              <a:off x="4647175" y="3761675"/>
              <a:ext cx="354400" cy="213725"/>
            </a:xfrm>
            <a:custGeom>
              <a:avLst/>
              <a:gdLst>
                <a:gd name="T0" fmla="*/ 1 w 14176"/>
                <a:gd name="T1" fmla="*/ 8549 h 8549"/>
                <a:gd name="T2" fmla="*/ 3654 w 14176"/>
                <a:gd name="T3" fmla="*/ 4408 h 8549"/>
                <a:gd name="T4" fmla="*/ 5821 w 14176"/>
                <a:gd name="T5" fmla="*/ 5699 h 8549"/>
                <a:gd name="T6" fmla="*/ 9085 w 14176"/>
                <a:gd name="T7" fmla="*/ 1924 h 8549"/>
                <a:gd name="T8" fmla="*/ 9085 w 14176"/>
                <a:gd name="T9" fmla="*/ 1924 h 8549"/>
                <a:gd name="T10" fmla="*/ 9085 w 14176"/>
                <a:gd name="T11" fmla="*/ 1924 h 8549"/>
                <a:gd name="T12" fmla="*/ 9085 w 14176"/>
                <a:gd name="T13" fmla="*/ 1924 h 8549"/>
                <a:gd name="T14" fmla="*/ 9061 w 14176"/>
                <a:gd name="T15" fmla="*/ 1924 h 8549"/>
                <a:gd name="T16" fmla="*/ 9085 w 14176"/>
                <a:gd name="T17" fmla="*/ 1924 h 8549"/>
                <a:gd name="T18" fmla="*/ 9085 w 14176"/>
                <a:gd name="T19" fmla="*/ 1924 h 8549"/>
                <a:gd name="T20" fmla="*/ 9085 w 14176"/>
                <a:gd name="T21" fmla="*/ 1924 h 8549"/>
                <a:gd name="T22" fmla="*/ 9085 w 14176"/>
                <a:gd name="T23" fmla="*/ 1924 h 8549"/>
                <a:gd name="T24" fmla="*/ 9061 w 14176"/>
                <a:gd name="T25" fmla="*/ 1924 h 8549"/>
                <a:gd name="T26" fmla="*/ 9085 w 14176"/>
                <a:gd name="T27" fmla="*/ 1924 h 8549"/>
                <a:gd name="T28" fmla="*/ 10571 w 14176"/>
                <a:gd name="T29" fmla="*/ 3337 h 8549"/>
                <a:gd name="T30" fmla="*/ 14175 w 14176"/>
                <a:gd name="T31" fmla="*/ 0 h 8549"/>
                <a:gd name="T32" fmla="*/ 0 w 14176"/>
                <a:gd name="T33" fmla="*/ 0 h 8549"/>
                <a:gd name="T34" fmla="*/ 14176 w 14176"/>
                <a:gd name="T35" fmla="*/ 8549 h 8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7877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r>
              <a:rPr lang="en-US" dirty="0" smtClean="0"/>
              <a:t>conomies of scale &amp; economies of scope offer “synergies” but also dangers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Conceptual idea of “supply” and “demand” helps predict and explain industry changes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Last time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Extant decisions are made with </a:t>
            </a:r>
            <a:r>
              <a:rPr lang="en-US" sz="2000" dirty="0" smtClean="0">
                <a:highlight>
                  <a:srgbClr val="FFCD00"/>
                </a:highlight>
                <a:sym typeface="Lora"/>
              </a:rPr>
              <a:t>marginal analysis</a:t>
            </a:r>
            <a:endParaRPr lang="en" sz="2000" kern="0" dirty="0" smtClean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The special case of pricing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Elasticity is consumer response, </a:t>
            </a:r>
            <a:r>
              <a:rPr lang="en-US" sz="2000" dirty="0">
                <a:highlight>
                  <a:srgbClr val="FFCD00"/>
                </a:highlight>
                <a:sym typeface="Lora"/>
              </a:rPr>
              <a:t>marginal </a:t>
            </a:r>
            <a:r>
              <a:rPr lang="en-US" sz="2000" dirty="0" smtClean="0">
                <a:highlight>
                  <a:srgbClr val="FFCD00"/>
                </a:highlight>
                <a:sym typeface="Lora"/>
              </a:rPr>
              <a:t>revenue</a:t>
            </a:r>
            <a:endParaRPr lang="en" sz="2000" kern="0" dirty="0"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2026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Outline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Economies of scale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Economies of scope</a:t>
            </a:r>
            <a:endParaRPr lang="en" sz="2000" kern="0" dirty="0" smtClean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Understanding and predicting market changes</a:t>
            </a:r>
            <a:endParaRPr lang="en" sz="2000" kern="0" dirty="0"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678649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Economies of scale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301180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/>
              <a:t>Eat </a:t>
            </a:r>
            <a:r>
              <a:rPr lang="en-US" sz="2000" i="1" dirty="0" smtClean="0"/>
              <a:t>local</a:t>
            </a:r>
            <a:r>
              <a:rPr lang="en-US" sz="2000" dirty="0" smtClean="0"/>
              <a:t> and locally grown food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Customer-specific fixed costs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Costco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Electronics &amp; learning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67"/>
            <a:ext cx="6842760" cy="51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5" y="2512734"/>
            <a:ext cx="7813509" cy="8658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361">
            <a:off x="1179883" y="2303879"/>
            <a:ext cx="7047127" cy="16262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427">
            <a:off x="848114" y="2524711"/>
            <a:ext cx="7196905" cy="1004568"/>
          </a:xfrm>
          <a:prstGeom prst="rect">
            <a:avLst/>
          </a:prstGeom>
        </p:spPr>
      </p:pic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Learning Curves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  <p:grpSp>
        <p:nvGrpSpPr>
          <p:cNvPr id="19" name="Shape 648"/>
          <p:cNvGrpSpPr>
            <a:grpSpLocks/>
          </p:cNvGrpSpPr>
          <p:nvPr/>
        </p:nvGrpSpPr>
        <p:grpSpPr bwMode="auto">
          <a:xfrm>
            <a:off x="868838" y="983345"/>
            <a:ext cx="301752" cy="256032"/>
            <a:chOff x="5268225" y="4341925"/>
            <a:chExt cx="468850" cy="387275"/>
          </a:xfrm>
        </p:grpSpPr>
        <p:sp>
          <p:nvSpPr>
            <p:cNvPr id="20" name="Shape 649"/>
            <p:cNvSpPr>
              <a:spLocks/>
            </p:cNvSpPr>
            <p:nvPr/>
          </p:nvSpPr>
          <p:spPr bwMode="auto">
            <a:xfrm>
              <a:off x="5652425" y="4676800"/>
              <a:ext cx="65775" cy="52400"/>
            </a:xfrm>
            <a:custGeom>
              <a:avLst/>
              <a:gdLst>
                <a:gd name="T0" fmla="*/ 1 w 2631"/>
                <a:gd name="T1" fmla="*/ 1 h 2096"/>
                <a:gd name="T2" fmla="*/ 1 w 2631"/>
                <a:gd name="T3" fmla="*/ 780 h 2096"/>
                <a:gd name="T4" fmla="*/ 1 w 2631"/>
                <a:gd name="T5" fmla="*/ 780 h 2096"/>
                <a:gd name="T6" fmla="*/ 25 w 2631"/>
                <a:gd name="T7" fmla="*/ 1048 h 2096"/>
                <a:gd name="T8" fmla="*/ 122 w 2631"/>
                <a:gd name="T9" fmla="*/ 1291 h 2096"/>
                <a:gd name="T10" fmla="*/ 244 w 2631"/>
                <a:gd name="T11" fmla="*/ 1511 h 2096"/>
                <a:gd name="T12" fmla="*/ 390 w 2631"/>
                <a:gd name="T13" fmla="*/ 1705 h 2096"/>
                <a:gd name="T14" fmla="*/ 585 w 2631"/>
                <a:gd name="T15" fmla="*/ 1852 h 2096"/>
                <a:gd name="T16" fmla="*/ 804 w 2631"/>
                <a:gd name="T17" fmla="*/ 1973 h 2096"/>
                <a:gd name="T18" fmla="*/ 1048 w 2631"/>
                <a:gd name="T19" fmla="*/ 2071 h 2096"/>
                <a:gd name="T20" fmla="*/ 1316 w 2631"/>
                <a:gd name="T21" fmla="*/ 2095 h 2096"/>
                <a:gd name="T22" fmla="*/ 1316 w 2631"/>
                <a:gd name="T23" fmla="*/ 2095 h 2096"/>
                <a:gd name="T24" fmla="*/ 1584 w 2631"/>
                <a:gd name="T25" fmla="*/ 2071 h 2096"/>
                <a:gd name="T26" fmla="*/ 1827 w 2631"/>
                <a:gd name="T27" fmla="*/ 1973 h 2096"/>
                <a:gd name="T28" fmla="*/ 2046 w 2631"/>
                <a:gd name="T29" fmla="*/ 1852 h 2096"/>
                <a:gd name="T30" fmla="*/ 2241 w 2631"/>
                <a:gd name="T31" fmla="*/ 1705 h 2096"/>
                <a:gd name="T32" fmla="*/ 2412 w 2631"/>
                <a:gd name="T33" fmla="*/ 1511 h 2096"/>
                <a:gd name="T34" fmla="*/ 2533 w 2631"/>
                <a:gd name="T35" fmla="*/ 1291 h 2096"/>
                <a:gd name="T36" fmla="*/ 2607 w 2631"/>
                <a:gd name="T37" fmla="*/ 1048 h 2096"/>
                <a:gd name="T38" fmla="*/ 2631 w 2631"/>
                <a:gd name="T39" fmla="*/ 780 h 2096"/>
                <a:gd name="T40" fmla="*/ 2631 w 2631"/>
                <a:gd name="T41" fmla="*/ 1 h 2096"/>
                <a:gd name="T42" fmla="*/ 0 w 2631"/>
                <a:gd name="T43" fmla="*/ 0 h 2096"/>
                <a:gd name="T44" fmla="*/ 2631 w 2631"/>
                <a:gd name="T45" fmla="*/ 2096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Shape 650"/>
            <p:cNvSpPr>
              <a:spLocks/>
            </p:cNvSpPr>
            <p:nvPr/>
          </p:nvSpPr>
          <p:spPr bwMode="auto">
            <a:xfrm>
              <a:off x="5287100" y="4676800"/>
              <a:ext cx="65775" cy="52400"/>
            </a:xfrm>
            <a:custGeom>
              <a:avLst/>
              <a:gdLst>
                <a:gd name="T0" fmla="*/ 1 w 2631"/>
                <a:gd name="T1" fmla="*/ 1 h 2096"/>
                <a:gd name="T2" fmla="*/ 1 w 2631"/>
                <a:gd name="T3" fmla="*/ 780 h 2096"/>
                <a:gd name="T4" fmla="*/ 1 w 2631"/>
                <a:gd name="T5" fmla="*/ 780 h 2096"/>
                <a:gd name="T6" fmla="*/ 25 w 2631"/>
                <a:gd name="T7" fmla="*/ 1048 h 2096"/>
                <a:gd name="T8" fmla="*/ 98 w 2631"/>
                <a:gd name="T9" fmla="*/ 1291 h 2096"/>
                <a:gd name="T10" fmla="*/ 220 w 2631"/>
                <a:gd name="T11" fmla="*/ 1511 h 2096"/>
                <a:gd name="T12" fmla="*/ 390 w 2631"/>
                <a:gd name="T13" fmla="*/ 1705 h 2096"/>
                <a:gd name="T14" fmla="*/ 585 w 2631"/>
                <a:gd name="T15" fmla="*/ 1852 h 2096"/>
                <a:gd name="T16" fmla="*/ 804 w 2631"/>
                <a:gd name="T17" fmla="*/ 1973 h 2096"/>
                <a:gd name="T18" fmla="*/ 1048 w 2631"/>
                <a:gd name="T19" fmla="*/ 2071 h 2096"/>
                <a:gd name="T20" fmla="*/ 1316 w 2631"/>
                <a:gd name="T21" fmla="*/ 2095 h 2096"/>
                <a:gd name="T22" fmla="*/ 1316 w 2631"/>
                <a:gd name="T23" fmla="*/ 2095 h 2096"/>
                <a:gd name="T24" fmla="*/ 1584 w 2631"/>
                <a:gd name="T25" fmla="*/ 2071 h 2096"/>
                <a:gd name="T26" fmla="*/ 1827 w 2631"/>
                <a:gd name="T27" fmla="*/ 1973 h 2096"/>
                <a:gd name="T28" fmla="*/ 2046 w 2631"/>
                <a:gd name="T29" fmla="*/ 1852 h 2096"/>
                <a:gd name="T30" fmla="*/ 2241 w 2631"/>
                <a:gd name="T31" fmla="*/ 1705 h 2096"/>
                <a:gd name="T32" fmla="*/ 2387 w 2631"/>
                <a:gd name="T33" fmla="*/ 1511 h 2096"/>
                <a:gd name="T34" fmla="*/ 2509 w 2631"/>
                <a:gd name="T35" fmla="*/ 1291 h 2096"/>
                <a:gd name="T36" fmla="*/ 2607 w 2631"/>
                <a:gd name="T37" fmla="*/ 1048 h 2096"/>
                <a:gd name="T38" fmla="*/ 2631 w 2631"/>
                <a:gd name="T39" fmla="*/ 780 h 2096"/>
                <a:gd name="T40" fmla="*/ 2631 w 2631"/>
                <a:gd name="T41" fmla="*/ 1 h 2096"/>
                <a:gd name="T42" fmla="*/ 0 w 2631"/>
                <a:gd name="T43" fmla="*/ 0 h 2096"/>
                <a:gd name="T44" fmla="*/ 2631 w 2631"/>
                <a:gd name="T45" fmla="*/ 2096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Shape 651"/>
            <p:cNvSpPr>
              <a:spLocks/>
            </p:cNvSpPr>
            <p:nvPr/>
          </p:nvSpPr>
          <p:spPr bwMode="auto">
            <a:xfrm>
              <a:off x="5268225" y="4341925"/>
              <a:ext cx="468850" cy="333075"/>
            </a:xfrm>
            <a:custGeom>
              <a:avLst/>
              <a:gdLst>
                <a:gd name="T0" fmla="*/ 18754 w 18754"/>
                <a:gd name="T1" fmla="*/ 5553 h 13323"/>
                <a:gd name="T2" fmla="*/ 18681 w 18754"/>
                <a:gd name="T3" fmla="*/ 5091 h 13323"/>
                <a:gd name="T4" fmla="*/ 18462 w 18754"/>
                <a:gd name="T5" fmla="*/ 4628 h 13323"/>
                <a:gd name="T6" fmla="*/ 18121 w 18754"/>
                <a:gd name="T7" fmla="*/ 4287 h 13323"/>
                <a:gd name="T8" fmla="*/ 17926 w 18754"/>
                <a:gd name="T9" fmla="*/ 4165 h 13323"/>
                <a:gd name="T10" fmla="*/ 17731 w 18754"/>
                <a:gd name="T11" fmla="*/ 4141 h 13323"/>
                <a:gd name="T12" fmla="*/ 15588 w 18754"/>
                <a:gd name="T13" fmla="*/ 1803 h 13323"/>
                <a:gd name="T14" fmla="*/ 15490 w 18754"/>
                <a:gd name="T15" fmla="*/ 1583 h 13323"/>
                <a:gd name="T16" fmla="*/ 15174 w 18754"/>
                <a:gd name="T17" fmla="*/ 1169 h 13323"/>
                <a:gd name="T18" fmla="*/ 14784 w 18754"/>
                <a:gd name="T19" fmla="*/ 804 h 13323"/>
                <a:gd name="T20" fmla="*/ 14346 w 18754"/>
                <a:gd name="T21" fmla="*/ 536 h 13323"/>
                <a:gd name="T22" fmla="*/ 14102 w 18754"/>
                <a:gd name="T23" fmla="*/ 439 h 13323"/>
                <a:gd name="T24" fmla="*/ 13444 w 18754"/>
                <a:gd name="T25" fmla="*/ 317 h 13323"/>
                <a:gd name="T26" fmla="*/ 12275 w 18754"/>
                <a:gd name="T27" fmla="*/ 147 h 13323"/>
                <a:gd name="T28" fmla="*/ 10498 w 18754"/>
                <a:gd name="T29" fmla="*/ 25 h 13323"/>
                <a:gd name="T30" fmla="*/ 9377 w 18754"/>
                <a:gd name="T31" fmla="*/ 0 h 13323"/>
                <a:gd name="T32" fmla="*/ 7283 w 18754"/>
                <a:gd name="T33" fmla="*/ 73 h 13323"/>
                <a:gd name="T34" fmla="*/ 5821 w 18754"/>
                <a:gd name="T35" fmla="*/ 220 h 13323"/>
                <a:gd name="T36" fmla="*/ 4945 w 18754"/>
                <a:gd name="T37" fmla="*/ 390 h 13323"/>
                <a:gd name="T38" fmla="*/ 4652 w 18754"/>
                <a:gd name="T39" fmla="*/ 439 h 13323"/>
                <a:gd name="T40" fmla="*/ 4190 w 18754"/>
                <a:gd name="T41" fmla="*/ 658 h 13323"/>
                <a:gd name="T42" fmla="*/ 3751 w 18754"/>
                <a:gd name="T43" fmla="*/ 975 h 13323"/>
                <a:gd name="T44" fmla="*/ 3410 w 18754"/>
                <a:gd name="T45" fmla="*/ 1364 h 13323"/>
                <a:gd name="T46" fmla="*/ 3167 w 18754"/>
                <a:gd name="T47" fmla="*/ 1803 h 13323"/>
                <a:gd name="T48" fmla="*/ 1023 w 18754"/>
                <a:gd name="T49" fmla="*/ 4141 h 13323"/>
                <a:gd name="T50" fmla="*/ 926 w 18754"/>
                <a:gd name="T51" fmla="*/ 4141 h 13323"/>
                <a:gd name="T52" fmla="*/ 731 w 18754"/>
                <a:gd name="T53" fmla="*/ 4214 h 13323"/>
                <a:gd name="T54" fmla="*/ 463 w 18754"/>
                <a:gd name="T55" fmla="*/ 4433 h 13323"/>
                <a:gd name="T56" fmla="*/ 171 w 18754"/>
                <a:gd name="T57" fmla="*/ 4847 h 13323"/>
                <a:gd name="T58" fmla="*/ 25 w 18754"/>
                <a:gd name="T59" fmla="*/ 5334 h 13323"/>
                <a:gd name="T60" fmla="*/ 1 w 18754"/>
                <a:gd name="T61" fmla="*/ 5553 h 13323"/>
                <a:gd name="T62" fmla="*/ 74 w 18754"/>
                <a:gd name="T63" fmla="*/ 5894 h 13323"/>
                <a:gd name="T64" fmla="*/ 293 w 18754"/>
                <a:gd name="T65" fmla="*/ 6089 h 13323"/>
                <a:gd name="T66" fmla="*/ 634 w 18754"/>
                <a:gd name="T67" fmla="*/ 6187 h 13323"/>
                <a:gd name="T68" fmla="*/ 1462 w 18754"/>
                <a:gd name="T69" fmla="*/ 6187 h 13323"/>
                <a:gd name="T70" fmla="*/ 1145 w 18754"/>
                <a:gd name="T71" fmla="*/ 7015 h 13323"/>
                <a:gd name="T72" fmla="*/ 877 w 18754"/>
                <a:gd name="T73" fmla="*/ 8086 h 13323"/>
                <a:gd name="T74" fmla="*/ 756 w 18754"/>
                <a:gd name="T75" fmla="*/ 9207 h 13323"/>
                <a:gd name="T76" fmla="*/ 17999 w 18754"/>
                <a:gd name="T77" fmla="*/ 13323 h 13323"/>
                <a:gd name="T78" fmla="*/ 17999 w 18754"/>
                <a:gd name="T79" fmla="*/ 9207 h 13323"/>
                <a:gd name="T80" fmla="*/ 17877 w 18754"/>
                <a:gd name="T81" fmla="*/ 8086 h 13323"/>
                <a:gd name="T82" fmla="*/ 17609 w 18754"/>
                <a:gd name="T83" fmla="*/ 7015 h 13323"/>
                <a:gd name="T84" fmla="*/ 17731 w 18754"/>
                <a:gd name="T85" fmla="*/ 6187 h 13323"/>
                <a:gd name="T86" fmla="*/ 18121 w 18754"/>
                <a:gd name="T87" fmla="*/ 6187 h 13323"/>
                <a:gd name="T88" fmla="*/ 18462 w 18754"/>
                <a:gd name="T89" fmla="*/ 6089 h 13323"/>
                <a:gd name="T90" fmla="*/ 18681 w 18754"/>
                <a:gd name="T91" fmla="*/ 5894 h 13323"/>
                <a:gd name="T92" fmla="*/ 18754 w 18754"/>
                <a:gd name="T93" fmla="*/ 5553 h 13323"/>
                <a:gd name="T94" fmla="*/ 0 w 18754"/>
                <a:gd name="T95" fmla="*/ 0 h 13323"/>
                <a:gd name="T96" fmla="*/ 18754 w 18754"/>
                <a:gd name="T97" fmla="*/ 13323 h 1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Shape 652"/>
            <p:cNvSpPr>
              <a:spLocks/>
            </p:cNvSpPr>
            <p:nvPr/>
          </p:nvSpPr>
          <p:spPr bwMode="auto">
            <a:xfrm>
              <a:off x="5351025" y="4375400"/>
              <a:ext cx="303250" cy="149825"/>
            </a:xfrm>
            <a:custGeom>
              <a:avLst/>
              <a:gdLst>
                <a:gd name="T0" fmla="*/ 1 w 12130"/>
                <a:gd name="T1" fmla="*/ 4628 h 5993"/>
                <a:gd name="T2" fmla="*/ 585 w 12130"/>
                <a:gd name="T3" fmla="*/ 2656 h 5993"/>
                <a:gd name="T4" fmla="*/ 1024 w 12130"/>
                <a:gd name="T5" fmla="*/ 1292 h 5993"/>
                <a:gd name="T6" fmla="*/ 1267 w 12130"/>
                <a:gd name="T7" fmla="*/ 707 h 5993"/>
                <a:gd name="T8" fmla="*/ 1316 w 12130"/>
                <a:gd name="T9" fmla="*/ 658 h 5993"/>
                <a:gd name="T10" fmla="*/ 1852 w 12130"/>
                <a:gd name="T11" fmla="*/ 464 h 5993"/>
                <a:gd name="T12" fmla="*/ 2948 w 12130"/>
                <a:gd name="T13" fmla="*/ 220 h 5993"/>
                <a:gd name="T14" fmla="*/ 4799 w 12130"/>
                <a:gd name="T15" fmla="*/ 25 h 5993"/>
                <a:gd name="T16" fmla="*/ 6065 w 12130"/>
                <a:gd name="T17" fmla="*/ 1 h 5993"/>
                <a:gd name="T18" fmla="*/ 6723 w 12130"/>
                <a:gd name="T19" fmla="*/ 1 h 5993"/>
                <a:gd name="T20" fmla="*/ 8355 w 12130"/>
                <a:gd name="T21" fmla="*/ 98 h 5993"/>
                <a:gd name="T22" fmla="*/ 9816 w 12130"/>
                <a:gd name="T23" fmla="*/ 342 h 5993"/>
                <a:gd name="T24" fmla="*/ 10595 w 12130"/>
                <a:gd name="T25" fmla="*/ 561 h 5993"/>
                <a:gd name="T26" fmla="*/ 10814 w 12130"/>
                <a:gd name="T27" fmla="*/ 658 h 5993"/>
                <a:gd name="T28" fmla="*/ 10936 w 12130"/>
                <a:gd name="T29" fmla="*/ 829 h 5993"/>
                <a:gd name="T30" fmla="*/ 11326 w 12130"/>
                <a:gd name="T31" fmla="*/ 1925 h 5993"/>
                <a:gd name="T32" fmla="*/ 11959 w 12130"/>
                <a:gd name="T33" fmla="*/ 4019 h 5993"/>
                <a:gd name="T34" fmla="*/ 12130 w 12130"/>
                <a:gd name="T35" fmla="*/ 4628 h 5993"/>
                <a:gd name="T36" fmla="*/ 12057 w 12130"/>
                <a:gd name="T37" fmla="*/ 4750 h 5993"/>
                <a:gd name="T38" fmla="*/ 11813 w 12130"/>
                <a:gd name="T39" fmla="*/ 4921 h 5993"/>
                <a:gd name="T40" fmla="*/ 11375 w 12130"/>
                <a:gd name="T41" fmla="*/ 5164 h 5993"/>
                <a:gd name="T42" fmla="*/ 10717 w 12130"/>
                <a:gd name="T43" fmla="*/ 5383 h 5993"/>
                <a:gd name="T44" fmla="*/ 9865 w 12130"/>
                <a:gd name="T45" fmla="*/ 5627 h 5993"/>
                <a:gd name="T46" fmla="*/ 8817 w 12130"/>
                <a:gd name="T47" fmla="*/ 5822 h 5993"/>
                <a:gd name="T48" fmla="*/ 7551 w 12130"/>
                <a:gd name="T49" fmla="*/ 5944 h 5993"/>
                <a:gd name="T50" fmla="*/ 6065 w 12130"/>
                <a:gd name="T51" fmla="*/ 5992 h 5993"/>
                <a:gd name="T52" fmla="*/ 5286 w 12130"/>
                <a:gd name="T53" fmla="*/ 5992 h 5993"/>
                <a:gd name="T54" fmla="*/ 3922 w 12130"/>
                <a:gd name="T55" fmla="*/ 5895 h 5993"/>
                <a:gd name="T56" fmla="*/ 2753 w 12130"/>
                <a:gd name="T57" fmla="*/ 5724 h 5993"/>
                <a:gd name="T58" fmla="*/ 1803 w 12130"/>
                <a:gd name="T59" fmla="*/ 5505 h 5993"/>
                <a:gd name="T60" fmla="*/ 1072 w 12130"/>
                <a:gd name="T61" fmla="*/ 5262 h 5993"/>
                <a:gd name="T62" fmla="*/ 512 w 12130"/>
                <a:gd name="T63" fmla="*/ 5042 h 5993"/>
                <a:gd name="T64" fmla="*/ 171 w 12130"/>
                <a:gd name="T65" fmla="*/ 4823 h 5993"/>
                <a:gd name="T66" fmla="*/ 25 w 12130"/>
                <a:gd name="T67" fmla="*/ 4677 h 5993"/>
                <a:gd name="T68" fmla="*/ 1 w 12130"/>
                <a:gd name="T69" fmla="*/ 4628 h 5993"/>
                <a:gd name="T70" fmla="*/ 0 w 12130"/>
                <a:gd name="T71" fmla="*/ 0 h 5993"/>
                <a:gd name="T72" fmla="*/ 12130 w 12130"/>
                <a:gd name="T73" fmla="*/ 5993 h 5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Shape 653"/>
            <p:cNvSpPr>
              <a:spLocks/>
            </p:cNvSpPr>
            <p:nvPr/>
          </p:nvSpPr>
          <p:spPr bwMode="auto">
            <a:xfrm>
              <a:off x="5326675" y="4569025"/>
              <a:ext cx="81000" cy="65175"/>
            </a:xfrm>
            <a:custGeom>
              <a:avLst/>
              <a:gdLst>
                <a:gd name="T0" fmla="*/ 1632 w 3240"/>
                <a:gd name="T1" fmla="*/ 2607 h 2607"/>
                <a:gd name="T2" fmla="*/ 1632 w 3240"/>
                <a:gd name="T3" fmla="*/ 2607 h 2607"/>
                <a:gd name="T4" fmla="*/ 1291 w 3240"/>
                <a:gd name="T5" fmla="*/ 2582 h 2607"/>
                <a:gd name="T6" fmla="*/ 999 w 3240"/>
                <a:gd name="T7" fmla="*/ 2509 h 2607"/>
                <a:gd name="T8" fmla="*/ 731 w 3240"/>
                <a:gd name="T9" fmla="*/ 2388 h 2607"/>
                <a:gd name="T10" fmla="*/ 488 w 3240"/>
                <a:gd name="T11" fmla="*/ 2217 h 2607"/>
                <a:gd name="T12" fmla="*/ 293 w 3240"/>
                <a:gd name="T13" fmla="*/ 2047 h 2607"/>
                <a:gd name="T14" fmla="*/ 122 w 3240"/>
                <a:gd name="T15" fmla="*/ 1803 h 2607"/>
                <a:gd name="T16" fmla="*/ 74 w 3240"/>
                <a:gd name="T17" fmla="*/ 1706 h 2607"/>
                <a:gd name="T18" fmla="*/ 49 w 3240"/>
                <a:gd name="T19" fmla="*/ 1559 h 2607"/>
                <a:gd name="T20" fmla="*/ 25 w 3240"/>
                <a:gd name="T21" fmla="*/ 1438 h 2607"/>
                <a:gd name="T22" fmla="*/ 1 w 3240"/>
                <a:gd name="T23" fmla="*/ 1316 h 2607"/>
                <a:gd name="T24" fmla="*/ 1 w 3240"/>
                <a:gd name="T25" fmla="*/ 1316 h 2607"/>
                <a:gd name="T26" fmla="*/ 25 w 3240"/>
                <a:gd name="T27" fmla="*/ 1170 h 2607"/>
                <a:gd name="T28" fmla="*/ 49 w 3240"/>
                <a:gd name="T29" fmla="*/ 1048 h 2607"/>
                <a:gd name="T30" fmla="*/ 74 w 3240"/>
                <a:gd name="T31" fmla="*/ 926 h 2607"/>
                <a:gd name="T32" fmla="*/ 122 w 3240"/>
                <a:gd name="T33" fmla="*/ 804 h 2607"/>
                <a:gd name="T34" fmla="*/ 293 w 3240"/>
                <a:gd name="T35" fmla="*/ 585 h 2607"/>
                <a:gd name="T36" fmla="*/ 488 w 3240"/>
                <a:gd name="T37" fmla="*/ 390 h 2607"/>
                <a:gd name="T38" fmla="*/ 731 w 3240"/>
                <a:gd name="T39" fmla="*/ 220 h 2607"/>
                <a:gd name="T40" fmla="*/ 999 w 3240"/>
                <a:gd name="T41" fmla="*/ 98 h 2607"/>
                <a:gd name="T42" fmla="*/ 1291 w 3240"/>
                <a:gd name="T43" fmla="*/ 25 h 2607"/>
                <a:gd name="T44" fmla="*/ 1632 w 3240"/>
                <a:gd name="T45" fmla="*/ 1 h 2607"/>
                <a:gd name="T46" fmla="*/ 1632 w 3240"/>
                <a:gd name="T47" fmla="*/ 1 h 2607"/>
                <a:gd name="T48" fmla="*/ 1803 w 3240"/>
                <a:gd name="T49" fmla="*/ 1 h 2607"/>
                <a:gd name="T50" fmla="*/ 1949 w 3240"/>
                <a:gd name="T51" fmla="*/ 49 h 2607"/>
                <a:gd name="T52" fmla="*/ 2120 w 3240"/>
                <a:gd name="T53" fmla="*/ 98 h 2607"/>
                <a:gd name="T54" fmla="*/ 2266 w 3240"/>
                <a:gd name="T55" fmla="*/ 171 h 2607"/>
                <a:gd name="T56" fmla="*/ 2412 w 3240"/>
                <a:gd name="T57" fmla="*/ 269 h 2607"/>
                <a:gd name="T58" fmla="*/ 2534 w 3240"/>
                <a:gd name="T59" fmla="*/ 390 h 2607"/>
                <a:gd name="T60" fmla="*/ 2777 w 3240"/>
                <a:gd name="T61" fmla="*/ 634 h 2607"/>
                <a:gd name="T62" fmla="*/ 2972 w 3240"/>
                <a:gd name="T63" fmla="*/ 926 h 2607"/>
                <a:gd name="T64" fmla="*/ 3118 w 3240"/>
                <a:gd name="T65" fmla="*/ 1219 h 2607"/>
                <a:gd name="T66" fmla="*/ 3215 w 3240"/>
                <a:gd name="T67" fmla="*/ 1535 h 2607"/>
                <a:gd name="T68" fmla="*/ 3240 w 3240"/>
                <a:gd name="T69" fmla="*/ 1681 h 2607"/>
                <a:gd name="T70" fmla="*/ 3240 w 3240"/>
                <a:gd name="T71" fmla="*/ 1803 h 2607"/>
                <a:gd name="T72" fmla="*/ 3240 w 3240"/>
                <a:gd name="T73" fmla="*/ 1803 h 2607"/>
                <a:gd name="T74" fmla="*/ 3240 w 3240"/>
                <a:gd name="T75" fmla="*/ 1949 h 2607"/>
                <a:gd name="T76" fmla="*/ 3215 w 3240"/>
                <a:gd name="T77" fmla="*/ 2047 h 2607"/>
                <a:gd name="T78" fmla="*/ 3167 w 3240"/>
                <a:gd name="T79" fmla="*/ 2144 h 2607"/>
                <a:gd name="T80" fmla="*/ 3118 w 3240"/>
                <a:gd name="T81" fmla="*/ 2241 h 2607"/>
                <a:gd name="T82" fmla="*/ 3045 w 3240"/>
                <a:gd name="T83" fmla="*/ 2314 h 2607"/>
                <a:gd name="T84" fmla="*/ 2972 w 3240"/>
                <a:gd name="T85" fmla="*/ 2388 h 2607"/>
                <a:gd name="T86" fmla="*/ 2777 w 3240"/>
                <a:gd name="T87" fmla="*/ 2485 h 2607"/>
                <a:gd name="T88" fmla="*/ 2534 w 3240"/>
                <a:gd name="T89" fmla="*/ 2558 h 2607"/>
                <a:gd name="T90" fmla="*/ 2266 w 3240"/>
                <a:gd name="T91" fmla="*/ 2582 h 2607"/>
                <a:gd name="T92" fmla="*/ 1949 w 3240"/>
                <a:gd name="T93" fmla="*/ 2607 h 2607"/>
                <a:gd name="T94" fmla="*/ 1632 w 3240"/>
                <a:gd name="T95" fmla="*/ 2607 h 2607"/>
                <a:gd name="T96" fmla="*/ 1632 w 3240"/>
                <a:gd name="T97" fmla="*/ 2607 h 2607"/>
                <a:gd name="T98" fmla="*/ 0 w 3240"/>
                <a:gd name="T99" fmla="*/ 0 h 2607"/>
                <a:gd name="T100" fmla="*/ 3240 w 3240"/>
                <a:gd name="T101" fmla="*/ 2607 h 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Shape 654"/>
            <p:cNvSpPr>
              <a:spLocks/>
            </p:cNvSpPr>
            <p:nvPr/>
          </p:nvSpPr>
          <p:spPr bwMode="auto">
            <a:xfrm>
              <a:off x="5447225" y="4615925"/>
              <a:ext cx="110850" cy="25"/>
            </a:xfrm>
            <a:custGeom>
              <a:avLst/>
              <a:gdLst>
                <a:gd name="T0" fmla="*/ 1 w 4434"/>
                <a:gd name="T1" fmla="*/ 0 h 1"/>
                <a:gd name="T2" fmla="*/ 4434 w 4434"/>
                <a:gd name="T3" fmla="*/ 0 h 1"/>
                <a:gd name="T4" fmla="*/ 0 w 4434"/>
                <a:gd name="T5" fmla="*/ 0 h 1"/>
                <a:gd name="T6" fmla="*/ 4434 w 44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Shape 655"/>
            <p:cNvSpPr>
              <a:spLocks/>
            </p:cNvSpPr>
            <p:nvPr/>
          </p:nvSpPr>
          <p:spPr bwMode="auto">
            <a:xfrm>
              <a:off x="5439925" y="4589125"/>
              <a:ext cx="125450" cy="25"/>
            </a:xfrm>
            <a:custGeom>
              <a:avLst/>
              <a:gdLst>
                <a:gd name="T0" fmla="*/ 1 w 5018"/>
                <a:gd name="T1" fmla="*/ 0 h 1"/>
                <a:gd name="T2" fmla="*/ 5018 w 5018"/>
                <a:gd name="T3" fmla="*/ 0 h 1"/>
                <a:gd name="T4" fmla="*/ 0 w 5018"/>
                <a:gd name="T5" fmla="*/ 0 h 1"/>
                <a:gd name="T6" fmla="*/ 5018 w 50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Shape 656"/>
            <p:cNvSpPr>
              <a:spLocks/>
            </p:cNvSpPr>
            <p:nvPr/>
          </p:nvSpPr>
          <p:spPr bwMode="auto">
            <a:xfrm>
              <a:off x="5597625" y="4569025"/>
              <a:ext cx="81000" cy="65175"/>
            </a:xfrm>
            <a:custGeom>
              <a:avLst/>
              <a:gdLst>
                <a:gd name="T0" fmla="*/ 1608 w 3240"/>
                <a:gd name="T1" fmla="*/ 2607 h 2607"/>
                <a:gd name="T2" fmla="*/ 1608 w 3240"/>
                <a:gd name="T3" fmla="*/ 2607 h 2607"/>
                <a:gd name="T4" fmla="*/ 1291 w 3240"/>
                <a:gd name="T5" fmla="*/ 2607 h 2607"/>
                <a:gd name="T6" fmla="*/ 975 w 3240"/>
                <a:gd name="T7" fmla="*/ 2582 h 2607"/>
                <a:gd name="T8" fmla="*/ 707 w 3240"/>
                <a:gd name="T9" fmla="*/ 2558 h 2607"/>
                <a:gd name="T10" fmla="*/ 463 w 3240"/>
                <a:gd name="T11" fmla="*/ 2485 h 2607"/>
                <a:gd name="T12" fmla="*/ 268 w 3240"/>
                <a:gd name="T13" fmla="*/ 2388 h 2607"/>
                <a:gd name="T14" fmla="*/ 195 w 3240"/>
                <a:gd name="T15" fmla="*/ 2314 h 2607"/>
                <a:gd name="T16" fmla="*/ 122 w 3240"/>
                <a:gd name="T17" fmla="*/ 2241 h 2607"/>
                <a:gd name="T18" fmla="*/ 74 w 3240"/>
                <a:gd name="T19" fmla="*/ 2144 h 2607"/>
                <a:gd name="T20" fmla="*/ 25 w 3240"/>
                <a:gd name="T21" fmla="*/ 2047 h 2607"/>
                <a:gd name="T22" fmla="*/ 1 w 3240"/>
                <a:gd name="T23" fmla="*/ 1949 h 2607"/>
                <a:gd name="T24" fmla="*/ 1 w 3240"/>
                <a:gd name="T25" fmla="*/ 1803 h 2607"/>
                <a:gd name="T26" fmla="*/ 1 w 3240"/>
                <a:gd name="T27" fmla="*/ 1803 h 2607"/>
                <a:gd name="T28" fmla="*/ 1 w 3240"/>
                <a:gd name="T29" fmla="*/ 1681 h 2607"/>
                <a:gd name="T30" fmla="*/ 25 w 3240"/>
                <a:gd name="T31" fmla="*/ 1535 h 2607"/>
                <a:gd name="T32" fmla="*/ 122 w 3240"/>
                <a:gd name="T33" fmla="*/ 1219 h 2607"/>
                <a:gd name="T34" fmla="*/ 268 w 3240"/>
                <a:gd name="T35" fmla="*/ 926 h 2607"/>
                <a:gd name="T36" fmla="*/ 463 w 3240"/>
                <a:gd name="T37" fmla="*/ 634 h 2607"/>
                <a:gd name="T38" fmla="*/ 707 w 3240"/>
                <a:gd name="T39" fmla="*/ 390 h 2607"/>
                <a:gd name="T40" fmla="*/ 829 w 3240"/>
                <a:gd name="T41" fmla="*/ 269 h 2607"/>
                <a:gd name="T42" fmla="*/ 975 w 3240"/>
                <a:gd name="T43" fmla="*/ 171 h 2607"/>
                <a:gd name="T44" fmla="*/ 1121 w 3240"/>
                <a:gd name="T45" fmla="*/ 98 h 2607"/>
                <a:gd name="T46" fmla="*/ 1291 w 3240"/>
                <a:gd name="T47" fmla="*/ 49 h 2607"/>
                <a:gd name="T48" fmla="*/ 1438 w 3240"/>
                <a:gd name="T49" fmla="*/ 1 h 2607"/>
                <a:gd name="T50" fmla="*/ 1608 w 3240"/>
                <a:gd name="T51" fmla="*/ 1 h 2607"/>
                <a:gd name="T52" fmla="*/ 1608 w 3240"/>
                <a:gd name="T53" fmla="*/ 1 h 2607"/>
                <a:gd name="T54" fmla="*/ 1949 w 3240"/>
                <a:gd name="T55" fmla="*/ 25 h 2607"/>
                <a:gd name="T56" fmla="*/ 2241 w 3240"/>
                <a:gd name="T57" fmla="*/ 98 h 2607"/>
                <a:gd name="T58" fmla="*/ 2509 w 3240"/>
                <a:gd name="T59" fmla="*/ 220 h 2607"/>
                <a:gd name="T60" fmla="*/ 2753 w 3240"/>
                <a:gd name="T61" fmla="*/ 390 h 2607"/>
                <a:gd name="T62" fmla="*/ 2948 w 3240"/>
                <a:gd name="T63" fmla="*/ 585 h 2607"/>
                <a:gd name="T64" fmla="*/ 3118 w 3240"/>
                <a:gd name="T65" fmla="*/ 804 h 2607"/>
                <a:gd name="T66" fmla="*/ 3167 w 3240"/>
                <a:gd name="T67" fmla="*/ 926 h 2607"/>
                <a:gd name="T68" fmla="*/ 3191 w 3240"/>
                <a:gd name="T69" fmla="*/ 1048 h 2607"/>
                <a:gd name="T70" fmla="*/ 3215 w 3240"/>
                <a:gd name="T71" fmla="*/ 1170 h 2607"/>
                <a:gd name="T72" fmla="*/ 3240 w 3240"/>
                <a:gd name="T73" fmla="*/ 1316 h 2607"/>
                <a:gd name="T74" fmla="*/ 3240 w 3240"/>
                <a:gd name="T75" fmla="*/ 1316 h 2607"/>
                <a:gd name="T76" fmla="*/ 3215 w 3240"/>
                <a:gd name="T77" fmla="*/ 1438 h 2607"/>
                <a:gd name="T78" fmla="*/ 3191 w 3240"/>
                <a:gd name="T79" fmla="*/ 1559 h 2607"/>
                <a:gd name="T80" fmla="*/ 3167 w 3240"/>
                <a:gd name="T81" fmla="*/ 1706 h 2607"/>
                <a:gd name="T82" fmla="*/ 3118 w 3240"/>
                <a:gd name="T83" fmla="*/ 1803 h 2607"/>
                <a:gd name="T84" fmla="*/ 2948 w 3240"/>
                <a:gd name="T85" fmla="*/ 2047 h 2607"/>
                <a:gd name="T86" fmla="*/ 2753 w 3240"/>
                <a:gd name="T87" fmla="*/ 2217 h 2607"/>
                <a:gd name="T88" fmla="*/ 2509 w 3240"/>
                <a:gd name="T89" fmla="*/ 2388 h 2607"/>
                <a:gd name="T90" fmla="*/ 2241 w 3240"/>
                <a:gd name="T91" fmla="*/ 2509 h 2607"/>
                <a:gd name="T92" fmla="*/ 1949 w 3240"/>
                <a:gd name="T93" fmla="*/ 2582 h 2607"/>
                <a:gd name="T94" fmla="*/ 1608 w 3240"/>
                <a:gd name="T95" fmla="*/ 2607 h 2607"/>
                <a:gd name="T96" fmla="*/ 1608 w 3240"/>
                <a:gd name="T97" fmla="*/ 2607 h 2607"/>
                <a:gd name="T98" fmla="*/ 0 w 3240"/>
                <a:gd name="T99" fmla="*/ 0 h 2607"/>
                <a:gd name="T100" fmla="*/ 3240 w 3240"/>
                <a:gd name="T101" fmla="*/ 2607 h 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2862560" y="-153924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7" y="1419346"/>
            <a:ext cx="8048184" cy="12733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7" y="3308870"/>
            <a:ext cx="8070264" cy="994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724">
            <a:off x="2077870" y="2805830"/>
            <a:ext cx="5562600" cy="622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2" y="1839690"/>
            <a:ext cx="8483708" cy="233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30300" y="1618700"/>
            <a:ext cx="3676350" cy="3231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b="1" dirty="0" smtClean="0">
                <a:highlight>
                  <a:srgbClr val="FFCD00"/>
                </a:highlight>
                <a:sym typeface="Quattrocento Sans"/>
              </a:rPr>
              <a:t>Firm 1</a:t>
            </a:r>
            <a:endParaRPr lang="en" b="1" dirty="0">
              <a:highlight>
                <a:srgbClr val="FFCD00"/>
              </a:highlight>
              <a:sym typeface="Quattrocento Sans"/>
            </a:endParaRP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sz="1800" dirty="0" smtClean="0">
                <a:sym typeface="Quattrocento Sans"/>
              </a:rPr>
              <a:t>Three potential customers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sz="1800" dirty="0" smtClean="0">
                <a:sym typeface="Quattrocento Sans"/>
              </a:rPr>
              <a:t>Each values your product at $100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endParaRPr lang="en-US" sz="1800" dirty="0">
              <a:sym typeface="Quattrocento Sans"/>
            </a:endParaRP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sz="1800" dirty="0" smtClean="0">
                <a:sym typeface="Quattrocento Sans"/>
              </a:rPr>
              <a:t>Your costs of serving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endParaRPr lang="en-US" sz="1800" dirty="0" smtClean="0">
              <a:sym typeface="Quattrocento Sans"/>
            </a:endParaRP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sz="2400" dirty="0" smtClean="0">
                <a:sym typeface="Quattrocento Sans"/>
              </a:rPr>
              <a:t>1</a:t>
            </a:r>
            <a:r>
              <a:rPr lang="en-US" sz="2400" baseline="30000" dirty="0" smtClean="0">
                <a:sym typeface="Quattrocento Sans"/>
              </a:rPr>
              <a:t>st</a:t>
            </a:r>
            <a:r>
              <a:rPr lang="en-US" sz="2400" dirty="0" smtClean="0">
                <a:sym typeface="Quattrocento Sans"/>
              </a:rPr>
              <a:t> customer:	$ 60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sz="2400" dirty="0" smtClean="0">
                <a:sym typeface="Quattrocento Sans"/>
              </a:rPr>
              <a:t>2</a:t>
            </a:r>
            <a:r>
              <a:rPr lang="en-US" sz="2400" baseline="30000" dirty="0" smtClean="0">
                <a:sym typeface="Quattrocento Sans"/>
              </a:rPr>
              <a:t>nd</a:t>
            </a:r>
            <a:r>
              <a:rPr lang="en-US" sz="2400" dirty="0" smtClean="0">
                <a:sym typeface="Quattrocento Sans"/>
              </a:rPr>
              <a:t> customer:	$ 60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pPr>
            <a:r>
              <a:rPr lang="en-US" sz="2400" dirty="0" smtClean="0">
                <a:sym typeface="Quattrocento Sans"/>
              </a:rPr>
              <a:t>3</a:t>
            </a:r>
            <a:r>
              <a:rPr lang="en-US" sz="2400" baseline="30000" dirty="0" smtClean="0">
                <a:sym typeface="Quattrocento Sans"/>
              </a:rPr>
              <a:t>rd</a:t>
            </a:r>
            <a:r>
              <a:rPr lang="en-US" sz="2400" dirty="0" smtClean="0">
                <a:sym typeface="Quattrocento Sans"/>
              </a:rPr>
              <a:t> customer:	$ 60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sz="1800" dirty="0" smtClean="0"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dirty="0" smtClean="0">
                <a:sym typeface="Quattrocento Sans"/>
              </a:rPr>
              <a:t>Fixed</a:t>
            </a:r>
            <a:r>
              <a:rPr lang="en-US" sz="1800" dirty="0">
                <a:sym typeface="Quattrocento Sans"/>
              </a:rPr>
              <a:t>: 		$ </a:t>
            </a:r>
            <a:r>
              <a:rPr lang="en-US" sz="1800" dirty="0" smtClean="0">
                <a:sym typeface="Quattrocento Sans"/>
              </a:rPr>
              <a:t>30</a:t>
            </a:r>
            <a:endParaRPr lang="en-US" sz="1800" dirty="0">
              <a:sym typeface="Quattrocento Sans"/>
            </a:endParaRPr>
          </a:p>
        </p:txBody>
      </p:sp>
      <p:sp>
        <p:nvSpPr>
          <p:cNvPr id="26626" name="Shape 142"/>
          <p:cNvSpPr txBox="1">
            <a:spLocks noGrp="1"/>
          </p:cNvSpPr>
          <p:nvPr>
            <p:ph type="title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Lora" charset="0"/>
              <a:buNone/>
            </a:pPr>
            <a:r>
              <a:rPr lang="en-US" altLang="en-US" sz="2000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Scale Economies</a:t>
            </a:r>
            <a:endParaRPr lang="en-US" altLang="en-US" sz="2000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675888" cy="3231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b="1" dirty="0">
                <a:highlight>
                  <a:srgbClr val="FFCD00"/>
                </a:highlight>
                <a:sym typeface="Quattrocento Sans"/>
              </a:rPr>
              <a:t>Firm </a:t>
            </a:r>
            <a:r>
              <a:rPr lang="en-US" b="1" dirty="0" smtClean="0">
                <a:highlight>
                  <a:srgbClr val="FFCD00"/>
                </a:highlight>
                <a:sym typeface="Quattrocento Sans"/>
              </a:rPr>
              <a:t>2</a:t>
            </a:r>
            <a:endParaRPr lang="en" b="1" dirty="0">
              <a:highlight>
                <a:srgbClr val="FFCD00"/>
              </a:highlight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dirty="0">
                <a:sym typeface="Quattrocento Sans"/>
              </a:rPr>
              <a:t>Three potential customers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dirty="0">
                <a:sym typeface="Quattrocento Sans"/>
              </a:rPr>
              <a:t>Each values your product at $100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sz="1800" dirty="0"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dirty="0">
                <a:sym typeface="Quattrocento Sans"/>
              </a:rPr>
              <a:t>Your costs of serving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sz="1800" dirty="0"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2400" dirty="0">
                <a:sym typeface="Quattrocento Sans"/>
              </a:rPr>
              <a:t>1</a:t>
            </a:r>
            <a:r>
              <a:rPr lang="en-US" sz="2400" baseline="30000" dirty="0">
                <a:sym typeface="Quattrocento Sans"/>
              </a:rPr>
              <a:t>st</a:t>
            </a:r>
            <a:r>
              <a:rPr lang="en-US" sz="2400" dirty="0">
                <a:sym typeface="Quattrocento Sans"/>
              </a:rPr>
              <a:t> customer:	$ </a:t>
            </a:r>
            <a:r>
              <a:rPr lang="en-US" sz="2400" dirty="0" smtClean="0">
                <a:sym typeface="Quattrocento Sans"/>
              </a:rPr>
              <a:t>80</a:t>
            </a:r>
            <a:endParaRPr lang="en-US" sz="2400" dirty="0"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2400" dirty="0">
                <a:sym typeface="Quattrocento Sans"/>
              </a:rPr>
              <a:t>2</a:t>
            </a:r>
            <a:r>
              <a:rPr lang="en-US" sz="2400" baseline="30000" dirty="0">
                <a:sym typeface="Quattrocento Sans"/>
              </a:rPr>
              <a:t>nd</a:t>
            </a:r>
            <a:r>
              <a:rPr lang="en-US" sz="2400" dirty="0">
                <a:sym typeface="Quattrocento Sans"/>
              </a:rPr>
              <a:t> customer:	$ 60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2400" dirty="0">
                <a:sym typeface="Quattrocento Sans"/>
              </a:rPr>
              <a:t>3</a:t>
            </a:r>
            <a:r>
              <a:rPr lang="en-US" sz="2400" baseline="30000" dirty="0">
                <a:sym typeface="Quattrocento Sans"/>
              </a:rPr>
              <a:t>rd</a:t>
            </a:r>
            <a:r>
              <a:rPr lang="en-US" sz="2400" dirty="0">
                <a:sym typeface="Quattrocento Sans"/>
              </a:rPr>
              <a:t> customer:	$ </a:t>
            </a:r>
            <a:r>
              <a:rPr lang="en-US" sz="2400" dirty="0" smtClean="0">
                <a:sym typeface="Quattrocento Sans"/>
              </a:rPr>
              <a:t>10</a:t>
            </a:r>
            <a:endParaRPr lang="en-US" sz="2400" dirty="0"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sz="1800" dirty="0">
              <a:sym typeface="Quattrocento Sans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dirty="0">
                <a:sym typeface="Quattrocento Sans"/>
              </a:rPr>
              <a:t>Fixed: 		$ 30</a:t>
            </a:r>
          </a:p>
        </p:txBody>
      </p:sp>
      <p:grpSp>
        <p:nvGrpSpPr>
          <p:cNvPr id="26628" name="Shape 144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6629" name="Shape 145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0" name="Shape 146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1" name="Shape 147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2" name="Shape 148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441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Economies of scope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301180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C(Q</a:t>
            </a:r>
            <a:r>
              <a:rPr lang="en-US" sz="2000" baseline="-25000" dirty="0"/>
              <a:t>1</a:t>
            </a:r>
            <a:r>
              <a:rPr lang="en-US" sz="2000" dirty="0"/>
              <a:t>,Q</a:t>
            </a:r>
            <a:r>
              <a:rPr lang="en-US" sz="2000" baseline="-25000" dirty="0"/>
              <a:t>2</a:t>
            </a:r>
            <a:r>
              <a:rPr lang="en-US" sz="2000" dirty="0"/>
              <a:t>) &lt; C(Q</a:t>
            </a:r>
            <a:r>
              <a:rPr lang="en-US" sz="2000" baseline="-25000" dirty="0"/>
              <a:t>1</a:t>
            </a:r>
            <a:r>
              <a:rPr lang="en-US" sz="2000" dirty="0"/>
              <a:t>) + C(Q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Why can the production of seemingly unrelated products offer potential cost savings?</a:t>
            </a:r>
          </a:p>
        </p:txBody>
      </p:sp>
    </p:spTree>
    <p:extLst>
      <p:ext uri="{BB962C8B-B14F-4D97-AF65-F5344CB8AC3E}">
        <p14:creationId xmlns:p14="http://schemas.microsoft.com/office/powerpoint/2010/main" val="936945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Economies of scope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301180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Distribution of fixed costs across multiple products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Use of by-products</a:t>
            </a:r>
          </a:p>
        </p:txBody>
      </p:sp>
    </p:spTree>
    <p:extLst>
      <p:ext uri="{BB962C8B-B14F-4D97-AF65-F5344CB8AC3E}">
        <p14:creationId xmlns:p14="http://schemas.microsoft.com/office/powerpoint/2010/main" val="1523848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3654300"/>
          </a:xfr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sym typeface="Lora"/>
              </a:rPr>
              <a:t>Economies of </a:t>
            </a:r>
            <a:r>
              <a:rPr lang="en-US" sz="2000" b="1" dirty="0" smtClean="0">
                <a:solidFill>
                  <a:schemeClr val="dk1"/>
                </a:solidFill>
                <a:highlight>
                  <a:srgbClr val="FFCD00"/>
                </a:highlight>
                <a:sym typeface="Lora"/>
              </a:rPr>
              <a:t>scope</a:t>
            </a:r>
            <a:r>
              <a:rPr lang="en-US" sz="2000" dirty="0" smtClean="0">
                <a:sym typeface="Quattrocento San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dirty="0" smtClean="0">
                <a:sym typeface="Quattrocento Sans"/>
              </a:rPr>
              <a:t>are often just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dirty="0" smtClean="0">
                <a:sym typeface="Quattrocento Sans"/>
              </a:rPr>
              <a:t>economies of </a:t>
            </a:r>
            <a:r>
              <a:rPr lang="en-US" sz="2000" b="1" dirty="0" smtClean="0">
                <a:solidFill>
                  <a:schemeClr val="dk1"/>
                </a:solidFill>
                <a:highlight>
                  <a:srgbClr val="FFCD00"/>
                </a:highlight>
                <a:sym typeface="Lora"/>
              </a:rPr>
              <a:t>scale</a:t>
            </a:r>
            <a:r>
              <a:rPr lang="en-US" sz="2000" dirty="0" smtClean="0">
                <a:sym typeface="Quattrocento Sans"/>
              </a:rPr>
              <a:t> in disguise.</a:t>
            </a:r>
            <a:r>
              <a:rPr lang="en" sz="2000" dirty="0" smtClean="0">
                <a:sym typeface="Quattrocento Sans"/>
              </a:rPr>
              <a:t> </a:t>
            </a:r>
            <a:endParaRPr lang="en-US" sz="200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00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dirty="0" smtClean="0">
                <a:sym typeface="Quattrocento Sans"/>
              </a:rPr>
              <a:t>Reflect economies of scale 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dirty="0" smtClean="0">
                <a:sym typeface="Quattrocento Sans"/>
              </a:rPr>
              <a:t>some common component.</a:t>
            </a:r>
            <a:endParaRPr lang="en" sz="2000" dirty="0"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1199945"/>
            <a:ext cx="4255295" cy="3556211"/>
          </a:xfrm>
          <a:prstGeom prst="rect">
            <a:avLst/>
          </a:prstGeom>
        </p:spPr>
      </p:pic>
      <p:grpSp>
        <p:nvGrpSpPr>
          <p:cNvPr id="13" name="Shape 648"/>
          <p:cNvGrpSpPr>
            <a:grpSpLocks/>
          </p:cNvGrpSpPr>
          <p:nvPr/>
        </p:nvGrpSpPr>
        <p:grpSpPr bwMode="auto">
          <a:xfrm>
            <a:off x="823118" y="969168"/>
            <a:ext cx="395288" cy="325437"/>
            <a:chOff x="5268225" y="4341925"/>
            <a:chExt cx="468850" cy="387275"/>
          </a:xfrm>
        </p:grpSpPr>
        <p:sp>
          <p:nvSpPr>
            <p:cNvPr id="14" name="Shape 649"/>
            <p:cNvSpPr>
              <a:spLocks/>
            </p:cNvSpPr>
            <p:nvPr/>
          </p:nvSpPr>
          <p:spPr bwMode="auto">
            <a:xfrm>
              <a:off x="5652425" y="4676800"/>
              <a:ext cx="65775" cy="52400"/>
            </a:xfrm>
            <a:custGeom>
              <a:avLst/>
              <a:gdLst>
                <a:gd name="T0" fmla="*/ 1 w 2631"/>
                <a:gd name="T1" fmla="*/ 1 h 2096"/>
                <a:gd name="T2" fmla="*/ 1 w 2631"/>
                <a:gd name="T3" fmla="*/ 780 h 2096"/>
                <a:gd name="T4" fmla="*/ 1 w 2631"/>
                <a:gd name="T5" fmla="*/ 780 h 2096"/>
                <a:gd name="T6" fmla="*/ 25 w 2631"/>
                <a:gd name="T7" fmla="*/ 1048 h 2096"/>
                <a:gd name="T8" fmla="*/ 122 w 2631"/>
                <a:gd name="T9" fmla="*/ 1291 h 2096"/>
                <a:gd name="T10" fmla="*/ 244 w 2631"/>
                <a:gd name="T11" fmla="*/ 1511 h 2096"/>
                <a:gd name="T12" fmla="*/ 390 w 2631"/>
                <a:gd name="T13" fmla="*/ 1705 h 2096"/>
                <a:gd name="T14" fmla="*/ 585 w 2631"/>
                <a:gd name="T15" fmla="*/ 1852 h 2096"/>
                <a:gd name="T16" fmla="*/ 804 w 2631"/>
                <a:gd name="T17" fmla="*/ 1973 h 2096"/>
                <a:gd name="T18" fmla="*/ 1048 w 2631"/>
                <a:gd name="T19" fmla="*/ 2071 h 2096"/>
                <a:gd name="T20" fmla="*/ 1316 w 2631"/>
                <a:gd name="T21" fmla="*/ 2095 h 2096"/>
                <a:gd name="T22" fmla="*/ 1316 w 2631"/>
                <a:gd name="T23" fmla="*/ 2095 h 2096"/>
                <a:gd name="T24" fmla="*/ 1584 w 2631"/>
                <a:gd name="T25" fmla="*/ 2071 h 2096"/>
                <a:gd name="T26" fmla="*/ 1827 w 2631"/>
                <a:gd name="T27" fmla="*/ 1973 h 2096"/>
                <a:gd name="T28" fmla="*/ 2046 w 2631"/>
                <a:gd name="T29" fmla="*/ 1852 h 2096"/>
                <a:gd name="T30" fmla="*/ 2241 w 2631"/>
                <a:gd name="T31" fmla="*/ 1705 h 2096"/>
                <a:gd name="T32" fmla="*/ 2412 w 2631"/>
                <a:gd name="T33" fmla="*/ 1511 h 2096"/>
                <a:gd name="T34" fmla="*/ 2533 w 2631"/>
                <a:gd name="T35" fmla="*/ 1291 h 2096"/>
                <a:gd name="T36" fmla="*/ 2607 w 2631"/>
                <a:gd name="T37" fmla="*/ 1048 h 2096"/>
                <a:gd name="T38" fmla="*/ 2631 w 2631"/>
                <a:gd name="T39" fmla="*/ 780 h 2096"/>
                <a:gd name="T40" fmla="*/ 2631 w 2631"/>
                <a:gd name="T41" fmla="*/ 1 h 2096"/>
                <a:gd name="T42" fmla="*/ 0 w 2631"/>
                <a:gd name="T43" fmla="*/ 0 h 2096"/>
                <a:gd name="T44" fmla="*/ 2631 w 2631"/>
                <a:gd name="T45" fmla="*/ 2096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Shape 650"/>
            <p:cNvSpPr>
              <a:spLocks/>
            </p:cNvSpPr>
            <p:nvPr/>
          </p:nvSpPr>
          <p:spPr bwMode="auto">
            <a:xfrm>
              <a:off x="5287100" y="4676800"/>
              <a:ext cx="65775" cy="52400"/>
            </a:xfrm>
            <a:custGeom>
              <a:avLst/>
              <a:gdLst>
                <a:gd name="T0" fmla="*/ 1 w 2631"/>
                <a:gd name="T1" fmla="*/ 1 h 2096"/>
                <a:gd name="T2" fmla="*/ 1 w 2631"/>
                <a:gd name="T3" fmla="*/ 780 h 2096"/>
                <a:gd name="T4" fmla="*/ 1 w 2631"/>
                <a:gd name="T5" fmla="*/ 780 h 2096"/>
                <a:gd name="T6" fmla="*/ 25 w 2631"/>
                <a:gd name="T7" fmla="*/ 1048 h 2096"/>
                <a:gd name="T8" fmla="*/ 98 w 2631"/>
                <a:gd name="T9" fmla="*/ 1291 h 2096"/>
                <a:gd name="T10" fmla="*/ 220 w 2631"/>
                <a:gd name="T11" fmla="*/ 1511 h 2096"/>
                <a:gd name="T12" fmla="*/ 390 w 2631"/>
                <a:gd name="T13" fmla="*/ 1705 h 2096"/>
                <a:gd name="T14" fmla="*/ 585 w 2631"/>
                <a:gd name="T15" fmla="*/ 1852 h 2096"/>
                <a:gd name="T16" fmla="*/ 804 w 2631"/>
                <a:gd name="T17" fmla="*/ 1973 h 2096"/>
                <a:gd name="T18" fmla="*/ 1048 w 2631"/>
                <a:gd name="T19" fmla="*/ 2071 h 2096"/>
                <a:gd name="T20" fmla="*/ 1316 w 2631"/>
                <a:gd name="T21" fmla="*/ 2095 h 2096"/>
                <a:gd name="T22" fmla="*/ 1316 w 2631"/>
                <a:gd name="T23" fmla="*/ 2095 h 2096"/>
                <a:gd name="T24" fmla="*/ 1584 w 2631"/>
                <a:gd name="T25" fmla="*/ 2071 h 2096"/>
                <a:gd name="T26" fmla="*/ 1827 w 2631"/>
                <a:gd name="T27" fmla="*/ 1973 h 2096"/>
                <a:gd name="T28" fmla="*/ 2046 w 2631"/>
                <a:gd name="T29" fmla="*/ 1852 h 2096"/>
                <a:gd name="T30" fmla="*/ 2241 w 2631"/>
                <a:gd name="T31" fmla="*/ 1705 h 2096"/>
                <a:gd name="T32" fmla="*/ 2387 w 2631"/>
                <a:gd name="T33" fmla="*/ 1511 h 2096"/>
                <a:gd name="T34" fmla="*/ 2509 w 2631"/>
                <a:gd name="T35" fmla="*/ 1291 h 2096"/>
                <a:gd name="T36" fmla="*/ 2607 w 2631"/>
                <a:gd name="T37" fmla="*/ 1048 h 2096"/>
                <a:gd name="T38" fmla="*/ 2631 w 2631"/>
                <a:gd name="T39" fmla="*/ 780 h 2096"/>
                <a:gd name="T40" fmla="*/ 2631 w 2631"/>
                <a:gd name="T41" fmla="*/ 1 h 2096"/>
                <a:gd name="T42" fmla="*/ 0 w 2631"/>
                <a:gd name="T43" fmla="*/ 0 h 2096"/>
                <a:gd name="T44" fmla="*/ 2631 w 2631"/>
                <a:gd name="T45" fmla="*/ 2096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Shape 651"/>
            <p:cNvSpPr>
              <a:spLocks/>
            </p:cNvSpPr>
            <p:nvPr/>
          </p:nvSpPr>
          <p:spPr bwMode="auto">
            <a:xfrm>
              <a:off x="5268225" y="4341925"/>
              <a:ext cx="468850" cy="333075"/>
            </a:xfrm>
            <a:custGeom>
              <a:avLst/>
              <a:gdLst>
                <a:gd name="T0" fmla="*/ 18754 w 18754"/>
                <a:gd name="T1" fmla="*/ 5553 h 13323"/>
                <a:gd name="T2" fmla="*/ 18681 w 18754"/>
                <a:gd name="T3" fmla="*/ 5091 h 13323"/>
                <a:gd name="T4" fmla="*/ 18462 w 18754"/>
                <a:gd name="T5" fmla="*/ 4628 h 13323"/>
                <a:gd name="T6" fmla="*/ 18121 w 18754"/>
                <a:gd name="T7" fmla="*/ 4287 h 13323"/>
                <a:gd name="T8" fmla="*/ 17926 w 18754"/>
                <a:gd name="T9" fmla="*/ 4165 h 13323"/>
                <a:gd name="T10" fmla="*/ 17731 w 18754"/>
                <a:gd name="T11" fmla="*/ 4141 h 13323"/>
                <a:gd name="T12" fmla="*/ 15588 w 18754"/>
                <a:gd name="T13" fmla="*/ 1803 h 13323"/>
                <a:gd name="T14" fmla="*/ 15490 w 18754"/>
                <a:gd name="T15" fmla="*/ 1583 h 13323"/>
                <a:gd name="T16" fmla="*/ 15174 w 18754"/>
                <a:gd name="T17" fmla="*/ 1169 h 13323"/>
                <a:gd name="T18" fmla="*/ 14784 w 18754"/>
                <a:gd name="T19" fmla="*/ 804 h 13323"/>
                <a:gd name="T20" fmla="*/ 14346 w 18754"/>
                <a:gd name="T21" fmla="*/ 536 h 13323"/>
                <a:gd name="T22" fmla="*/ 14102 w 18754"/>
                <a:gd name="T23" fmla="*/ 439 h 13323"/>
                <a:gd name="T24" fmla="*/ 13444 w 18754"/>
                <a:gd name="T25" fmla="*/ 317 h 13323"/>
                <a:gd name="T26" fmla="*/ 12275 w 18754"/>
                <a:gd name="T27" fmla="*/ 147 h 13323"/>
                <a:gd name="T28" fmla="*/ 10498 w 18754"/>
                <a:gd name="T29" fmla="*/ 25 h 13323"/>
                <a:gd name="T30" fmla="*/ 9377 w 18754"/>
                <a:gd name="T31" fmla="*/ 0 h 13323"/>
                <a:gd name="T32" fmla="*/ 7283 w 18754"/>
                <a:gd name="T33" fmla="*/ 73 h 13323"/>
                <a:gd name="T34" fmla="*/ 5821 w 18754"/>
                <a:gd name="T35" fmla="*/ 220 h 13323"/>
                <a:gd name="T36" fmla="*/ 4945 w 18754"/>
                <a:gd name="T37" fmla="*/ 390 h 13323"/>
                <a:gd name="T38" fmla="*/ 4652 w 18754"/>
                <a:gd name="T39" fmla="*/ 439 h 13323"/>
                <a:gd name="T40" fmla="*/ 4190 w 18754"/>
                <a:gd name="T41" fmla="*/ 658 h 13323"/>
                <a:gd name="T42" fmla="*/ 3751 w 18754"/>
                <a:gd name="T43" fmla="*/ 975 h 13323"/>
                <a:gd name="T44" fmla="*/ 3410 w 18754"/>
                <a:gd name="T45" fmla="*/ 1364 h 13323"/>
                <a:gd name="T46" fmla="*/ 3167 w 18754"/>
                <a:gd name="T47" fmla="*/ 1803 h 13323"/>
                <a:gd name="T48" fmla="*/ 1023 w 18754"/>
                <a:gd name="T49" fmla="*/ 4141 h 13323"/>
                <a:gd name="T50" fmla="*/ 926 w 18754"/>
                <a:gd name="T51" fmla="*/ 4141 h 13323"/>
                <a:gd name="T52" fmla="*/ 731 w 18754"/>
                <a:gd name="T53" fmla="*/ 4214 h 13323"/>
                <a:gd name="T54" fmla="*/ 463 w 18754"/>
                <a:gd name="T55" fmla="*/ 4433 h 13323"/>
                <a:gd name="T56" fmla="*/ 171 w 18754"/>
                <a:gd name="T57" fmla="*/ 4847 h 13323"/>
                <a:gd name="T58" fmla="*/ 25 w 18754"/>
                <a:gd name="T59" fmla="*/ 5334 h 13323"/>
                <a:gd name="T60" fmla="*/ 1 w 18754"/>
                <a:gd name="T61" fmla="*/ 5553 h 13323"/>
                <a:gd name="T62" fmla="*/ 74 w 18754"/>
                <a:gd name="T63" fmla="*/ 5894 h 13323"/>
                <a:gd name="T64" fmla="*/ 293 w 18754"/>
                <a:gd name="T65" fmla="*/ 6089 h 13323"/>
                <a:gd name="T66" fmla="*/ 634 w 18754"/>
                <a:gd name="T67" fmla="*/ 6187 h 13323"/>
                <a:gd name="T68" fmla="*/ 1462 w 18754"/>
                <a:gd name="T69" fmla="*/ 6187 h 13323"/>
                <a:gd name="T70" fmla="*/ 1145 w 18754"/>
                <a:gd name="T71" fmla="*/ 7015 h 13323"/>
                <a:gd name="T72" fmla="*/ 877 w 18754"/>
                <a:gd name="T73" fmla="*/ 8086 h 13323"/>
                <a:gd name="T74" fmla="*/ 756 w 18754"/>
                <a:gd name="T75" fmla="*/ 9207 h 13323"/>
                <a:gd name="T76" fmla="*/ 17999 w 18754"/>
                <a:gd name="T77" fmla="*/ 13323 h 13323"/>
                <a:gd name="T78" fmla="*/ 17999 w 18754"/>
                <a:gd name="T79" fmla="*/ 9207 h 13323"/>
                <a:gd name="T80" fmla="*/ 17877 w 18754"/>
                <a:gd name="T81" fmla="*/ 8086 h 13323"/>
                <a:gd name="T82" fmla="*/ 17609 w 18754"/>
                <a:gd name="T83" fmla="*/ 7015 h 13323"/>
                <a:gd name="T84" fmla="*/ 17731 w 18754"/>
                <a:gd name="T85" fmla="*/ 6187 h 13323"/>
                <a:gd name="T86" fmla="*/ 18121 w 18754"/>
                <a:gd name="T87" fmla="*/ 6187 h 13323"/>
                <a:gd name="T88" fmla="*/ 18462 w 18754"/>
                <a:gd name="T89" fmla="*/ 6089 h 13323"/>
                <a:gd name="T90" fmla="*/ 18681 w 18754"/>
                <a:gd name="T91" fmla="*/ 5894 h 13323"/>
                <a:gd name="T92" fmla="*/ 18754 w 18754"/>
                <a:gd name="T93" fmla="*/ 5553 h 13323"/>
                <a:gd name="T94" fmla="*/ 0 w 18754"/>
                <a:gd name="T95" fmla="*/ 0 h 13323"/>
                <a:gd name="T96" fmla="*/ 18754 w 18754"/>
                <a:gd name="T97" fmla="*/ 13323 h 1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Shape 652"/>
            <p:cNvSpPr>
              <a:spLocks/>
            </p:cNvSpPr>
            <p:nvPr/>
          </p:nvSpPr>
          <p:spPr bwMode="auto">
            <a:xfrm>
              <a:off x="5351025" y="4375400"/>
              <a:ext cx="303250" cy="149825"/>
            </a:xfrm>
            <a:custGeom>
              <a:avLst/>
              <a:gdLst>
                <a:gd name="T0" fmla="*/ 1 w 12130"/>
                <a:gd name="T1" fmla="*/ 4628 h 5993"/>
                <a:gd name="T2" fmla="*/ 585 w 12130"/>
                <a:gd name="T3" fmla="*/ 2656 h 5993"/>
                <a:gd name="T4" fmla="*/ 1024 w 12130"/>
                <a:gd name="T5" fmla="*/ 1292 h 5993"/>
                <a:gd name="T6" fmla="*/ 1267 w 12130"/>
                <a:gd name="T7" fmla="*/ 707 h 5993"/>
                <a:gd name="T8" fmla="*/ 1316 w 12130"/>
                <a:gd name="T9" fmla="*/ 658 h 5993"/>
                <a:gd name="T10" fmla="*/ 1852 w 12130"/>
                <a:gd name="T11" fmla="*/ 464 h 5993"/>
                <a:gd name="T12" fmla="*/ 2948 w 12130"/>
                <a:gd name="T13" fmla="*/ 220 h 5993"/>
                <a:gd name="T14" fmla="*/ 4799 w 12130"/>
                <a:gd name="T15" fmla="*/ 25 h 5993"/>
                <a:gd name="T16" fmla="*/ 6065 w 12130"/>
                <a:gd name="T17" fmla="*/ 1 h 5993"/>
                <a:gd name="T18" fmla="*/ 6723 w 12130"/>
                <a:gd name="T19" fmla="*/ 1 h 5993"/>
                <a:gd name="T20" fmla="*/ 8355 w 12130"/>
                <a:gd name="T21" fmla="*/ 98 h 5993"/>
                <a:gd name="T22" fmla="*/ 9816 w 12130"/>
                <a:gd name="T23" fmla="*/ 342 h 5993"/>
                <a:gd name="T24" fmla="*/ 10595 w 12130"/>
                <a:gd name="T25" fmla="*/ 561 h 5993"/>
                <a:gd name="T26" fmla="*/ 10814 w 12130"/>
                <a:gd name="T27" fmla="*/ 658 h 5993"/>
                <a:gd name="T28" fmla="*/ 10936 w 12130"/>
                <a:gd name="T29" fmla="*/ 829 h 5993"/>
                <a:gd name="T30" fmla="*/ 11326 w 12130"/>
                <a:gd name="T31" fmla="*/ 1925 h 5993"/>
                <a:gd name="T32" fmla="*/ 11959 w 12130"/>
                <a:gd name="T33" fmla="*/ 4019 h 5993"/>
                <a:gd name="T34" fmla="*/ 12130 w 12130"/>
                <a:gd name="T35" fmla="*/ 4628 h 5993"/>
                <a:gd name="T36" fmla="*/ 12057 w 12130"/>
                <a:gd name="T37" fmla="*/ 4750 h 5993"/>
                <a:gd name="T38" fmla="*/ 11813 w 12130"/>
                <a:gd name="T39" fmla="*/ 4921 h 5993"/>
                <a:gd name="T40" fmla="*/ 11375 w 12130"/>
                <a:gd name="T41" fmla="*/ 5164 h 5993"/>
                <a:gd name="T42" fmla="*/ 10717 w 12130"/>
                <a:gd name="T43" fmla="*/ 5383 h 5993"/>
                <a:gd name="T44" fmla="*/ 9865 w 12130"/>
                <a:gd name="T45" fmla="*/ 5627 h 5993"/>
                <a:gd name="T46" fmla="*/ 8817 w 12130"/>
                <a:gd name="T47" fmla="*/ 5822 h 5993"/>
                <a:gd name="T48" fmla="*/ 7551 w 12130"/>
                <a:gd name="T49" fmla="*/ 5944 h 5993"/>
                <a:gd name="T50" fmla="*/ 6065 w 12130"/>
                <a:gd name="T51" fmla="*/ 5992 h 5993"/>
                <a:gd name="T52" fmla="*/ 5286 w 12130"/>
                <a:gd name="T53" fmla="*/ 5992 h 5993"/>
                <a:gd name="T54" fmla="*/ 3922 w 12130"/>
                <a:gd name="T55" fmla="*/ 5895 h 5993"/>
                <a:gd name="T56" fmla="*/ 2753 w 12130"/>
                <a:gd name="T57" fmla="*/ 5724 h 5993"/>
                <a:gd name="T58" fmla="*/ 1803 w 12130"/>
                <a:gd name="T59" fmla="*/ 5505 h 5993"/>
                <a:gd name="T60" fmla="*/ 1072 w 12130"/>
                <a:gd name="T61" fmla="*/ 5262 h 5993"/>
                <a:gd name="T62" fmla="*/ 512 w 12130"/>
                <a:gd name="T63" fmla="*/ 5042 h 5993"/>
                <a:gd name="T64" fmla="*/ 171 w 12130"/>
                <a:gd name="T65" fmla="*/ 4823 h 5993"/>
                <a:gd name="T66" fmla="*/ 25 w 12130"/>
                <a:gd name="T67" fmla="*/ 4677 h 5993"/>
                <a:gd name="T68" fmla="*/ 1 w 12130"/>
                <a:gd name="T69" fmla="*/ 4628 h 5993"/>
                <a:gd name="T70" fmla="*/ 0 w 12130"/>
                <a:gd name="T71" fmla="*/ 0 h 5993"/>
                <a:gd name="T72" fmla="*/ 12130 w 12130"/>
                <a:gd name="T73" fmla="*/ 5993 h 5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Shape 653"/>
            <p:cNvSpPr>
              <a:spLocks/>
            </p:cNvSpPr>
            <p:nvPr/>
          </p:nvSpPr>
          <p:spPr bwMode="auto">
            <a:xfrm>
              <a:off x="5326675" y="4569025"/>
              <a:ext cx="81000" cy="65175"/>
            </a:xfrm>
            <a:custGeom>
              <a:avLst/>
              <a:gdLst>
                <a:gd name="T0" fmla="*/ 1632 w 3240"/>
                <a:gd name="T1" fmla="*/ 2607 h 2607"/>
                <a:gd name="T2" fmla="*/ 1632 w 3240"/>
                <a:gd name="T3" fmla="*/ 2607 h 2607"/>
                <a:gd name="T4" fmla="*/ 1291 w 3240"/>
                <a:gd name="T5" fmla="*/ 2582 h 2607"/>
                <a:gd name="T6" fmla="*/ 999 w 3240"/>
                <a:gd name="T7" fmla="*/ 2509 h 2607"/>
                <a:gd name="T8" fmla="*/ 731 w 3240"/>
                <a:gd name="T9" fmla="*/ 2388 h 2607"/>
                <a:gd name="T10" fmla="*/ 488 w 3240"/>
                <a:gd name="T11" fmla="*/ 2217 h 2607"/>
                <a:gd name="T12" fmla="*/ 293 w 3240"/>
                <a:gd name="T13" fmla="*/ 2047 h 2607"/>
                <a:gd name="T14" fmla="*/ 122 w 3240"/>
                <a:gd name="T15" fmla="*/ 1803 h 2607"/>
                <a:gd name="T16" fmla="*/ 74 w 3240"/>
                <a:gd name="T17" fmla="*/ 1706 h 2607"/>
                <a:gd name="T18" fmla="*/ 49 w 3240"/>
                <a:gd name="T19" fmla="*/ 1559 h 2607"/>
                <a:gd name="T20" fmla="*/ 25 w 3240"/>
                <a:gd name="T21" fmla="*/ 1438 h 2607"/>
                <a:gd name="T22" fmla="*/ 1 w 3240"/>
                <a:gd name="T23" fmla="*/ 1316 h 2607"/>
                <a:gd name="T24" fmla="*/ 1 w 3240"/>
                <a:gd name="T25" fmla="*/ 1316 h 2607"/>
                <a:gd name="T26" fmla="*/ 25 w 3240"/>
                <a:gd name="T27" fmla="*/ 1170 h 2607"/>
                <a:gd name="T28" fmla="*/ 49 w 3240"/>
                <a:gd name="T29" fmla="*/ 1048 h 2607"/>
                <a:gd name="T30" fmla="*/ 74 w 3240"/>
                <a:gd name="T31" fmla="*/ 926 h 2607"/>
                <a:gd name="T32" fmla="*/ 122 w 3240"/>
                <a:gd name="T33" fmla="*/ 804 h 2607"/>
                <a:gd name="T34" fmla="*/ 293 w 3240"/>
                <a:gd name="T35" fmla="*/ 585 h 2607"/>
                <a:gd name="T36" fmla="*/ 488 w 3240"/>
                <a:gd name="T37" fmla="*/ 390 h 2607"/>
                <a:gd name="T38" fmla="*/ 731 w 3240"/>
                <a:gd name="T39" fmla="*/ 220 h 2607"/>
                <a:gd name="T40" fmla="*/ 999 w 3240"/>
                <a:gd name="T41" fmla="*/ 98 h 2607"/>
                <a:gd name="T42" fmla="*/ 1291 w 3240"/>
                <a:gd name="T43" fmla="*/ 25 h 2607"/>
                <a:gd name="T44" fmla="*/ 1632 w 3240"/>
                <a:gd name="T45" fmla="*/ 1 h 2607"/>
                <a:gd name="T46" fmla="*/ 1632 w 3240"/>
                <a:gd name="T47" fmla="*/ 1 h 2607"/>
                <a:gd name="T48" fmla="*/ 1803 w 3240"/>
                <a:gd name="T49" fmla="*/ 1 h 2607"/>
                <a:gd name="T50" fmla="*/ 1949 w 3240"/>
                <a:gd name="T51" fmla="*/ 49 h 2607"/>
                <a:gd name="T52" fmla="*/ 2120 w 3240"/>
                <a:gd name="T53" fmla="*/ 98 h 2607"/>
                <a:gd name="T54" fmla="*/ 2266 w 3240"/>
                <a:gd name="T55" fmla="*/ 171 h 2607"/>
                <a:gd name="T56" fmla="*/ 2412 w 3240"/>
                <a:gd name="T57" fmla="*/ 269 h 2607"/>
                <a:gd name="T58" fmla="*/ 2534 w 3240"/>
                <a:gd name="T59" fmla="*/ 390 h 2607"/>
                <a:gd name="T60" fmla="*/ 2777 w 3240"/>
                <a:gd name="T61" fmla="*/ 634 h 2607"/>
                <a:gd name="T62" fmla="*/ 2972 w 3240"/>
                <a:gd name="T63" fmla="*/ 926 h 2607"/>
                <a:gd name="T64" fmla="*/ 3118 w 3240"/>
                <a:gd name="T65" fmla="*/ 1219 h 2607"/>
                <a:gd name="T66" fmla="*/ 3215 w 3240"/>
                <a:gd name="T67" fmla="*/ 1535 h 2607"/>
                <a:gd name="T68" fmla="*/ 3240 w 3240"/>
                <a:gd name="T69" fmla="*/ 1681 h 2607"/>
                <a:gd name="T70" fmla="*/ 3240 w 3240"/>
                <a:gd name="T71" fmla="*/ 1803 h 2607"/>
                <a:gd name="T72" fmla="*/ 3240 w 3240"/>
                <a:gd name="T73" fmla="*/ 1803 h 2607"/>
                <a:gd name="T74" fmla="*/ 3240 w 3240"/>
                <a:gd name="T75" fmla="*/ 1949 h 2607"/>
                <a:gd name="T76" fmla="*/ 3215 w 3240"/>
                <a:gd name="T77" fmla="*/ 2047 h 2607"/>
                <a:gd name="T78" fmla="*/ 3167 w 3240"/>
                <a:gd name="T79" fmla="*/ 2144 h 2607"/>
                <a:gd name="T80" fmla="*/ 3118 w 3240"/>
                <a:gd name="T81" fmla="*/ 2241 h 2607"/>
                <a:gd name="T82" fmla="*/ 3045 w 3240"/>
                <a:gd name="T83" fmla="*/ 2314 h 2607"/>
                <a:gd name="T84" fmla="*/ 2972 w 3240"/>
                <a:gd name="T85" fmla="*/ 2388 h 2607"/>
                <a:gd name="T86" fmla="*/ 2777 w 3240"/>
                <a:gd name="T87" fmla="*/ 2485 h 2607"/>
                <a:gd name="T88" fmla="*/ 2534 w 3240"/>
                <a:gd name="T89" fmla="*/ 2558 h 2607"/>
                <a:gd name="T90" fmla="*/ 2266 w 3240"/>
                <a:gd name="T91" fmla="*/ 2582 h 2607"/>
                <a:gd name="T92" fmla="*/ 1949 w 3240"/>
                <a:gd name="T93" fmla="*/ 2607 h 2607"/>
                <a:gd name="T94" fmla="*/ 1632 w 3240"/>
                <a:gd name="T95" fmla="*/ 2607 h 2607"/>
                <a:gd name="T96" fmla="*/ 1632 w 3240"/>
                <a:gd name="T97" fmla="*/ 2607 h 2607"/>
                <a:gd name="T98" fmla="*/ 0 w 3240"/>
                <a:gd name="T99" fmla="*/ 0 h 2607"/>
                <a:gd name="T100" fmla="*/ 3240 w 3240"/>
                <a:gd name="T101" fmla="*/ 2607 h 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Shape 654"/>
            <p:cNvSpPr>
              <a:spLocks/>
            </p:cNvSpPr>
            <p:nvPr/>
          </p:nvSpPr>
          <p:spPr bwMode="auto">
            <a:xfrm>
              <a:off x="5447225" y="4615925"/>
              <a:ext cx="110850" cy="25"/>
            </a:xfrm>
            <a:custGeom>
              <a:avLst/>
              <a:gdLst>
                <a:gd name="T0" fmla="*/ 1 w 4434"/>
                <a:gd name="T1" fmla="*/ 0 h 1"/>
                <a:gd name="T2" fmla="*/ 4434 w 4434"/>
                <a:gd name="T3" fmla="*/ 0 h 1"/>
                <a:gd name="T4" fmla="*/ 0 w 4434"/>
                <a:gd name="T5" fmla="*/ 0 h 1"/>
                <a:gd name="T6" fmla="*/ 4434 w 44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Shape 655"/>
            <p:cNvSpPr>
              <a:spLocks/>
            </p:cNvSpPr>
            <p:nvPr/>
          </p:nvSpPr>
          <p:spPr bwMode="auto">
            <a:xfrm>
              <a:off x="5439925" y="4589125"/>
              <a:ext cx="125450" cy="25"/>
            </a:xfrm>
            <a:custGeom>
              <a:avLst/>
              <a:gdLst>
                <a:gd name="T0" fmla="*/ 1 w 5018"/>
                <a:gd name="T1" fmla="*/ 0 h 1"/>
                <a:gd name="T2" fmla="*/ 5018 w 5018"/>
                <a:gd name="T3" fmla="*/ 0 h 1"/>
                <a:gd name="T4" fmla="*/ 0 w 5018"/>
                <a:gd name="T5" fmla="*/ 0 h 1"/>
                <a:gd name="T6" fmla="*/ 5018 w 50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Shape 656"/>
            <p:cNvSpPr>
              <a:spLocks/>
            </p:cNvSpPr>
            <p:nvPr/>
          </p:nvSpPr>
          <p:spPr bwMode="auto">
            <a:xfrm>
              <a:off x="5597625" y="4569025"/>
              <a:ext cx="81000" cy="65175"/>
            </a:xfrm>
            <a:custGeom>
              <a:avLst/>
              <a:gdLst>
                <a:gd name="T0" fmla="*/ 1608 w 3240"/>
                <a:gd name="T1" fmla="*/ 2607 h 2607"/>
                <a:gd name="T2" fmla="*/ 1608 w 3240"/>
                <a:gd name="T3" fmla="*/ 2607 h 2607"/>
                <a:gd name="T4" fmla="*/ 1291 w 3240"/>
                <a:gd name="T5" fmla="*/ 2607 h 2607"/>
                <a:gd name="T6" fmla="*/ 975 w 3240"/>
                <a:gd name="T7" fmla="*/ 2582 h 2607"/>
                <a:gd name="T8" fmla="*/ 707 w 3240"/>
                <a:gd name="T9" fmla="*/ 2558 h 2607"/>
                <a:gd name="T10" fmla="*/ 463 w 3240"/>
                <a:gd name="T11" fmla="*/ 2485 h 2607"/>
                <a:gd name="T12" fmla="*/ 268 w 3240"/>
                <a:gd name="T13" fmla="*/ 2388 h 2607"/>
                <a:gd name="T14" fmla="*/ 195 w 3240"/>
                <a:gd name="T15" fmla="*/ 2314 h 2607"/>
                <a:gd name="T16" fmla="*/ 122 w 3240"/>
                <a:gd name="T17" fmla="*/ 2241 h 2607"/>
                <a:gd name="T18" fmla="*/ 74 w 3240"/>
                <a:gd name="T19" fmla="*/ 2144 h 2607"/>
                <a:gd name="T20" fmla="*/ 25 w 3240"/>
                <a:gd name="T21" fmla="*/ 2047 h 2607"/>
                <a:gd name="T22" fmla="*/ 1 w 3240"/>
                <a:gd name="T23" fmla="*/ 1949 h 2607"/>
                <a:gd name="T24" fmla="*/ 1 w 3240"/>
                <a:gd name="T25" fmla="*/ 1803 h 2607"/>
                <a:gd name="T26" fmla="*/ 1 w 3240"/>
                <a:gd name="T27" fmla="*/ 1803 h 2607"/>
                <a:gd name="T28" fmla="*/ 1 w 3240"/>
                <a:gd name="T29" fmla="*/ 1681 h 2607"/>
                <a:gd name="T30" fmla="*/ 25 w 3240"/>
                <a:gd name="T31" fmla="*/ 1535 h 2607"/>
                <a:gd name="T32" fmla="*/ 122 w 3240"/>
                <a:gd name="T33" fmla="*/ 1219 h 2607"/>
                <a:gd name="T34" fmla="*/ 268 w 3240"/>
                <a:gd name="T35" fmla="*/ 926 h 2607"/>
                <a:gd name="T36" fmla="*/ 463 w 3240"/>
                <a:gd name="T37" fmla="*/ 634 h 2607"/>
                <a:gd name="T38" fmla="*/ 707 w 3240"/>
                <a:gd name="T39" fmla="*/ 390 h 2607"/>
                <a:gd name="T40" fmla="*/ 829 w 3240"/>
                <a:gd name="T41" fmla="*/ 269 h 2607"/>
                <a:gd name="T42" fmla="*/ 975 w 3240"/>
                <a:gd name="T43" fmla="*/ 171 h 2607"/>
                <a:gd name="T44" fmla="*/ 1121 w 3240"/>
                <a:gd name="T45" fmla="*/ 98 h 2607"/>
                <a:gd name="T46" fmla="*/ 1291 w 3240"/>
                <a:gd name="T47" fmla="*/ 49 h 2607"/>
                <a:gd name="T48" fmla="*/ 1438 w 3240"/>
                <a:gd name="T49" fmla="*/ 1 h 2607"/>
                <a:gd name="T50" fmla="*/ 1608 w 3240"/>
                <a:gd name="T51" fmla="*/ 1 h 2607"/>
                <a:gd name="T52" fmla="*/ 1608 w 3240"/>
                <a:gd name="T53" fmla="*/ 1 h 2607"/>
                <a:gd name="T54" fmla="*/ 1949 w 3240"/>
                <a:gd name="T55" fmla="*/ 25 h 2607"/>
                <a:gd name="T56" fmla="*/ 2241 w 3240"/>
                <a:gd name="T57" fmla="*/ 98 h 2607"/>
                <a:gd name="T58" fmla="*/ 2509 w 3240"/>
                <a:gd name="T59" fmla="*/ 220 h 2607"/>
                <a:gd name="T60" fmla="*/ 2753 w 3240"/>
                <a:gd name="T61" fmla="*/ 390 h 2607"/>
                <a:gd name="T62" fmla="*/ 2948 w 3240"/>
                <a:gd name="T63" fmla="*/ 585 h 2607"/>
                <a:gd name="T64" fmla="*/ 3118 w 3240"/>
                <a:gd name="T65" fmla="*/ 804 h 2607"/>
                <a:gd name="T66" fmla="*/ 3167 w 3240"/>
                <a:gd name="T67" fmla="*/ 926 h 2607"/>
                <a:gd name="T68" fmla="*/ 3191 w 3240"/>
                <a:gd name="T69" fmla="*/ 1048 h 2607"/>
                <a:gd name="T70" fmla="*/ 3215 w 3240"/>
                <a:gd name="T71" fmla="*/ 1170 h 2607"/>
                <a:gd name="T72" fmla="*/ 3240 w 3240"/>
                <a:gd name="T73" fmla="*/ 1316 h 2607"/>
                <a:gd name="T74" fmla="*/ 3240 w 3240"/>
                <a:gd name="T75" fmla="*/ 1316 h 2607"/>
                <a:gd name="T76" fmla="*/ 3215 w 3240"/>
                <a:gd name="T77" fmla="*/ 1438 h 2607"/>
                <a:gd name="T78" fmla="*/ 3191 w 3240"/>
                <a:gd name="T79" fmla="*/ 1559 h 2607"/>
                <a:gd name="T80" fmla="*/ 3167 w 3240"/>
                <a:gd name="T81" fmla="*/ 1706 h 2607"/>
                <a:gd name="T82" fmla="*/ 3118 w 3240"/>
                <a:gd name="T83" fmla="*/ 1803 h 2607"/>
                <a:gd name="T84" fmla="*/ 2948 w 3240"/>
                <a:gd name="T85" fmla="*/ 2047 h 2607"/>
                <a:gd name="T86" fmla="*/ 2753 w 3240"/>
                <a:gd name="T87" fmla="*/ 2217 h 2607"/>
                <a:gd name="T88" fmla="*/ 2509 w 3240"/>
                <a:gd name="T89" fmla="*/ 2388 h 2607"/>
                <a:gd name="T90" fmla="*/ 2241 w 3240"/>
                <a:gd name="T91" fmla="*/ 2509 h 2607"/>
                <a:gd name="T92" fmla="*/ 1949 w 3240"/>
                <a:gd name="T93" fmla="*/ 2582 h 2607"/>
                <a:gd name="T94" fmla="*/ 1608 w 3240"/>
                <a:gd name="T95" fmla="*/ 2607 h 2607"/>
                <a:gd name="T96" fmla="*/ 1608 w 3240"/>
                <a:gd name="T97" fmla="*/ 2607 h 2607"/>
                <a:gd name="T98" fmla="*/ 0 w 3240"/>
                <a:gd name="T99" fmla="*/ 0 h 2607"/>
                <a:gd name="T100" fmla="*/ 3240 w 3240"/>
                <a:gd name="T101" fmla="*/ 2607 h 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2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1476</TotalTime>
  <Words>315</Words>
  <Application>Microsoft Macintosh PowerPoint</Application>
  <PresentationFormat>On-screen Show 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Verdana</vt:lpstr>
      <vt:lpstr>Arial</vt:lpstr>
      <vt:lpstr>Lora</vt:lpstr>
      <vt:lpstr>Quattrocento Sans</vt:lpstr>
      <vt:lpstr>Viola template</vt:lpstr>
      <vt:lpstr>Managerial Economics</vt:lpstr>
      <vt:lpstr>Last time…</vt:lpstr>
      <vt:lpstr>Outline…</vt:lpstr>
      <vt:lpstr>Economies of scale</vt:lpstr>
      <vt:lpstr>Learning Curves</vt:lpstr>
      <vt:lpstr>Scale Economies</vt:lpstr>
      <vt:lpstr>Economies of scope</vt:lpstr>
      <vt:lpstr>Economies of scope</vt:lpstr>
      <vt:lpstr>PowerPoint Presentation</vt:lpstr>
      <vt:lpstr>Economies of  Scale &amp; Scope</vt:lpstr>
      <vt:lpstr>PowerPoint Presentation</vt:lpstr>
      <vt:lpstr>Market Changes</vt:lpstr>
      <vt:lpstr>Market Equilibrium</vt:lpstr>
      <vt:lpstr>Market Equilibrium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Mike S</cp:lastModifiedBy>
  <cp:revision>99</cp:revision>
  <dcterms:created xsi:type="dcterms:W3CDTF">2017-10-16T01:28:23Z</dcterms:created>
  <dcterms:modified xsi:type="dcterms:W3CDTF">2017-11-01T12:29:48Z</dcterms:modified>
</cp:coreProperties>
</file>