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8"/>
  </p:notesMasterIdLst>
  <p:sldIdLst>
    <p:sldId id="256" r:id="rId2"/>
    <p:sldId id="306" r:id="rId3"/>
    <p:sldId id="328" r:id="rId4"/>
    <p:sldId id="336" r:id="rId5"/>
    <p:sldId id="287" r:id="rId6"/>
    <p:sldId id="337" r:id="rId7"/>
    <p:sldId id="338" r:id="rId8"/>
    <p:sldId id="342" r:id="rId9"/>
    <p:sldId id="340" r:id="rId10"/>
    <p:sldId id="343" r:id="rId11"/>
    <p:sldId id="346" r:id="rId12"/>
    <p:sldId id="349" r:id="rId13"/>
    <p:sldId id="347" r:id="rId14"/>
    <p:sldId id="348" r:id="rId15"/>
    <p:sldId id="350" r:id="rId16"/>
    <p:sldId id="351" r:id="rId1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8448"/>
    <a:srgbClr val="F4F1CF"/>
    <a:srgbClr val="0AF80F"/>
    <a:srgbClr val="53F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86FEC1-F41B-40B7-A70C-D34B210500F4}">
  <a:tblStyle styleId="{9E86FEC1-F41B-40B7-A70C-D34B210500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176"/>
    <p:restoredTop sz="94668"/>
  </p:normalViewPr>
  <p:slideViewPr>
    <p:cSldViewPr snapToGrid="0" snapToObjects="1">
      <p:cViewPr>
        <p:scale>
          <a:sx n="84" d="100"/>
          <a:sy n="84" d="100"/>
        </p:scale>
        <p:origin x="704" y="7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0 w 120000"/>
              <a:gd name="T11" fmla="*/ 0 h 120000"/>
              <a:gd name="T12" fmla="*/ 120000 w 120000"/>
              <a:gd name="T13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188652209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5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3314" name="Shape 5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813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3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7650" name="Shape 13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9172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077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02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1506" name="Shape 103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485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345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979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1732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826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273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96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49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52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132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3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6" name="Shape 164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659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02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1506" name="Shape 103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6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43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hape 10"/>
          <p:cNvCxnSpPr>
            <a:cxnSpLocks noChangeShapeType="1"/>
          </p:cNvCxnSpPr>
          <p:nvPr/>
        </p:nvCxnSpPr>
        <p:spPr bwMode="auto">
          <a:xfrm>
            <a:off x="-6350" y="3676650"/>
            <a:ext cx="91630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hape 11"/>
          <p:cNvSpPr>
            <a:spLocks noChangeArrowheads="1"/>
          </p:cNvSpPr>
          <p:nvPr/>
        </p:nvSpPr>
        <p:spPr bwMode="auto">
          <a:xfrm>
            <a:off x="1117600" y="3392488"/>
            <a:ext cx="566738" cy="566737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3600">
                <a:latin typeface="Verdana" charset="0"/>
                <a:ea typeface="Verdana" charset="0"/>
                <a:cs typeface="Verdana" charset="0"/>
              </a:defRPr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14"/>
          <p:cNvCxnSpPr>
            <a:cxnSpLocks noChangeShapeType="1"/>
          </p:cNvCxnSpPr>
          <p:nvPr/>
        </p:nvCxnSpPr>
        <p:spPr bwMode="auto">
          <a:xfrm>
            <a:off x="-6350" y="2571750"/>
            <a:ext cx="1984375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Shape 15"/>
          <p:cNvSpPr>
            <a:spLocks noChangeArrowheads="1"/>
          </p:cNvSpPr>
          <p:nvPr/>
        </p:nvSpPr>
        <p:spPr bwMode="auto">
          <a:xfrm>
            <a:off x="1117600" y="2287588"/>
            <a:ext cx="566738" cy="568325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" name="Shape 17"/>
          <p:cNvCxnSpPr>
            <a:cxnSpLocks noChangeShapeType="1"/>
          </p:cNvCxnSpPr>
          <p:nvPr/>
        </p:nvCxnSpPr>
        <p:spPr bwMode="auto">
          <a:xfrm>
            <a:off x="5899150" y="2571750"/>
            <a:ext cx="325120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buSzPct val="100000"/>
              <a:defRPr sz="3000">
                <a:latin typeface="Verdana" charset="0"/>
                <a:ea typeface="Verdana" charset="0"/>
                <a:cs typeface="Verdana" charset="0"/>
              </a:defRPr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6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24"/>
          <p:cNvCxnSpPr>
            <a:cxnSpLocks noChangeShapeType="1"/>
          </p:cNvCxnSpPr>
          <p:nvPr/>
        </p:nvCxnSpPr>
        <p:spPr bwMode="auto">
          <a:xfrm>
            <a:off x="0" y="1131888"/>
            <a:ext cx="1376363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Shape 25"/>
          <p:cNvSpPr>
            <a:spLocks noChangeArrowheads="1"/>
          </p:cNvSpPr>
          <p:nvPr/>
        </p:nvSpPr>
        <p:spPr bwMode="auto">
          <a:xfrm>
            <a:off x="817563" y="928688"/>
            <a:ext cx="406400" cy="406400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" name="Shape 28"/>
          <p:cNvCxnSpPr>
            <a:cxnSpLocks noChangeShapeType="1"/>
          </p:cNvCxnSpPr>
          <p:nvPr/>
        </p:nvCxnSpPr>
        <p:spPr bwMode="auto">
          <a:xfrm>
            <a:off x="5265738" y="1131888"/>
            <a:ext cx="3878262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ct val="100000"/>
              <a:buFont typeface="Lora"/>
              <a:buNone/>
              <a:defRPr sz="2000" b="1">
                <a:latin typeface="Verdana" charset="0"/>
                <a:ea typeface="Verdana" charset="0"/>
                <a:cs typeface="Verdana" charset="0"/>
                <a:sym typeface="Lora"/>
              </a:defRPr>
            </a:lvl1pPr>
            <a:lvl2pPr lvl="1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Arial" charset="0"/>
                <a:ea typeface="Arial" charset="0"/>
                <a:cs typeface="Arial" charset="0"/>
                <a:sym typeface="Quattrocento Sans"/>
              </a:defRPr>
            </a:lvl1pPr>
            <a:lvl2pPr lvl="1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2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11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hape 20"/>
          <p:cNvCxnSpPr>
            <a:cxnSpLocks noChangeShapeType="1"/>
          </p:cNvCxnSpPr>
          <p:nvPr/>
        </p:nvCxnSpPr>
        <p:spPr bwMode="auto">
          <a:xfrm>
            <a:off x="4584700" y="3676650"/>
            <a:ext cx="0" cy="1481138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hape 21"/>
          <p:cNvSpPr>
            <a:spLocks noChangeArrowheads="1"/>
          </p:cNvSpPr>
          <p:nvPr/>
        </p:nvSpPr>
        <p:spPr bwMode="auto">
          <a:xfrm>
            <a:off x="4287838" y="3392488"/>
            <a:ext cx="568325" cy="566737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Shape 22"/>
          <p:cNvSpPr txBox="1">
            <a:spLocks noChangeArrowheads="1"/>
          </p:cNvSpPr>
          <p:nvPr/>
        </p:nvSpPr>
        <p:spPr bwMode="auto">
          <a:xfrm>
            <a:off x="3594100" y="3413125"/>
            <a:ext cx="19558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en-US" altLang="en-US" sz="3600" b="1">
                <a:latin typeface="Lora" charset="0"/>
                <a:ea typeface="Lora" charset="0"/>
                <a:cs typeface="Lora" charset="0"/>
                <a:sym typeface="Lora" charset="0"/>
              </a:rPr>
              <a:t>“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anchor="b"/>
          <a:lstStyle>
            <a:lvl1pPr lvl="0" algn="ctr" rtl="0">
              <a:spcBef>
                <a:spcPts val="0"/>
              </a:spcBef>
              <a:buSzPct val="100000"/>
              <a:buFont typeface="Lora"/>
              <a:defRPr sz="2400" i="1">
                <a:latin typeface="Arial" charset="0"/>
                <a:ea typeface="Arial" charset="0"/>
                <a:cs typeface="Arial" charset="0"/>
                <a:sym typeface="Lora"/>
              </a:defRPr>
            </a:lvl1pPr>
            <a:lvl2pPr lvl="1" algn="ctr" rtl="0">
              <a:spcBef>
                <a:spcPts val="0"/>
              </a:spcBef>
              <a:buFont typeface="Lora"/>
              <a:defRPr i="1"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spcBef>
                <a:spcPts val="0"/>
              </a:spcBef>
              <a:buFont typeface="Lora"/>
              <a:defRPr i="1"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8pPr>
            <a:lvl9pPr lvl="8" algn="ctr">
              <a:spcBef>
                <a:spcPts val="0"/>
              </a:spcBef>
              <a:buSzPct val="100000"/>
              <a:buFont typeface="Lora"/>
              <a:defRPr sz="24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33"/>
          <p:cNvCxnSpPr>
            <a:cxnSpLocks noChangeShapeType="1"/>
          </p:cNvCxnSpPr>
          <p:nvPr/>
        </p:nvCxnSpPr>
        <p:spPr bwMode="auto">
          <a:xfrm>
            <a:off x="0" y="1131888"/>
            <a:ext cx="1376363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Shape 34"/>
          <p:cNvSpPr>
            <a:spLocks noChangeArrowheads="1"/>
          </p:cNvSpPr>
          <p:nvPr/>
        </p:nvSpPr>
        <p:spPr bwMode="auto">
          <a:xfrm>
            <a:off x="817563" y="928688"/>
            <a:ext cx="406400" cy="406400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7" name="Shape 35"/>
          <p:cNvCxnSpPr>
            <a:cxnSpLocks noChangeShapeType="1"/>
          </p:cNvCxnSpPr>
          <p:nvPr/>
        </p:nvCxnSpPr>
        <p:spPr bwMode="auto">
          <a:xfrm>
            <a:off x="5265738" y="1131888"/>
            <a:ext cx="3878262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3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1381125" y="1616075"/>
            <a:ext cx="6810375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title"/>
          </p:nvPr>
        </p:nvSpPr>
        <p:spPr bwMode="auto">
          <a:xfrm>
            <a:off x="1381125" y="936625"/>
            <a:ext cx="68103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>
              <a:sym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4" r:id="rId4"/>
    <p:sldLayoutId id="2147483675" r:id="rId5"/>
    <p:sldLayoutId id="2147483676" r:id="rId6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rgbClr val="A28448"/>
        </a:buClr>
        <a:buFont typeface="Quattrocento Sans" charset="0"/>
        <a:buChar char="◉"/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Lora"/>
              <a:buNone/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  <a:sym typeface="Lora"/>
              </a:rPr>
              <a:t>Managerial Economics</a:t>
            </a:r>
            <a:endParaRPr lang="en" b="1" dirty="0">
              <a:latin typeface="Arial" charset="0"/>
              <a:ea typeface="Arial" charset="0"/>
              <a:cs typeface="Arial" charset="0"/>
              <a:sym typeface="Lora"/>
            </a:endParaRPr>
          </a:p>
        </p:txBody>
      </p:sp>
      <p:sp>
        <p:nvSpPr>
          <p:cNvPr id="3" name="Shape 61"/>
          <p:cNvSpPr txBox="1">
            <a:spLocks/>
          </p:cNvSpPr>
          <p:nvPr/>
        </p:nvSpPr>
        <p:spPr bwMode="auto">
          <a:xfrm>
            <a:off x="1943687" y="3702059"/>
            <a:ext cx="6939056" cy="47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457200" lvl="5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914400" lvl="6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1371600" lvl="7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1828800" lvl="8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fontAlgn="auto">
              <a:spcAft>
                <a:spcPts val="0"/>
              </a:spcAft>
              <a:buFont typeface="Lora"/>
              <a:buNone/>
              <a:defRPr/>
            </a:pPr>
            <a:r>
              <a:rPr lang="en-US" sz="1800" b="1" kern="0" dirty="0" smtClean="0">
                <a:sym typeface="Lora"/>
              </a:rPr>
              <a:t>Fall 2017 - Mike Shor</a:t>
            </a:r>
            <a:r>
              <a:rPr lang="en-US" sz="2000" b="1" kern="0" dirty="0" smtClean="0">
                <a:sym typeface="Lora"/>
              </a:rPr>
              <a:t> 				</a:t>
            </a:r>
            <a:r>
              <a:rPr lang="en-US" sz="2000" b="1" dirty="0" smtClean="0">
                <a:highlight>
                  <a:srgbClr val="FFCD00"/>
                </a:highlight>
                <a:sym typeface="Lora"/>
              </a:rPr>
              <a:t>Lecture </a:t>
            </a:r>
            <a:r>
              <a:rPr lang="en-US" sz="2000" b="1" dirty="0" smtClean="0">
                <a:highlight>
                  <a:srgbClr val="FFCD00"/>
                </a:highlight>
                <a:sym typeface="Lora"/>
              </a:rPr>
              <a:t>6</a:t>
            </a:r>
            <a:endParaRPr lang="en" sz="2000" b="1" kern="0" dirty="0">
              <a:sym typeface="Lor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916" r="37340" b="42151"/>
          <a:stretch/>
        </p:blipFill>
        <p:spPr>
          <a:xfrm>
            <a:off x="1143587" y="3537674"/>
            <a:ext cx="528052" cy="4072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1130300" y="1618700"/>
            <a:ext cx="3676350" cy="3231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FFCD00"/>
              </a:buClr>
              <a:buFont typeface="Quattrocento Sans"/>
              <a:buNone/>
              <a:defRPr/>
            </a:pPr>
            <a:r>
              <a:rPr lang="en-US" b="1" dirty="0" smtClean="0">
                <a:highlight>
                  <a:srgbClr val="FFCD00"/>
                </a:highlight>
                <a:sym typeface="Quattrocento Sans"/>
              </a:rPr>
              <a:t>Competitive Firm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>
                <a:sym typeface="Quattrocento Sans"/>
              </a:rPr>
              <a:t>Low barriers to entry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Many close substitutes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Price taker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Similar cost structures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 smtClean="0"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Positive profit </a:t>
            </a:r>
            <a:r>
              <a:rPr lang="en-US" dirty="0">
                <a:sym typeface="Quattrocento Sans"/>
              </a:rPr>
              <a:t>possible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for a very short term</a:t>
            </a:r>
          </a:p>
        </p:txBody>
      </p:sp>
      <p:sp>
        <p:nvSpPr>
          <p:cNvPr id="26626" name="Shape 142"/>
          <p:cNvSpPr txBox="1">
            <a:spLocks noGrp="1"/>
          </p:cNvSpPr>
          <p:nvPr>
            <p:ph type="title"/>
          </p:nvPr>
        </p:nvSpPr>
        <p:spPr>
          <a:xfrm>
            <a:off x="1381125" y="922338"/>
            <a:ext cx="3878263" cy="43656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Lora" charset="0"/>
              <a:buNone/>
            </a:pPr>
            <a:r>
              <a:rPr lang="en-US" altLang="en-US" sz="2000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Market Structure</a:t>
            </a:r>
            <a:endParaRPr lang="en-US" altLang="en-US" sz="2000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675888" cy="323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b="1" dirty="0" smtClean="0">
                <a:highlight>
                  <a:srgbClr val="FFCD00"/>
                </a:highlight>
                <a:sym typeface="Quattrocento Sans"/>
              </a:rPr>
              <a:t>Monopoly</a:t>
            </a:r>
            <a:endParaRPr lang="en-US" dirty="0"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 smtClean="0"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>
                <a:sym typeface="Quattrocento Sans"/>
              </a:rPr>
              <a:t>High barriers to entry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No substitutes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Price setter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 smtClean="0"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>
                <a:sym typeface="Quattrocento Sans"/>
              </a:rPr>
              <a:t>Positive profit possible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>
                <a:sym typeface="Quattrocento Sans"/>
              </a:rPr>
              <a:t>for longer (but not </a:t>
            </a:r>
            <a:r>
              <a:rPr lang="en-US" i="1" dirty="0" smtClean="0">
                <a:sym typeface="Quattrocento Sans"/>
              </a:rPr>
              <a:t>long</a:t>
            </a:r>
            <a:r>
              <a:rPr lang="en-US" dirty="0" smtClean="0">
                <a:sym typeface="Quattrocento Sans"/>
              </a:rPr>
              <a:t>) term</a:t>
            </a:r>
            <a:endParaRPr lang="en-US" b="1" dirty="0" smtClean="0">
              <a:highlight>
                <a:srgbClr val="FFCD00"/>
              </a:highlight>
              <a:sym typeface="Quattrocento Sans"/>
            </a:endParaRP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b="1" dirty="0">
              <a:highlight>
                <a:srgbClr val="FFCD00"/>
              </a:highlight>
              <a:sym typeface="Quattrocento Sans"/>
            </a:endParaRPr>
          </a:p>
        </p:txBody>
      </p:sp>
      <p:grpSp>
        <p:nvGrpSpPr>
          <p:cNvPr id="26628" name="Shape 144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6629" name="Shape 145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6630" name="Shape 146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6631" name="Shape 147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6632" name="Shape 148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0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Strategy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11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28922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Reduce costs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Differentiate Products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Reduce Competitive Intensity</a:t>
            </a:r>
          </a:p>
        </p:txBody>
      </p:sp>
    </p:spTree>
    <p:extLst>
      <p:ext uri="{BB962C8B-B14F-4D97-AF65-F5344CB8AC3E}">
        <p14:creationId xmlns:p14="http://schemas.microsoft.com/office/powerpoint/2010/main" val="2640828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60120" y="2238000"/>
            <a:ext cx="7269480" cy="8199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/>
              <a:t>We pride ourselves 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/>
              <a:t>on our enduring pursuit and adoption 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/>
              <a:t>of industry </a:t>
            </a:r>
            <a:r>
              <a:rPr lang="en-US" dirty="0" smtClean="0"/>
              <a:t>best practices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sz="1800" i="0" dirty="0" smtClean="0"/>
              <a:t>— A very proud firm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sz="1800" i="0" dirty="0"/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/>
              <a:t>“Meh.</a:t>
            </a:r>
            <a:r>
              <a:rPr lang="en-US" dirty="0" smtClean="0"/>
              <a:t>” </a:t>
            </a:r>
            <a:r>
              <a:rPr lang="en-US" dirty="0"/>
              <a:t>— </a:t>
            </a:r>
            <a:r>
              <a:rPr lang="en-US" dirty="0" smtClean="0"/>
              <a:t>Me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42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Two Sides of Strategy</a:t>
            </a:r>
            <a:endParaRPr lang="en" dirty="0">
              <a:highlight>
                <a:srgbClr val="FFCD00"/>
              </a:highlight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Industry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External Industrial Organization (IO) view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focus on </a:t>
            </a:r>
            <a:r>
              <a:rPr lang="en-US" i="1" dirty="0" smtClean="0">
                <a:highlight>
                  <a:srgbClr val="FFCD00"/>
                </a:highlight>
              </a:rPr>
              <a:t>characteristics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 of the industry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Firm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Resource based view (RBV)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	focus on non-easily copied </a:t>
            </a:r>
            <a:r>
              <a:rPr lang="en-US" i="1" dirty="0" smtClean="0">
                <a:highlight>
                  <a:srgbClr val="FFCD00"/>
                </a:highlight>
              </a:rPr>
              <a:t>assets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of 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your firm</a:t>
            </a:r>
            <a:endParaRPr lang="en-US" i="1" dirty="0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28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Industry View</a:t>
            </a:r>
            <a:endParaRPr lang="en" dirty="0">
              <a:highlight>
                <a:srgbClr val="FFCD00"/>
              </a:highlight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Porter’s Five Forces (plus one)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High barriers to entry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Low buyer power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Low supplier power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Low threat from substitutes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Low levels of rivalry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High levels of complementarity</a:t>
            </a: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114300" lvl="1" indent="-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52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Resource View</a:t>
            </a:r>
            <a:endParaRPr lang="en" dirty="0">
              <a:highlight>
                <a:srgbClr val="FFCD00"/>
              </a:highlight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The industry view can’t explain why some competitors are more profitable than others.</a:t>
            </a: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Firms profit from </a:t>
            </a:r>
            <a:r>
              <a:rPr lang="en-US" i="1" dirty="0" smtClean="0"/>
              <a:t>resources that are </a:t>
            </a:r>
            <a:r>
              <a:rPr lang="en-US" i="1" dirty="0" smtClean="0">
                <a:highlight>
                  <a:srgbClr val="FFCD00"/>
                </a:highlight>
              </a:rPr>
              <a:t>valuable</a:t>
            </a:r>
            <a:r>
              <a:rPr lang="en-US" i="1" dirty="0" smtClean="0"/>
              <a:t> and </a:t>
            </a:r>
            <a:r>
              <a:rPr lang="en-US" i="1" dirty="0" smtClean="0">
                <a:highlight>
                  <a:srgbClr val="FFCD00"/>
                </a:highlight>
              </a:rPr>
              <a:t>rare</a:t>
            </a:r>
            <a:r>
              <a:rPr lang="en-US" i="1" dirty="0" smtClean="0"/>
              <a:t>.</a:t>
            </a: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Firms profit in the longer term from </a:t>
            </a:r>
            <a:r>
              <a:rPr lang="en-US" i="1" dirty="0" smtClean="0"/>
              <a:t>resources</a:t>
            </a:r>
            <a:r>
              <a:rPr lang="en-US" dirty="0" smtClean="0"/>
              <a:t> that are difficult to </a:t>
            </a:r>
            <a:r>
              <a:rPr lang="en-US" i="1" dirty="0" smtClean="0">
                <a:highlight>
                  <a:srgbClr val="FFCD00"/>
                </a:highlight>
              </a:rPr>
              <a:t>substitute</a:t>
            </a:r>
            <a:r>
              <a:rPr lang="en-US" i="1" dirty="0" smtClean="0"/>
              <a:t> </a:t>
            </a:r>
            <a:r>
              <a:rPr lang="en-US" dirty="0" smtClean="0"/>
              <a:t>or </a:t>
            </a:r>
            <a:r>
              <a:rPr lang="en-US" i="1" dirty="0" smtClean="0">
                <a:highlight>
                  <a:srgbClr val="FFCD00"/>
                </a:highlight>
              </a:rPr>
              <a:t>imitate</a:t>
            </a:r>
            <a:r>
              <a:rPr lang="en-US" i="1" dirty="0" smtClean="0"/>
              <a:t>.</a:t>
            </a:r>
            <a:endParaRPr lang="en-US" dirty="0" smtClean="0"/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77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" dirty="0">
              <a:highlight>
                <a:srgbClr val="FFCD00"/>
              </a:highlight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Can predict and explain market changes through shifts in supply and demand</a:t>
            </a:r>
          </a:p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Industry structure can impact short-term profitability, but in the long term, profits erode</a:t>
            </a:r>
          </a:p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Strategy is about maintaining and improving profitability </a:t>
            </a:r>
          </a:p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78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Last time</a:t>
            </a:r>
            <a:r>
              <a:rPr lang="mr-IN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…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2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28922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Synergy! Leverage! Transformative Change!</a:t>
            </a:r>
            <a:endParaRPr lang="en" sz="2000" kern="0" dirty="0" smtClean="0">
              <a:solidFill>
                <a:schemeClr val="dk1"/>
              </a:solidFill>
              <a:highlight>
                <a:srgbClr val="FFCD00"/>
              </a:highlight>
              <a:sym typeface="Lora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defRPr/>
            </a:pPr>
            <a:r>
              <a:rPr lang="en-US" sz="2000" kern="0" dirty="0" smtClean="0">
                <a:sym typeface="Quattrocento Sans"/>
              </a:rPr>
              <a:t>Err</a:t>
            </a:r>
            <a:r>
              <a:rPr lang="mr-IN" sz="2000" kern="0" dirty="0" smtClean="0">
                <a:sym typeface="Quattrocento Sans"/>
              </a:rPr>
              <a:t>…</a:t>
            </a:r>
            <a:r>
              <a:rPr lang="en-US" sz="2000" kern="0" dirty="0" smtClean="0">
                <a:sym typeface="Quattrocento Sans"/>
              </a:rPr>
              <a:t> economies of </a:t>
            </a:r>
            <a:r>
              <a:rPr lang="en-US" sz="2000" i="1" dirty="0" smtClean="0">
                <a:highlight>
                  <a:srgbClr val="FFCD00"/>
                </a:highlight>
                <a:sym typeface="Lora"/>
              </a:rPr>
              <a:t>scale</a:t>
            </a:r>
            <a:r>
              <a:rPr lang="en-US" sz="2000" b="1" kern="0" dirty="0" smtClean="0">
                <a:highlight>
                  <a:srgbClr val="FFCD00"/>
                </a:highlight>
                <a:sym typeface="Lora"/>
              </a:rPr>
              <a:t> </a:t>
            </a:r>
            <a:r>
              <a:rPr lang="en-US" sz="2000" kern="0" dirty="0" smtClean="0">
                <a:sym typeface="Quattrocento Sans"/>
              </a:rPr>
              <a:t>and </a:t>
            </a:r>
            <a:r>
              <a:rPr lang="en-US" sz="2000" i="1" dirty="0" smtClean="0">
                <a:highlight>
                  <a:srgbClr val="FFCD00"/>
                </a:highlight>
                <a:sym typeface="Lora"/>
              </a:rPr>
              <a:t>scope</a:t>
            </a:r>
            <a:endParaRPr lang="en" sz="2000" i="1" kern="0" dirty="0"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320264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Outline</a:t>
            </a:r>
            <a:r>
              <a:rPr lang="mr-IN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…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3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28922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Understanding market changes</a:t>
            </a:r>
            <a:endParaRPr lang="en-US" sz="2000" kern="0" dirty="0" smtClean="0">
              <a:solidFill>
                <a:schemeClr val="dk1"/>
              </a:solidFill>
              <a:sym typeface="Lor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Market structure (and the inevitable bad news)</a:t>
            </a:r>
            <a:endParaRPr lang="en" sz="2000" kern="0" dirty="0" smtClean="0">
              <a:solidFill>
                <a:schemeClr val="dk1"/>
              </a:solidFill>
              <a:highlight>
                <a:srgbClr val="FFCD00"/>
              </a:highlight>
              <a:sym typeface="Lor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kern="0" dirty="0" smtClean="0">
                <a:sym typeface="Quattrocento Sans"/>
              </a:rPr>
              <a:t>Strategy (or delaying the inevitable)</a:t>
            </a:r>
            <a:endParaRPr lang="en" sz="2000" kern="0" dirty="0"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6786496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Market Changes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4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3011802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228600" fontAlgn="auto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US" sz="2000" dirty="0" smtClean="0"/>
              <a:t>Market</a:t>
            </a: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US" sz="2000" dirty="0" smtClean="0"/>
              <a:t>Demand</a:t>
            </a:r>
            <a:endParaRPr lang="en-US" sz="2000" dirty="0"/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Supply</a:t>
            </a:r>
          </a:p>
          <a:p>
            <a:pPr marL="4572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Magic</a:t>
            </a:r>
          </a:p>
        </p:txBody>
      </p:sp>
    </p:spTree>
    <p:extLst>
      <p:ext uri="{BB962C8B-B14F-4D97-AF65-F5344CB8AC3E}">
        <p14:creationId xmlns:p14="http://schemas.microsoft.com/office/powerpoint/2010/main" val="1490484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Market Equilibrium</a:t>
            </a:r>
            <a:endParaRPr lang="en" dirty="0">
              <a:highlight>
                <a:srgbClr val="FFCD00"/>
              </a:highlight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Quantity Supplied = Quantity Demanded</a:t>
            </a: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57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Market Equilibrium</a:t>
            </a:r>
            <a:endParaRPr lang="en" dirty="0">
              <a:highlight>
                <a:srgbClr val="FFCD00"/>
              </a:highlight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381125" y="1616075"/>
            <a:ext cx="6810375" cy="3113088"/>
          </a:xfrm>
        </p:spPr>
        <p:txBody>
          <a:bodyPr>
            <a:noAutofit/>
          </a:bodyPr>
          <a:lstStyle/>
          <a:p>
            <a:pPr marL="45720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Shifts in supply or demand change equilibrium prices and quantities</a:t>
            </a: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Can </a:t>
            </a:r>
            <a:r>
              <a:rPr lang="en-US" dirty="0" smtClean="0">
                <a:solidFill>
                  <a:schemeClr val="dk1"/>
                </a:solidFill>
                <a:highlight>
                  <a:srgbClr val="FFCD00"/>
                </a:highlight>
                <a:sym typeface="Lora"/>
              </a:rPr>
              <a:t>predict</a:t>
            </a:r>
            <a:r>
              <a:rPr lang="en-US" dirty="0" smtClean="0"/>
              <a:t> </a:t>
            </a:r>
            <a:r>
              <a:rPr lang="en-US" dirty="0"/>
              <a:t>industry </a:t>
            </a:r>
            <a:r>
              <a:rPr lang="en-US" dirty="0" smtClean="0"/>
              <a:t>changes</a:t>
            </a: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Can </a:t>
            </a:r>
            <a:r>
              <a:rPr lang="en-US" dirty="0" smtClean="0">
                <a:solidFill>
                  <a:schemeClr val="dk1"/>
                </a:solidFill>
                <a:highlight>
                  <a:srgbClr val="FFCD00"/>
                </a:highlight>
                <a:sym typeface="Lora"/>
              </a:rPr>
              <a:t>explain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industry changes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363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82" y="888767"/>
            <a:ext cx="3653790" cy="3653790"/>
          </a:xfrm>
          <a:prstGeom prst="ellipse">
            <a:avLst/>
          </a:prstGeom>
        </p:spPr>
      </p:pic>
      <p:sp>
        <p:nvSpPr>
          <p:cNvPr id="166" name="Shape 166"/>
          <p:cNvSpPr txBox="1">
            <a:spLocks noGrp="1"/>
          </p:cNvSpPr>
          <p:nvPr>
            <p:ph type="body" idx="4294967295"/>
          </p:nvPr>
        </p:nvSpPr>
        <p:spPr>
          <a:xfrm>
            <a:off x="4361974" y="878850"/>
            <a:ext cx="4218145" cy="3654300"/>
          </a:xfrm>
        </p:spPr>
        <p:txBody>
          <a:bodyPr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b="1" dirty="0" smtClean="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Cauliflower “bubble”?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dirty="0" smtClean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dirty="0" smtClean="0">
                <a:latin typeface="Quattrocento Sans"/>
                <a:ea typeface="Quattrocento Sans"/>
                <a:cs typeface="Quattrocento Sans"/>
                <a:sym typeface="Quattrocento Sans"/>
              </a:rPr>
              <a:t>In winter of </a:t>
            </a:r>
            <a:r>
              <a:rPr lang="en-US" sz="2000" dirty="0" smtClean="0">
                <a:latin typeface="Quattrocento Sans"/>
                <a:ea typeface="Quattrocento Sans"/>
                <a:cs typeface="Quattrocento Sans"/>
                <a:sym typeface="Quattrocento Sans"/>
              </a:rPr>
              <a:t>2016</a:t>
            </a:r>
            <a:r>
              <a:rPr lang="en-US" sz="2000" dirty="0" smtClean="0">
                <a:latin typeface="Quattrocento Sans"/>
                <a:ea typeface="Quattrocento Sans"/>
                <a:cs typeface="Quattrocento Sans"/>
                <a:sym typeface="Quattrocento Sans"/>
              </a:rPr>
              <a:t>, cauliflower prices spiked to as much as $8 per head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endParaRPr lang="en-US" sz="2000" dirty="0" smtClean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/>
            </a:pPr>
            <a:r>
              <a:rPr lang="en-US" sz="2000" dirty="0" smtClean="0">
                <a:latin typeface="Quattrocento Sans"/>
                <a:ea typeface="Quattrocento Sans"/>
                <a:cs typeface="Quattrocento Sans"/>
                <a:sym typeface="Quattrocento Sans"/>
              </a:rPr>
              <a:t>The amount of cauliflower sold remained largely unchanged</a:t>
            </a:r>
            <a:endParaRPr lang="en" sz="2000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30722" name="Shape 167"/>
          <p:cNvCxnSpPr>
            <a:cxnSpLocks noChangeShapeType="1"/>
          </p:cNvCxnSpPr>
          <p:nvPr/>
        </p:nvCxnSpPr>
        <p:spPr bwMode="auto">
          <a:xfrm>
            <a:off x="-6350" y="1131888"/>
            <a:ext cx="915035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4" name="Shape 169"/>
          <p:cNvSpPr>
            <a:spLocks noChangeArrowheads="1"/>
          </p:cNvSpPr>
          <p:nvPr/>
        </p:nvSpPr>
        <p:spPr bwMode="auto">
          <a:xfrm>
            <a:off x="625475" y="736600"/>
            <a:ext cx="790575" cy="790575"/>
          </a:xfrm>
          <a:prstGeom prst="ellipse">
            <a:avLst/>
          </a:prstGeom>
          <a:solidFill>
            <a:srgbClr val="A28448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3" name="Shape 618"/>
          <p:cNvGrpSpPr>
            <a:grpSpLocks/>
          </p:cNvGrpSpPr>
          <p:nvPr/>
        </p:nvGrpSpPr>
        <p:grpSpPr bwMode="auto">
          <a:xfrm>
            <a:off x="835818" y="997743"/>
            <a:ext cx="369887" cy="268287"/>
            <a:chOff x="4604550" y="3714775"/>
            <a:chExt cx="439625" cy="319075"/>
          </a:xfrm>
        </p:grpSpPr>
        <p:sp>
          <p:nvSpPr>
            <p:cNvPr id="14" name="Shape 619"/>
            <p:cNvSpPr>
              <a:spLocks/>
            </p:cNvSpPr>
            <p:nvPr/>
          </p:nvSpPr>
          <p:spPr bwMode="auto">
            <a:xfrm>
              <a:off x="4604550" y="3714775"/>
              <a:ext cx="439625" cy="319075"/>
            </a:xfrm>
            <a:custGeom>
              <a:avLst/>
              <a:gdLst>
                <a:gd name="T0" fmla="*/ 1 w 17585"/>
                <a:gd name="T1" fmla="*/ 1 h 12763"/>
                <a:gd name="T2" fmla="*/ 1 w 17585"/>
                <a:gd name="T3" fmla="*/ 12276 h 12763"/>
                <a:gd name="T4" fmla="*/ 1 w 17585"/>
                <a:gd name="T5" fmla="*/ 12276 h 12763"/>
                <a:gd name="T6" fmla="*/ 1 w 17585"/>
                <a:gd name="T7" fmla="*/ 12373 h 12763"/>
                <a:gd name="T8" fmla="*/ 25 w 17585"/>
                <a:gd name="T9" fmla="*/ 12471 h 12763"/>
                <a:gd name="T10" fmla="*/ 74 w 17585"/>
                <a:gd name="T11" fmla="*/ 12544 h 12763"/>
                <a:gd name="T12" fmla="*/ 122 w 17585"/>
                <a:gd name="T13" fmla="*/ 12617 h 12763"/>
                <a:gd name="T14" fmla="*/ 196 w 17585"/>
                <a:gd name="T15" fmla="*/ 12690 h 12763"/>
                <a:gd name="T16" fmla="*/ 293 w 17585"/>
                <a:gd name="T17" fmla="*/ 12714 h 12763"/>
                <a:gd name="T18" fmla="*/ 366 w 17585"/>
                <a:gd name="T19" fmla="*/ 12763 h 12763"/>
                <a:gd name="T20" fmla="*/ 488 w 17585"/>
                <a:gd name="T21" fmla="*/ 12763 h 12763"/>
                <a:gd name="T22" fmla="*/ 17585 w 17585"/>
                <a:gd name="T23" fmla="*/ 12763 h 12763"/>
                <a:gd name="T24" fmla="*/ 0 w 17585"/>
                <a:gd name="T25" fmla="*/ 0 h 12763"/>
                <a:gd name="T26" fmla="*/ 17585 w 17585"/>
                <a:gd name="T27" fmla="*/ 12763 h 1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15" name="Shape 620"/>
            <p:cNvSpPr>
              <a:spLocks/>
            </p:cNvSpPr>
            <p:nvPr/>
          </p:nvSpPr>
          <p:spPr bwMode="auto">
            <a:xfrm>
              <a:off x="4647175" y="3761675"/>
              <a:ext cx="354400" cy="213725"/>
            </a:xfrm>
            <a:custGeom>
              <a:avLst/>
              <a:gdLst>
                <a:gd name="T0" fmla="*/ 1 w 14176"/>
                <a:gd name="T1" fmla="*/ 8549 h 8549"/>
                <a:gd name="T2" fmla="*/ 3654 w 14176"/>
                <a:gd name="T3" fmla="*/ 4408 h 8549"/>
                <a:gd name="T4" fmla="*/ 5821 w 14176"/>
                <a:gd name="T5" fmla="*/ 5699 h 8549"/>
                <a:gd name="T6" fmla="*/ 9085 w 14176"/>
                <a:gd name="T7" fmla="*/ 1924 h 8549"/>
                <a:gd name="T8" fmla="*/ 9085 w 14176"/>
                <a:gd name="T9" fmla="*/ 1924 h 8549"/>
                <a:gd name="T10" fmla="*/ 9085 w 14176"/>
                <a:gd name="T11" fmla="*/ 1924 h 8549"/>
                <a:gd name="T12" fmla="*/ 9085 w 14176"/>
                <a:gd name="T13" fmla="*/ 1924 h 8549"/>
                <a:gd name="T14" fmla="*/ 9061 w 14176"/>
                <a:gd name="T15" fmla="*/ 1924 h 8549"/>
                <a:gd name="T16" fmla="*/ 9085 w 14176"/>
                <a:gd name="T17" fmla="*/ 1924 h 8549"/>
                <a:gd name="T18" fmla="*/ 9085 w 14176"/>
                <a:gd name="T19" fmla="*/ 1924 h 8549"/>
                <a:gd name="T20" fmla="*/ 9085 w 14176"/>
                <a:gd name="T21" fmla="*/ 1924 h 8549"/>
                <a:gd name="T22" fmla="*/ 9085 w 14176"/>
                <a:gd name="T23" fmla="*/ 1924 h 8549"/>
                <a:gd name="T24" fmla="*/ 9061 w 14176"/>
                <a:gd name="T25" fmla="*/ 1924 h 8549"/>
                <a:gd name="T26" fmla="*/ 9085 w 14176"/>
                <a:gd name="T27" fmla="*/ 1924 h 8549"/>
                <a:gd name="T28" fmla="*/ 10571 w 14176"/>
                <a:gd name="T29" fmla="*/ 3337 h 8549"/>
                <a:gd name="T30" fmla="*/ 14175 w 14176"/>
                <a:gd name="T31" fmla="*/ 0 h 8549"/>
                <a:gd name="T32" fmla="*/ 0 w 14176"/>
                <a:gd name="T33" fmla="*/ 0 h 8549"/>
                <a:gd name="T34" fmla="*/ 14176 w 14176"/>
                <a:gd name="T35" fmla="*/ 8549 h 8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T32" t="T33" r="T34" b="T35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7877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60120" y="2238000"/>
            <a:ext cx="7269480" cy="8199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/>
              <a:t>All models are wrong</a:t>
            </a:r>
            <a:endParaRPr lang="en-US" dirty="0" smtClean="0"/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dirty="0" smtClean="0"/>
              <a:t>But some are useful</a:t>
            </a:r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Clr>
                <a:srgbClr val="FFCD00"/>
              </a:buClr>
              <a:buNone/>
              <a:defRPr/>
            </a:pPr>
            <a:r>
              <a:rPr lang="en-US" sz="1800" i="0" dirty="0" smtClean="0"/>
              <a:t>— George Box</a:t>
            </a:r>
            <a:endParaRPr lang="en-US" sz="1800" i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12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Market </a:t>
            </a: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Structure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5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ola templ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ola" id="{623AD44C-EE65-FE4C-87B1-13997D5D3EBA}" vid="{95DEBDB7-D69F-0244-98C4-0DBCB1AE07D2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</Template>
  <TotalTime>1607</TotalTime>
  <Words>298</Words>
  <Application>Microsoft Macintosh PowerPoint</Application>
  <PresentationFormat>On-screen Show (16:9)</PresentationFormat>
  <Paragraphs>106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Lora</vt:lpstr>
      <vt:lpstr>Quattrocento Sans</vt:lpstr>
      <vt:lpstr>Verdana</vt:lpstr>
      <vt:lpstr>Arial</vt:lpstr>
      <vt:lpstr>Viola template</vt:lpstr>
      <vt:lpstr>Managerial Economics</vt:lpstr>
      <vt:lpstr>Last time…</vt:lpstr>
      <vt:lpstr>Outline…</vt:lpstr>
      <vt:lpstr>Market Changes</vt:lpstr>
      <vt:lpstr>Market Equilibrium</vt:lpstr>
      <vt:lpstr>Market Equilibrium</vt:lpstr>
      <vt:lpstr>PowerPoint Presentation</vt:lpstr>
      <vt:lpstr>PowerPoint Presentation</vt:lpstr>
      <vt:lpstr>Market Structure</vt:lpstr>
      <vt:lpstr>Market Structure</vt:lpstr>
      <vt:lpstr>Strategy</vt:lpstr>
      <vt:lpstr>PowerPoint Presentation</vt:lpstr>
      <vt:lpstr>Two Sides of Strategy</vt:lpstr>
      <vt:lpstr>Industry View</vt:lpstr>
      <vt:lpstr>Resource View</vt:lpstr>
      <vt:lpstr>Summary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Mike S</dc:creator>
  <cp:lastModifiedBy>Mike S</cp:lastModifiedBy>
  <cp:revision>111</cp:revision>
  <dcterms:created xsi:type="dcterms:W3CDTF">2017-10-16T01:28:23Z</dcterms:created>
  <dcterms:modified xsi:type="dcterms:W3CDTF">2017-11-01T13:49:23Z</dcterms:modified>
</cp:coreProperties>
</file>