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8" r:id="rId1"/>
  </p:sldMasterIdLst>
  <p:notesMasterIdLst>
    <p:notesMasterId r:id="rId17"/>
  </p:notesMasterIdLst>
  <p:sldIdLst>
    <p:sldId id="256" r:id="rId2"/>
    <p:sldId id="356" r:id="rId3"/>
    <p:sldId id="357" r:id="rId4"/>
    <p:sldId id="358" r:id="rId5"/>
    <p:sldId id="360" r:id="rId6"/>
    <p:sldId id="359" r:id="rId7"/>
    <p:sldId id="368" r:id="rId8"/>
    <p:sldId id="354" r:id="rId9"/>
    <p:sldId id="370" r:id="rId10"/>
    <p:sldId id="361" r:id="rId11"/>
    <p:sldId id="362" r:id="rId12"/>
    <p:sldId id="366" r:id="rId13"/>
    <p:sldId id="363" r:id="rId14"/>
    <p:sldId id="367" r:id="rId15"/>
    <p:sldId id="375" r:id="rId16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1465"/>
    <a:srgbClr val="156014"/>
    <a:srgbClr val="A28448"/>
    <a:srgbClr val="F4F1CF"/>
    <a:srgbClr val="0AF80F"/>
    <a:srgbClr val="53F0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E86FEC1-F41B-40B7-A70C-D34B210500F4}">
  <a:tblStyle styleId="{9E86FEC1-F41B-40B7-A70C-D34B210500F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1335"/>
    <p:restoredTop sz="94668"/>
  </p:normalViewPr>
  <p:slideViewPr>
    <p:cSldViewPr snapToGrid="0" snapToObjects="1">
      <p:cViewPr>
        <p:scale>
          <a:sx n="87" d="100"/>
          <a:sy n="87" d="100"/>
        </p:scale>
        <p:origin x="144" y="6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hape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0 w 120000"/>
              <a:gd name="T11" fmla="*/ 0 h 120000"/>
              <a:gd name="T12" fmla="*/ 120000 w 120000"/>
              <a:gd name="T13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pPr lvl="0"/>
            <a:endParaRPr noProof="0"/>
          </a:p>
        </p:txBody>
      </p:sp>
    </p:spTree>
    <p:extLst>
      <p:ext uri="{BB962C8B-B14F-4D97-AF65-F5344CB8AC3E}">
        <p14:creationId xmlns:p14="http://schemas.microsoft.com/office/powerpoint/2010/main" val="188652209"/>
      </p:ext>
    </p:extLst>
  </p:cSld>
  <p:clrMap bg1="lt1" tx1="dk1" bg2="dk2" tx2="lt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hape 58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3314" name="Shape 59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18136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hape 107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3554" name="Shape 10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1211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hape 107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3554" name="Shape 10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99075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hape 328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54274" name="Shape 329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30059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hape 107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3554" name="Shape 10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94155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hape 107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3554" name="Shape 10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25153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hape 107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3554" name="Shape 10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2626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hape 95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9458" name="Shape 96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09981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hape 95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9458" name="Shape 96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34320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hape 163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31746" name="Shape 164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51405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hape 107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3554" name="Shape 10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5929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hape 138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7650" name="Shape 139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735344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hape 138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7650" name="Shape 139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381486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hape 138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7650" name="Shape 139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197076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hape 95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9458" name="Shape 96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8915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hape 10"/>
          <p:cNvCxnSpPr>
            <a:cxnSpLocks noChangeShapeType="1"/>
          </p:cNvCxnSpPr>
          <p:nvPr/>
        </p:nvCxnSpPr>
        <p:spPr bwMode="auto">
          <a:xfrm>
            <a:off x="-6350" y="3676650"/>
            <a:ext cx="91630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Shape 11"/>
          <p:cNvSpPr>
            <a:spLocks noChangeArrowheads="1"/>
          </p:cNvSpPr>
          <p:nvPr/>
        </p:nvSpPr>
        <p:spPr bwMode="auto">
          <a:xfrm>
            <a:off x="1117600" y="3392488"/>
            <a:ext cx="566738" cy="566737"/>
          </a:xfrm>
          <a:prstGeom prst="ellipse">
            <a:avLst/>
          </a:prstGeom>
          <a:solidFill>
            <a:srgbClr val="A284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996630" y="2003888"/>
            <a:ext cx="4523700" cy="1159800"/>
          </a:xfrm>
          <a:prstGeom prst="rect">
            <a:avLst/>
          </a:prstGeom>
        </p:spPr>
        <p:txBody>
          <a:bodyPr anchor="b"/>
          <a:lstStyle>
            <a:lvl1pPr lvl="0">
              <a:spcBef>
                <a:spcPts val="0"/>
              </a:spcBef>
              <a:buSzPct val="100000"/>
              <a:defRPr sz="3600">
                <a:latin typeface="Verdana" charset="0"/>
                <a:ea typeface="Verdana" charset="0"/>
                <a:cs typeface="Verdana" charset="0"/>
              </a:defRPr>
            </a:lvl1pPr>
            <a:lvl2pPr lvl="1">
              <a:spcBef>
                <a:spcPts val="0"/>
              </a:spcBef>
              <a:buSzPct val="100000"/>
              <a:defRPr sz="3600"/>
            </a:lvl2pPr>
            <a:lvl3pPr lvl="2">
              <a:spcBef>
                <a:spcPts val="0"/>
              </a:spcBef>
              <a:buSzPct val="100000"/>
              <a:defRPr sz="3600"/>
            </a:lvl3pPr>
            <a:lvl4pPr lvl="3">
              <a:spcBef>
                <a:spcPts val="0"/>
              </a:spcBef>
              <a:buSzPct val="100000"/>
              <a:defRPr sz="3600"/>
            </a:lvl4pPr>
            <a:lvl5pPr lvl="4">
              <a:spcBef>
                <a:spcPts val="0"/>
              </a:spcBef>
              <a:buSzPct val="100000"/>
              <a:defRPr sz="3600"/>
            </a:lvl5pPr>
            <a:lvl6pPr lvl="5">
              <a:spcBef>
                <a:spcPts val="0"/>
              </a:spcBef>
              <a:buSzPct val="100000"/>
              <a:defRPr sz="3600"/>
            </a:lvl6pPr>
            <a:lvl7pPr lvl="6">
              <a:spcBef>
                <a:spcPts val="0"/>
              </a:spcBef>
              <a:buSzPct val="100000"/>
              <a:defRPr sz="3600"/>
            </a:lvl7pPr>
            <a:lvl8pPr lvl="7">
              <a:spcBef>
                <a:spcPts val="0"/>
              </a:spcBef>
              <a:buSzPct val="100000"/>
              <a:defRPr sz="3600"/>
            </a:lvl8pPr>
            <a:lvl9pPr lvl="8">
              <a:spcBef>
                <a:spcPts val="0"/>
              </a:spcBef>
              <a:buSzPct val="100000"/>
              <a:defRPr sz="3600"/>
            </a:lvl9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329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hape 14"/>
          <p:cNvCxnSpPr>
            <a:cxnSpLocks noChangeShapeType="1"/>
          </p:cNvCxnSpPr>
          <p:nvPr/>
        </p:nvCxnSpPr>
        <p:spPr bwMode="auto">
          <a:xfrm>
            <a:off x="-6350" y="2571750"/>
            <a:ext cx="1984375" cy="0"/>
          </a:xfrm>
          <a:prstGeom prst="straightConnector1">
            <a:avLst/>
          </a:prstGeom>
          <a:noFill/>
          <a:ln w="9525">
            <a:solidFill>
              <a:srgbClr val="CCCCCC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Shape 15"/>
          <p:cNvSpPr>
            <a:spLocks noChangeArrowheads="1"/>
          </p:cNvSpPr>
          <p:nvPr/>
        </p:nvSpPr>
        <p:spPr bwMode="auto">
          <a:xfrm>
            <a:off x="1117600" y="2287588"/>
            <a:ext cx="566738" cy="568325"/>
          </a:xfrm>
          <a:prstGeom prst="ellipse">
            <a:avLst/>
          </a:prstGeom>
          <a:solidFill>
            <a:srgbClr val="A284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6" name="Shape 17"/>
          <p:cNvCxnSpPr>
            <a:cxnSpLocks noChangeShapeType="1"/>
          </p:cNvCxnSpPr>
          <p:nvPr/>
        </p:nvCxnSpPr>
        <p:spPr bwMode="auto">
          <a:xfrm>
            <a:off x="5899150" y="2571750"/>
            <a:ext cx="3251200" cy="0"/>
          </a:xfrm>
          <a:prstGeom prst="straightConnector1">
            <a:avLst/>
          </a:prstGeom>
          <a:noFill/>
          <a:ln w="9525">
            <a:solidFill>
              <a:srgbClr val="CCCCCC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2022300" y="2815923"/>
            <a:ext cx="5591400" cy="784800"/>
          </a:xfrm>
          <a:prstGeom prst="rect">
            <a:avLst/>
          </a:prstGeom>
        </p:spPr>
        <p:txBody>
          <a:bodyPr/>
          <a:lstStyle>
            <a:lvl1pPr lvl="0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1400">
                <a:highlight>
                  <a:srgbClr val="FFCD00"/>
                </a:highlight>
              </a:defRPr>
            </a:lvl1pPr>
            <a:lvl2pPr lvl="1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2pPr>
            <a:lvl3pPr lvl="2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3pPr>
            <a:lvl4pPr lvl="3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4pPr>
            <a:lvl5pPr lvl="4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5pPr>
            <a:lvl6pPr lvl="5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6pPr>
            <a:lvl7pPr lvl="6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7pPr>
            <a:lvl8pPr lvl="7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8pPr>
            <a:lvl9pPr lvl="8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2022225" y="1693523"/>
            <a:ext cx="3787800" cy="1159800"/>
          </a:xfrm>
          <a:prstGeom prst="rect">
            <a:avLst/>
          </a:prstGeom>
        </p:spPr>
        <p:txBody>
          <a:bodyPr anchor="b"/>
          <a:lstStyle>
            <a:lvl1pPr lvl="0" rtl="0">
              <a:spcBef>
                <a:spcPts val="0"/>
              </a:spcBef>
              <a:buSzPct val="100000"/>
              <a:defRPr sz="3000">
                <a:latin typeface="Verdana" charset="0"/>
                <a:ea typeface="Verdana" charset="0"/>
                <a:cs typeface="Verdana" charset="0"/>
              </a:defRPr>
            </a:lvl1pPr>
            <a:lvl2pPr lvl="1" rtl="0">
              <a:spcBef>
                <a:spcPts val="0"/>
              </a:spcBef>
              <a:buSzPct val="100000"/>
              <a:defRPr sz="3000"/>
            </a:lvl2pPr>
            <a:lvl3pPr lvl="2" rtl="0">
              <a:spcBef>
                <a:spcPts val="0"/>
              </a:spcBef>
              <a:buSzPct val="100000"/>
              <a:defRPr sz="3000"/>
            </a:lvl3pPr>
            <a:lvl4pPr lvl="3" rtl="0">
              <a:spcBef>
                <a:spcPts val="0"/>
              </a:spcBef>
              <a:buSzPct val="100000"/>
              <a:defRPr sz="3000"/>
            </a:lvl4pPr>
            <a:lvl5pPr lvl="4" rtl="0">
              <a:spcBef>
                <a:spcPts val="0"/>
              </a:spcBef>
              <a:buSzPct val="100000"/>
              <a:defRPr sz="3000"/>
            </a:lvl5pPr>
            <a:lvl6pPr lvl="5" rtl="0">
              <a:spcBef>
                <a:spcPts val="0"/>
              </a:spcBef>
              <a:buSzPct val="100000"/>
              <a:defRPr sz="3000"/>
            </a:lvl6pPr>
            <a:lvl7pPr lvl="6" rtl="0">
              <a:spcBef>
                <a:spcPts val="0"/>
              </a:spcBef>
              <a:buSzPct val="100000"/>
              <a:defRPr sz="3000"/>
            </a:lvl7pPr>
            <a:lvl8pPr lvl="7" rtl="0">
              <a:spcBef>
                <a:spcPts val="0"/>
              </a:spcBef>
              <a:buSzPct val="100000"/>
              <a:defRPr sz="3000"/>
            </a:lvl8pPr>
            <a:lvl9pPr lvl="8" rtl="0">
              <a:spcBef>
                <a:spcPts val="0"/>
              </a:spcBef>
              <a:buSzPct val="100000"/>
              <a:defRPr sz="3000"/>
            </a:lvl9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366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hape 24"/>
          <p:cNvCxnSpPr>
            <a:cxnSpLocks noChangeShapeType="1"/>
          </p:cNvCxnSpPr>
          <p:nvPr/>
        </p:nvCxnSpPr>
        <p:spPr bwMode="auto">
          <a:xfrm>
            <a:off x="0" y="1131888"/>
            <a:ext cx="1376363" cy="0"/>
          </a:xfrm>
          <a:prstGeom prst="straightConnector1">
            <a:avLst/>
          </a:prstGeom>
          <a:noFill/>
          <a:ln w="9525">
            <a:solidFill>
              <a:srgbClr val="CCCCCC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Shape 25"/>
          <p:cNvSpPr>
            <a:spLocks noChangeArrowheads="1"/>
          </p:cNvSpPr>
          <p:nvPr/>
        </p:nvSpPr>
        <p:spPr bwMode="auto">
          <a:xfrm>
            <a:off x="817563" y="928688"/>
            <a:ext cx="406400" cy="406400"/>
          </a:xfrm>
          <a:prstGeom prst="ellipse">
            <a:avLst/>
          </a:prstGeom>
          <a:solidFill>
            <a:srgbClr val="A284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6" name="Shape 28"/>
          <p:cNvCxnSpPr>
            <a:cxnSpLocks noChangeShapeType="1"/>
          </p:cNvCxnSpPr>
          <p:nvPr/>
        </p:nvCxnSpPr>
        <p:spPr bwMode="auto">
          <a:xfrm>
            <a:off x="5265738" y="1131888"/>
            <a:ext cx="3878262" cy="0"/>
          </a:xfrm>
          <a:prstGeom prst="straightConnector1">
            <a:avLst/>
          </a:prstGeom>
          <a:noFill/>
          <a:ln w="9525">
            <a:solidFill>
              <a:srgbClr val="CCCCCC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3878400" cy="435600"/>
          </a:xfrm>
          <a:prstGeom prst="rect">
            <a:avLst/>
          </a:prstGeom>
        </p:spPr>
        <p:txBody>
          <a:bodyPr/>
          <a:lstStyle>
            <a:lvl1pPr lvl="0" rtl="0">
              <a:spcBef>
                <a:spcPts val="0"/>
              </a:spcBef>
              <a:buSzPct val="100000"/>
              <a:buFont typeface="Lora"/>
              <a:buNone/>
              <a:defRPr sz="2000" b="1">
                <a:latin typeface="Verdana" charset="0"/>
                <a:ea typeface="Verdana" charset="0"/>
                <a:cs typeface="Verdana" charset="0"/>
                <a:sym typeface="Lora"/>
              </a:defRPr>
            </a:lvl1pPr>
            <a:lvl2pPr lvl="1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2pPr>
            <a:lvl3pPr lvl="2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3pPr>
            <a:lvl4pPr lvl="3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4pPr>
            <a:lvl5pPr lvl="4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5pPr>
            <a:lvl6pPr lvl="5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6pPr>
            <a:lvl7pPr lvl="6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7pPr>
            <a:lvl8pPr lvl="7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8pPr>
            <a:lvl9pPr lvl="8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9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</p:spPr>
        <p:txBody>
          <a:bodyPr/>
          <a:lstStyle>
            <a:lvl1pPr lvl="0" rtl="0">
              <a:spcBef>
                <a:spcPts val="600"/>
              </a:spcBef>
              <a:buClr>
                <a:srgbClr val="FFCD00"/>
              </a:buClr>
              <a:buSzPct val="100000"/>
              <a:buFont typeface="Quattrocento Sans"/>
              <a:buChar char="◉"/>
              <a:defRPr sz="2400">
                <a:latin typeface="Arial" charset="0"/>
                <a:ea typeface="Arial" charset="0"/>
                <a:cs typeface="Arial" charset="0"/>
                <a:sym typeface="Quattrocento Sans"/>
              </a:defRPr>
            </a:lvl1pPr>
            <a:lvl2pPr lvl="1" rtl="0">
              <a:spcBef>
                <a:spcPts val="480"/>
              </a:spcBef>
              <a:buClr>
                <a:srgbClr val="FFCD00"/>
              </a:buClr>
              <a:buSzPct val="100000"/>
              <a:buFont typeface="Quattrocento Sans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rtl="0">
              <a:spcBef>
                <a:spcPts val="480"/>
              </a:spcBef>
              <a:buClr>
                <a:srgbClr val="FFCD00"/>
              </a:buClr>
              <a:buSzPct val="100000"/>
              <a:buFont typeface="Quattrocento Sans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223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hape 33"/>
          <p:cNvCxnSpPr>
            <a:cxnSpLocks noChangeShapeType="1"/>
          </p:cNvCxnSpPr>
          <p:nvPr/>
        </p:nvCxnSpPr>
        <p:spPr bwMode="auto">
          <a:xfrm>
            <a:off x="0" y="1131888"/>
            <a:ext cx="1376363" cy="0"/>
          </a:xfrm>
          <a:prstGeom prst="straightConnector1">
            <a:avLst/>
          </a:prstGeom>
          <a:noFill/>
          <a:ln w="9525">
            <a:solidFill>
              <a:srgbClr val="CCCCCC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Shape 34"/>
          <p:cNvSpPr>
            <a:spLocks noChangeArrowheads="1"/>
          </p:cNvSpPr>
          <p:nvPr/>
        </p:nvSpPr>
        <p:spPr bwMode="auto">
          <a:xfrm>
            <a:off x="817563" y="928688"/>
            <a:ext cx="406400" cy="406400"/>
          </a:xfrm>
          <a:prstGeom prst="ellipse">
            <a:avLst/>
          </a:prstGeom>
          <a:solidFill>
            <a:srgbClr val="A284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7" name="Shape 35"/>
          <p:cNvCxnSpPr>
            <a:cxnSpLocks noChangeShapeType="1"/>
          </p:cNvCxnSpPr>
          <p:nvPr/>
        </p:nvCxnSpPr>
        <p:spPr bwMode="auto">
          <a:xfrm>
            <a:off x="5265738" y="1131888"/>
            <a:ext cx="3878262" cy="0"/>
          </a:xfrm>
          <a:prstGeom prst="straightConnector1">
            <a:avLst/>
          </a:prstGeom>
          <a:noFill/>
          <a:ln w="9525">
            <a:solidFill>
              <a:srgbClr val="CCCCCC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3878400" cy="435600"/>
          </a:xfrm>
          <a:prstGeom prst="rect">
            <a:avLst/>
          </a:prstGeom>
        </p:spPr>
        <p:txBody>
          <a:bodyPr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1381250" y="1618700"/>
            <a:ext cx="3425400" cy="3231000"/>
          </a:xfrm>
          <a:prstGeom prst="rect">
            <a:avLst/>
          </a:prstGeom>
        </p:spPr>
        <p:txBody>
          <a:bodyPr/>
          <a:lstStyle>
            <a:lvl1pPr lvl="0">
              <a:spcBef>
                <a:spcPts val="0"/>
              </a:spcBef>
              <a:buSzPct val="100000"/>
              <a:defRPr sz="2000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buSzPct val="100000"/>
              <a:defRPr sz="2000"/>
            </a:lvl4pPr>
            <a:lvl5pPr lvl="4">
              <a:spcBef>
                <a:spcPts val="0"/>
              </a:spcBef>
              <a:buSzPct val="100000"/>
              <a:defRPr sz="2000"/>
            </a:lvl5pPr>
            <a:lvl6pPr lvl="5">
              <a:spcBef>
                <a:spcPts val="0"/>
              </a:spcBef>
              <a:buSzPct val="100000"/>
              <a:defRPr sz="2000"/>
            </a:lvl6pPr>
            <a:lvl7pPr lvl="6">
              <a:spcBef>
                <a:spcPts val="0"/>
              </a:spcBef>
              <a:buSzPct val="100000"/>
              <a:defRPr sz="2000"/>
            </a:lvl7pPr>
            <a:lvl8pPr lvl="7">
              <a:spcBef>
                <a:spcPts val="0"/>
              </a:spcBef>
              <a:buSzPct val="100000"/>
              <a:defRPr sz="2000"/>
            </a:lvl8pPr>
            <a:lvl9pPr lvl="8">
              <a:spcBef>
                <a:spcPts val="0"/>
              </a:spcBef>
              <a:buSzPct val="100000"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5012916" y="1618700"/>
            <a:ext cx="3425400" cy="3231000"/>
          </a:xfrm>
          <a:prstGeom prst="rect">
            <a:avLst/>
          </a:prstGeom>
        </p:spPr>
        <p:txBody>
          <a:bodyPr/>
          <a:lstStyle>
            <a:lvl1pPr lvl="0">
              <a:spcBef>
                <a:spcPts val="0"/>
              </a:spcBef>
              <a:buSzPct val="100000"/>
              <a:defRPr sz="2000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buSzPct val="100000"/>
              <a:defRPr sz="2000"/>
            </a:lvl4pPr>
            <a:lvl5pPr lvl="4">
              <a:spcBef>
                <a:spcPts val="0"/>
              </a:spcBef>
              <a:buSzPct val="100000"/>
              <a:defRPr sz="2000"/>
            </a:lvl5pPr>
            <a:lvl6pPr lvl="5">
              <a:spcBef>
                <a:spcPts val="0"/>
              </a:spcBef>
              <a:buSzPct val="100000"/>
              <a:defRPr sz="2000"/>
            </a:lvl6pPr>
            <a:lvl7pPr lvl="6">
              <a:spcBef>
                <a:spcPts val="0"/>
              </a:spcBef>
              <a:buSzPct val="100000"/>
              <a:defRPr sz="2000"/>
            </a:lvl7pPr>
            <a:lvl8pPr lvl="7">
              <a:spcBef>
                <a:spcPts val="0"/>
              </a:spcBef>
              <a:buSzPct val="100000"/>
              <a:defRPr sz="2000"/>
            </a:lvl8pPr>
            <a:lvl9pPr lvl="8">
              <a:spcBef>
                <a:spcPts val="0"/>
              </a:spcBef>
              <a:buSzPct val="100000"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381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253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6"/>
          <p:cNvSpPr txBox="1">
            <a:spLocks noGrp="1"/>
          </p:cNvSpPr>
          <p:nvPr>
            <p:ph type="body" idx="1"/>
          </p:nvPr>
        </p:nvSpPr>
        <p:spPr bwMode="auto">
          <a:xfrm>
            <a:off x="1381125" y="1616075"/>
            <a:ext cx="6810375" cy="311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dirty="0">
              <a:sym typeface="Arial" charset="0"/>
            </a:endParaRPr>
          </a:p>
        </p:txBody>
      </p:sp>
      <p:sp>
        <p:nvSpPr>
          <p:cNvPr id="1027" name="Shape 7"/>
          <p:cNvSpPr txBox="1">
            <a:spLocks noGrp="1"/>
          </p:cNvSpPr>
          <p:nvPr>
            <p:ph type="title"/>
          </p:nvPr>
        </p:nvSpPr>
        <p:spPr bwMode="auto">
          <a:xfrm>
            <a:off x="1381125" y="936625"/>
            <a:ext cx="6810375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dirty="0">
              <a:sym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E5F72-A700-2B41-902D-0ACD7FAE97A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2" r:id="rId3"/>
    <p:sldLayoutId id="2147483676" r:id="rId4"/>
    <p:sldLayoutId id="2147483677" r:id="rId5"/>
  </p:sldLayoutIdLst>
  <p:transition>
    <p:fade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1" fontAlgn="base" hangingPunct="1">
        <a:spcBef>
          <a:spcPct val="0"/>
        </a:spcBef>
        <a:spcAft>
          <a:spcPct val="0"/>
        </a:spcAft>
        <a:buClr>
          <a:srgbClr val="A28448"/>
        </a:buClr>
        <a:buFont typeface="Quattrocento Sans" charset="0"/>
        <a:buChar char="◉"/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1pPr>
      <a:lvl2pPr lvl="1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4" Type="http://schemas.openxmlformats.org/officeDocument/2006/relationships/image" Target="../media/image9.tiff"/><Relationship Id="rId5" Type="http://schemas.openxmlformats.org/officeDocument/2006/relationships/image" Target="../media/image10.tif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4" Type="http://schemas.openxmlformats.org/officeDocument/2006/relationships/image" Target="../media/image3.tiff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4" Type="http://schemas.openxmlformats.org/officeDocument/2006/relationships/image" Target="../media/image5.tiff"/><Relationship Id="rId5" Type="http://schemas.openxmlformats.org/officeDocument/2006/relationships/image" Target="../media/image6.tif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Font typeface="Lora"/>
              <a:buNone/>
              <a:defRPr/>
            </a:pPr>
            <a:r>
              <a:rPr lang="en-US" b="1" dirty="0" smtClean="0">
                <a:latin typeface="Arial" charset="0"/>
                <a:ea typeface="Arial" charset="0"/>
                <a:cs typeface="Arial" charset="0"/>
                <a:sym typeface="Lora"/>
              </a:rPr>
              <a:t>Managerial Economics</a:t>
            </a:r>
            <a:endParaRPr lang="en" b="1" dirty="0">
              <a:latin typeface="Arial" charset="0"/>
              <a:ea typeface="Arial" charset="0"/>
              <a:cs typeface="Arial" charset="0"/>
              <a:sym typeface="Lora"/>
            </a:endParaRPr>
          </a:p>
        </p:txBody>
      </p:sp>
      <p:sp>
        <p:nvSpPr>
          <p:cNvPr id="3" name="Shape 61"/>
          <p:cNvSpPr txBox="1">
            <a:spLocks/>
          </p:cNvSpPr>
          <p:nvPr/>
        </p:nvSpPr>
        <p:spPr bwMode="auto">
          <a:xfrm>
            <a:off x="1943687" y="3702059"/>
            <a:ext cx="6939056" cy="47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lvl="1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lvl="2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lvl="3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lvl="4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457200" lvl="5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914400" lvl="6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1371600" lvl="7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1828800" lvl="8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fontAlgn="auto">
              <a:spcAft>
                <a:spcPts val="0"/>
              </a:spcAft>
              <a:buFont typeface="Lora"/>
              <a:buNone/>
              <a:defRPr/>
            </a:pPr>
            <a:r>
              <a:rPr lang="en-US" sz="1800" b="1" kern="0" dirty="0" smtClean="0">
                <a:sym typeface="Lora"/>
              </a:rPr>
              <a:t>Fall 2017 - Mike Shor</a:t>
            </a:r>
            <a:r>
              <a:rPr lang="en-US" sz="2000" b="1" kern="0" dirty="0" smtClean="0">
                <a:sym typeface="Lora"/>
              </a:rPr>
              <a:t> 			     </a:t>
            </a:r>
            <a:r>
              <a:rPr lang="en-US" sz="2000" b="1" kern="0" dirty="0">
                <a:sym typeface="Lora"/>
              </a:rPr>
              <a:t>	</a:t>
            </a:r>
            <a:r>
              <a:rPr lang="en-US" sz="2000" b="1" dirty="0" smtClean="0">
                <a:highlight>
                  <a:srgbClr val="FFCD00"/>
                </a:highlight>
                <a:sym typeface="Lora"/>
              </a:rPr>
              <a:t>Lecture 7</a:t>
            </a:r>
            <a:endParaRPr lang="en" sz="2000" b="1" kern="0" dirty="0">
              <a:sym typeface="Lor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3587" y="3537674"/>
            <a:ext cx="528052" cy="40729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 secret sauce</a:t>
            </a:r>
            <a:endParaRPr lang="en" dirty="0">
              <a:highlight>
                <a:srgbClr val="FFCD00"/>
              </a:highligh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Shape 111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1381125" y="1616075"/>
                <a:ext cx="6810375" cy="3113088"/>
              </a:xfrm>
            </p:spPr>
            <p:txBody>
              <a:bodyPr>
                <a:noAutofit/>
              </a:bodyPr>
              <a:lstStyle/>
              <a:p>
                <a:pPr marL="114300" lvl="1" indent="-228600"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800" dirty="0" smtClean="0">
                    <a:latin typeface="Arial" charset="0"/>
                    <a:ea typeface="Arial" charset="0"/>
                    <a:cs typeface="Arial" charset="0"/>
                  </a:rPr>
                  <a:t>When setting a single price:</a:t>
                </a:r>
                <a:endParaRPr lang="en-US" sz="2800" dirty="0">
                  <a:latin typeface="Arial" charset="0"/>
                  <a:ea typeface="Arial" charset="0"/>
                  <a:cs typeface="Arial" charset="0"/>
                </a:endParaRPr>
              </a:p>
              <a:p>
                <a:pPr marL="114300" lvl="1" indent="-228600"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 dirty="0" smtClean="0">
                  <a:latin typeface="Arial" charset="0"/>
                  <a:ea typeface="Arial" charset="0"/>
                  <a:cs typeface="Arial" charset="0"/>
                </a:endParaRPr>
              </a:p>
              <a:p>
                <a:pPr marL="114300" lvl="1" indent="-228600"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200" dirty="0" smtClean="0">
                    <a:latin typeface="Arial" charset="0"/>
                    <a:ea typeface="Arial" charset="0"/>
                    <a:cs typeface="Arial" charset="0"/>
                  </a:rPr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mr-IN" sz="3200" i="1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𝑃</m:t>
                        </m:r>
                        <m:r>
                          <a:rPr lang="en-US" sz="3200" b="0" i="1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𝑀𝐶</m:t>
                        </m:r>
                      </m:num>
                      <m:den>
                        <m:r>
                          <a:rPr lang="en-US" sz="3200" b="0" i="1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𝑃</m:t>
                        </m:r>
                      </m:den>
                    </m:f>
                  </m:oMath>
                </a14:m>
                <a:r>
                  <a:rPr lang="en-US" sz="3200" dirty="0" smtClean="0">
                    <a:latin typeface="Arial" charset="0"/>
                    <a:ea typeface="Arial" charset="0"/>
                    <a:cs typeface="Arial" charset="0"/>
                  </a:rPr>
                  <a:t>   =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charset="0"/>
                        <a:ea typeface="Arial" charset="0"/>
                        <a:cs typeface="Arial" charset="0"/>
                      </a:rPr>
                      <m:t>  </m:t>
                    </m:r>
                    <m:f>
                      <m:fPr>
                        <m:ctrlPr>
                          <a:rPr lang="mr-IN" sz="3200" i="1">
                            <a:latin typeface="Cambria Math" charset="0"/>
                            <a:ea typeface="Arial" charset="0"/>
                            <a:cs typeface="Arial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|</m:t>
                        </m:r>
                        <m:r>
                          <a:rPr lang="en-US" sz="3200" b="0" i="1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𝑒𝑙𝑎𝑠𝑡𝑖𝑐𝑖𝑡𝑦</m:t>
                        </m:r>
                        <m:r>
                          <a:rPr lang="en-US" sz="3200" b="0" i="1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|</m:t>
                        </m:r>
                      </m:den>
                    </m:f>
                  </m:oMath>
                </a14:m>
                <a:endParaRPr lang="en-US" sz="2800" dirty="0" smtClean="0">
                  <a:latin typeface="Arial" charset="0"/>
                  <a:ea typeface="Arial" charset="0"/>
                  <a:cs typeface="Arial" charset="0"/>
                </a:endParaRPr>
              </a:p>
              <a:p>
                <a:pPr marL="114300" lvl="1" indent="-228600"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800" dirty="0">
                  <a:latin typeface="Arial" charset="0"/>
                  <a:ea typeface="Arial" charset="0"/>
                  <a:cs typeface="Arial" charset="0"/>
                </a:endParaRPr>
              </a:p>
              <a:p>
                <a:pPr marL="114300" lvl="1" indent="-228600"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800" dirty="0" smtClean="0">
                    <a:latin typeface="Arial" charset="0"/>
                    <a:ea typeface="Arial" charset="0"/>
                    <a:cs typeface="Arial" charset="0"/>
                  </a:rPr>
                  <a:t>actual margin        target margin </a:t>
                </a:r>
              </a:p>
              <a:p>
                <a:pPr marL="114300" lvl="1" indent="-228600"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800" dirty="0">
                  <a:latin typeface="Arial" charset="0"/>
                  <a:ea typeface="Arial" charset="0"/>
                  <a:cs typeface="Arial" charset="0"/>
                </a:endParaRPr>
              </a:p>
              <a:p>
                <a:pPr marL="457200" indent="-2286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111" name="Shape 111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381125" y="1616075"/>
                <a:ext cx="6810375" cy="3113088"/>
              </a:xfrm>
              <a:blipFill rotWithShape="0">
                <a:blip r:embed="rId3"/>
                <a:stretch>
                  <a:fillRect t="-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531" name="Shape 112"/>
          <p:cNvGrpSpPr>
            <a:grpSpLocks/>
          </p:cNvGrpSpPr>
          <p:nvPr/>
        </p:nvGrpSpPr>
        <p:grpSpPr bwMode="auto">
          <a:xfrm>
            <a:off x="915988" y="1019175"/>
            <a:ext cx="214312" cy="215900"/>
            <a:chOff x="2594050" y="1631825"/>
            <a:chExt cx="439625" cy="439625"/>
          </a:xfrm>
        </p:grpSpPr>
        <p:sp>
          <p:nvSpPr>
            <p:cNvPr id="22532" name="Shape 113"/>
            <p:cNvSpPr>
              <a:spLocks/>
            </p:cNvSpPr>
            <p:nvPr/>
          </p:nvSpPr>
          <p:spPr bwMode="auto">
            <a:xfrm>
              <a:off x="2594050" y="1883300"/>
              <a:ext cx="188175" cy="188150"/>
            </a:xfrm>
            <a:custGeom>
              <a:avLst/>
              <a:gdLst>
                <a:gd name="T0" fmla="*/ 5992 w 7527"/>
                <a:gd name="T1" fmla="*/ 0 h 7526"/>
                <a:gd name="T2" fmla="*/ 537 w 7527"/>
                <a:gd name="T3" fmla="*/ 6430 h 7526"/>
                <a:gd name="T4" fmla="*/ 1 w 7527"/>
                <a:gd name="T5" fmla="*/ 7526 h 7526"/>
                <a:gd name="T6" fmla="*/ 1097 w 7527"/>
                <a:gd name="T7" fmla="*/ 6990 h 7526"/>
                <a:gd name="T8" fmla="*/ 7526 w 7527"/>
                <a:gd name="T9" fmla="*/ 1534 h 7526"/>
                <a:gd name="T10" fmla="*/ 5992 w 7527"/>
                <a:gd name="T11" fmla="*/ 0 h 7526"/>
                <a:gd name="T12" fmla="*/ 0 w 7527"/>
                <a:gd name="T13" fmla="*/ 0 h 7526"/>
                <a:gd name="T14" fmla="*/ 7527 w 7527"/>
                <a:gd name="T15" fmla="*/ 7526 h 7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33" name="Shape 114"/>
            <p:cNvSpPr>
              <a:spLocks/>
            </p:cNvSpPr>
            <p:nvPr/>
          </p:nvSpPr>
          <p:spPr bwMode="auto">
            <a:xfrm>
              <a:off x="2857700" y="1631825"/>
              <a:ext cx="175975" cy="176000"/>
            </a:xfrm>
            <a:custGeom>
              <a:avLst/>
              <a:gdLst>
                <a:gd name="T0" fmla="*/ 268 w 7039"/>
                <a:gd name="T1" fmla="*/ 2704 h 7040"/>
                <a:gd name="T2" fmla="*/ 4336 w 7039"/>
                <a:gd name="T3" fmla="*/ 6771 h 7040"/>
                <a:gd name="T4" fmla="*/ 4336 w 7039"/>
                <a:gd name="T5" fmla="*/ 6771 h 7040"/>
                <a:gd name="T6" fmla="*/ 4336 w 7039"/>
                <a:gd name="T7" fmla="*/ 6771 h 7040"/>
                <a:gd name="T8" fmla="*/ 4652 w 7039"/>
                <a:gd name="T9" fmla="*/ 6917 h 7040"/>
                <a:gd name="T10" fmla="*/ 4993 w 7039"/>
                <a:gd name="T11" fmla="*/ 7015 h 7040"/>
                <a:gd name="T12" fmla="*/ 5310 w 7039"/>
                <a:gd name="T13" fmla="*/ 7039 h 7040"/>
                <a:gd name="T14" fmla="*/ 5651 w 7039"/>
                <a:gd name="T15" fmla="*/ 7039 h 7040"/>
                <a:gd name="T16" fmla="*/ 5992 w 7039"/>
                <a:gd name="T17" fmla="*/ 6966 h 7040"/>
                <a:gd name="T18" fmla="*/ 6308 w 7039"/>
                <a:gd name="T19" fmla="*/ 6844 h 7040"/>
                <a:gd name="T20" fmla="*/ 6454 w 7039"/>
                <a:gd name="T21" fmla="*/ 6747 h 7040"/>
                <a:gd name="T22" fmla="*/ 6601 w 7039"/>
                <a:gd name="T23" fmla="*/ 6674 h 7040"/>
                <a:gd name="T24" fmla="*/ 6747 w 7039"/>
                <a:gd name="T25" fmla="*/ 6552 h 7040"/>
                <a:gd name="T26" fmla="*/ 6893 w 7039"/>
                <a:gd name="T27" fmla="*/ 6430 h 7040"/>
                <a:gd name="T28" fmla="*/ 6893 w 7039"/>
                <a:gd name="T29" fmla="*/ 6430 h 7040"/>
                <a:gd name="T30" fmla="*/ 6942 w 7039"/>
                <a:gd name="T31" fmla="*/ 6357 h 7040"/>
                <a:gd name="T32" fmla="*/ 7015 w 7039"/>
                <a:gd name="T33" fmla="*/ 6260 h 7040"/>
                <a:gd name="T34" fmla="*/ 7039 w 7039"/>
                <a:gd name="T35" fmla="*/ 6138 h 7040"/>
                <a:gd name="T36" fmla="*/ 7039 w 7039"/>
                <a:gd name="T37" fmla="*/ 6041 h 7040"/>
                <a:gd name="T38" fmla="*/ 7039 w 7039"/>
                <a:gd name="T39" fmla="*/ 6041 h 7040"/>
                <a:gd name="T40" fmla="*/ 7039 w 7039"/>
                <a:gd name="T41" fmla="*/ 5943 h 7040"/>
                <a:gd name="T42" fmla="*/ 7015 w 7039"/>
                <a:gd name="T43" fmla="*/ 5846 h 7040"/>
                <a:gd name="T44" fmla="*/ 6942 w 7039"/>
                <a:gd name="T45" fmla="*/ 5748 h 7040"/>
                <a:gd name="T46" fmla="*/ 6893 w 7039"/>
                <a:gd name="T47" fmla="*/ 5651 h 7040"/>
                <a:gd name="T48" fmla="*/ 1389 w 7039"/>
                <a:gd name="T49" fmla="*/ 147 h 7040"/>
                <a:gd name="T50" fmla="*/ 1389 w 7039"/>
                <a:gd name="T51" fmla="*/ 147 h 7040"/>
                <a:gd name="T52" fmla="*/ 1291 w 7039"/>
                <a:gd name="T53" fmla="*/ 98 h 7040"/>
                <a:gd name="T54" fmla="*/ 1194 w 7039"/>
                <a:gd name="T55" fmla="*/ 25 h 7040"/>
                <a:gd name="T56" fmla="*/ 1096 w 7039"/>
                <a:gd name="T57" fmla="*/ 0 h 7040"/>
                <a:gd name="T58" fmla="*/ 999 w 7039"/>
                <a:gd name="T59" fmla="*/ 0 h 7040"/>
                <a:gd name="T60" fmla="*/ 999 w 7039"/>
                <a:gd name="T61" fmla="*/ 0 h 7040"/>
                <a:gd name="T62" fmla="*/ 902 w 7039"/>
                <a:gd name="T63" fmla="*/ 0 h 7040"/>
                <a:gd name="T64" fmla="*/ 780 w 7039"/>
                <a:gd name="T65" fmla="*/ 25 h 7040"/>
                <a:gd name="T66" fmla="*/ 682 w 7039"/>
                <a:gd name="T67" fmla="*/ 98 h 7040"/>
                <a:gd name="T68" fmla="*/ 609 w 7039"/>
                <a:gd name="T69" fmla="*/ 147 h 7040"/>
                <a:gd name="T70" fmla="*/ 609 w 7039"/>
                <a:gd name="T71" fmla="*/ 147 h 7040"/>
                <a:gd name="T72" fmla="*/ 487 w 7039"/>
                <a:gd name="T73" fmla="*/ 293 h 7040"/>
                <a:gd name="T74" fmla="*/ 366 w 7039"/>
                <a:gd name="T75" fmla="*/ 439 h 7040"/>
                <a:gd name="T76" fmla="*/ 293 w 7039"/>
                <a:gd name="T77" fmla="*/ 585 h 7040"/>
                <a:gd name="T78" fmla="*/ 195 w 7039"/>
                <a:gd name="T79" fmla="*/ 731 h 7040"/>
                <a:gd name="T80" fmla="*/ 73 w 7039"/>
                <a:gd name="T81" fmla="*/ 1048 h 7040"/>
                <a:gd name="T82" fmla="*/ 0 w 7039"/>
                <a:gd name="T83" fmla="*/ 1389 h 7040"/>
                <a:gd name="T84" fmla="*/ 0 w 7039"/>
                <a:gd name="T85" fmla="*/ 1730 h 7040"/>
                <a:gd name="T86" fmla="*/ 25 w 7039"/>
                <a:gd name="T87" fmla="*/ 2046 h 7040"/>
                <a:gd name="T88" fmla="*/ 122 w 7039"/>
                <a:gd name="T89" fmla="*/ 2387 h 7040"/>
                <a:gd name="T90" fmla="*/ 268 w 7039"/>
                <a:gd name="T91" fmla="*/ 2704 h 7040"/>
                <a:gd name="T92" fmla="*/ 268 w 7039"/>
                <a:gd name="T93" fmla="*/ 2704 h 7040"/>
                <a:gd name="T94" fmla="*/ 0 w 7039"/>
                <a:gd name="T95" fmla="*/ 0 h 7040"/>
                <a:gd name="T96" fmla="*/ 7039 w 7039"/>
                <a:gd name="T97" fmla="*/ 7040 h 7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T94" t="T95" r="T96" b="T97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34" name="Shape 115"/>
            <p:cNvSpPr>
              <a:spLocks/>
            </p:cNvSpPr>
            <p:nvPr/>
          </p:nvSpPr>
          <p:spPr bwMode="auto">
            <a:xfrm>
              <a:off x="2662850" y="1699400"/>
              <a:ext cx="303250" cy="303250"/>
            </a:xfrm>
            <a:custGeom>
              <a:avLst/>
              <a:gdLst>
                <a:gd name="T0" fmla="*/ 8038 w 12130"/>
                <a:gd name="T1" fmla="*/ 1 h 12130"/>
                <a:gd name="T2" fmla="*/ 4872 w 12130"/>
                <a:gd name="T3" fmla="*/ 3191 h 12130"/>
                <a:gd name="T4" fmla="*/ 4872 w 12130"/>
                <a:gd name="T5" fmla="*/ 3191 h 12130"/>
                <a:gd name="T6" fmla="*/ 4628 w 12130"/>
                <a:gd name="T7" fmla="*/ 3094 h 12130"/>
                <a:gd name="T8" fmla="*/ 4385 w 12130"/>
                <a:gd name="T9" fmla="*/ 2997 h 12130"/>
                <a:gd name="T10" fmla="*/ 4092 w 12130"/>
                <a:gd name="T11" fmla="*/ 2899 h 12130"/>
                <a:gd name="T12" fmla="*/ 3800 w 12130"/>
                <a:gd name="T13" fmla="*/ 2850 h 12130"/>
                <a:gd name="T14" fmla="*/ 3484 w 12130"/>
                <a:gd name="T15" fmla="*/ 2777 h 12130"/>
                <a:gd name="T16" fmla="*/ 3167 w 12130"/>
                <a:gd name="T17" fmla="*/ 2729 h 12130"/>
                <a:gd name="T18" fmla="*/ 2850 w 12130"/>
                <a:gd name="T19" fmla="*/ 2704 h 12130"/>
                <a:gd name="T20" fmla="*/ 2534 w 12130"/>
                <a:gd name="T21" fmla="*/ 2704 h 12130"/>
                <a:gd name="T22" fmla="*/ 2534 w 12130"/>
                <a:gd name="T23" fmla="*/ 2704 h 12130"/>
                <a:gd name="T24" fmla="*/ 2241 w 12130"/>
                <a:gd name="T25" fmla="*/ 2704 h 12130"/>
                <a:gd name="T26" fmla="*/ 1949 w 12130"/>
                <a:gd name="T27" fmla="*/ 2729 h 12130"/>
                <a:gd name="T28" fmla="*/ 1633 w 12130"/>
                <a:gd name="T29" fmla="*/ 2777 h 12130"/>
                <a:gd name="T30" fmla="*/ 1316 w 12130"/>
                <a:gd name="T31" fmla="*/ 2850 h 12130"/>
                <a:gd name="T32" fmla="*/ 999 w 12130"/>
                <a:gd name="T33" fmla="*/ 2972 h 12130"/>
                <a:gd name="T34" fmla="*/ 707 w 12130"/>
                <a:gd name="T35" fmla="*/ 3094 h 12130"/>
                <a:gd name="T36" fmla="*/ 415 w 12130"/>
                <a:gd name="T37" fmla="*/ 3289 h 12130"/>
                <a:gd name="T38" fmla="*/ 147 w 12130"/>
                <a:gd name="T39" fmla="*/ 3508 h 12130"/>
                <a:gd name="T40" fmla="*/ 147 w 12130"/>
                <a:gd name="T41" fmla="*/ 3508 h 12130"/>
                <a:gd name="T42" fmla="*/ 74 w 12130"/>
                <a:gd name="T43" fmla="*/ 3581 h 12130"/>
                <a:gd name="T44" fmla="*/ 25 w 12130"/>
                <a:gd name="T45" fmla="*/ 3678 h 12130"/>
                <a:gd name="T46" fmla="*/ 1 w 12130"/>
                <a:gd name="T47" fmla="*/ 3776 h 12130"/>
                <a:gd name="T48" fmla="*/ 1 w 12130"/>
                <a:gd name="T49" fmla="*/ 3898 h 12130"/>
                <a:gd name="T50" fmla="*/ 1 w 12130"/>
                <a:gd name="T51" fmla="*/ 3898 h 12130"/>
                <a:gd name="T52" fmla="*/ 1 w 12130"/>
                <a:gd name="T53" fmla="*/ 3995 h 12130"/>
                <a:gd name="T54" fmla="*/ 25 w 12130"/>
                <a:gd name="T55" fmla="*/ 4093 h 12130"/>
                <a:gd name="T56" fmla="*/ 74 w 12130"/>
                <a:gd name="T57" fmla="*/ 4190 h 12130"/>
                <a:gd name="T58" fmla="*/ 147 w 12130"/>
                <a:gd name="T59" fmla="*/ 4287 h 12130"/>
                <a:gd name="T60" fmla="*/ 7843 w 12130"/>
                <a:gd name="T61" fmla="*/ 11984 h 12130"/>
                <a:gd name="T62" fmla="*/ 7843 w 12130"/>
                <a:gd name="T63" fmla="*/ 11984 h 12130"/>
                <a:gd name="T64" fmla="*/ 7941 w 12130"/>
                <a:gd name="T65" fmla="*/ 12057 h 12130"/>
                <a:gd name="T66" fmla="*/ 8038 w 12130"/>
                <a:gd name="T67" fmla="*/ 12105 h 12130"/>
                <a:gd name="T68" fmla="*/ 8135 w 12130"/>
                <a:gd name="T69" fmla="*/ 12130 h 12130"/>
                <a:gd name="T70" fmla="*/ 8233 w 12130"/>
                <a:gd name="T71" fmla="*/ 12130 h 12130"/>
                <a:gd name="T72" fmla="*/ 8233 w 12130"/>
                <a:gd name="T73" fmla="*/ 12130 h 12130"/>
                <a:gd name="T74" fmla="*/ 8355 w 12130"/>
                <a:gd name="T75" fmla="*/ 12130 h 12130"/>
                <a:gd name="T76" fmla="*/ 8452 w 12130"/>
                <a:gd name="T77" fmla="*/ 12105 h 12130"/>
                <a:gd name="T78" fmla="*/ 8549 w 12130"/>
                <a:gd name="T79" fmla="*/ 12057 h 12130"/>
                <a:gd name="T80" fmla="*/ 8622 w 12130"/>
                <a:gd name="T81" fmla="*/ 11984 h 12130"/>
                <a:gd name="T82" fmla="*/ 8622 w 12130"/>
                <a:gd name="T83" fmla="*/ 11984 h 12130"/>
                <a:gd name="T84" fmla="*/ 8842 w 12130"/>
                <a:gd name="T85" fmla="*/ 11716 h 12130"/>
                <a:gd name="T86" fmla="*/ 9036 w 12130"/>
                <a:gd name="T87" fmla="*/ 11423 h 12130"/>
                <a:gd name="T88" fmla="*/ 9158 w 12130"/>
                <a:gd name="T89" fmla="*/ 11131 h 12130"/>
                <a:gd name="T90" fmla="*/ 9280 w 12130"/>
                <a:gd name="T91" fmla="*/ 10814 h 12130"/>
                <a:gd name="T92" fmla="*/ 9353 w 12130"/>
                <a:gd name="T93" fmla="*/ 10498 h 12130"/>
                <a:gd name="T94" fmla="*/ 9402 w 12130"/>
                <a:gd name="T95" fmla="*/ 10181 h 12130"/>
                <a:gd name="T96" fmla="*/ 9426 w 12130"/>
                <a:gd name="T97" fmla="*/ 9889 h 12130"/>
                <a:gd name="T98" fmla="*/ 9426 w 12130"/>
                <a:gd name="T99" fmla="*/ 9597 h 12130"/>
                <a:gd name="T100" fmla="*/ 9426 w 12130"/>
                <a:gd name="T101" fmla="*/ 9597 h 12130"/>
                <a:gd name="T102" fmla="*/ 9426 w 12130"/>
                <a:gd name="T103" fmla="*/ 9280 h 12130"/>
                <a:gd name="T104" fmla="*/ 9402 w 12130"/>
                <a:gd name="T105" fmla="*/ 8964 h 12130"/>
                <a:gd name="T106" fmla="*/ 9353 w 12130"/>
                <a:gd name="T107" fmla="*/ 8647 h 12130"/>
                <a:gd name="T108" fmla="*/ 9280 w 12130"/>
                <a:gd name="T109" fmla="*/ 8330 h 12130"/>
                <a:gd name="T110" fmla="*/ 9231 w 12130"/>
                <a:gd name="T111" fmla="*/ 8038 h 12130"/>
                <a:gd name="T112" fmla="*/ 9134 w 12130"/>
                <a:gd name="T113" fmla="*/ 7746 h 12130"/>
                <a:gd name="T114" fmla="*/ 9036 w 12130"/>
                <a:gd name="T115" fmla="*/ 7502 h 12130"/>
                <a:gd name="T116" fmla="*/ 8939 w 12130"/>
                <a:gd name="T117" fmla="*/ 7259 h 12130"/>
                <a:gd name="T118" fmla="*/ 12130 w 12130"/>
                <a:gd name="T119" fmla="*/ 4093 h 12130"/>
                <a:gd name="T120" fmla="*/ 0 w 12130"/>
                <a:gd name="T121" fmla="*/ 0 h 12130"/>
                <a:gd name="T122" fmla="*/ 12130 w 12130"/>
                <a:gd name="T123" fmla="*/ 12130 h 12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T120" t="T121" r="T122" b="T123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35" name="Shape 116"/>
            <p:cNvSpPr>
              <a:spLocks/>
            </p:cNvSpPr>
            <p:nvPr/>
          </p:nvSpPr>
          <p:spPr bwMode="auto">
            <a:xfrm>
              <a:off x="2814912" y="1754062"/>
              <a:ext cx="49950" cy="49950"/>
            </a:xfrm>
            <a:custGeom>
              <a:avLst/>
              <a:gdLst>
                <a:gd name="T0" fmla="*/ 1 w 1998"/>
                <a:gd name="T1" fmla="*/ 1997 h 1998"/>
                <a:gd name="T2" fmla="*/ 1998 w 1998"/>
                <a:gd name="T3" fmla="*/ 0 h 1998"/>
                <a:gd name="T4" fmla="*/ 0 w 1998"/>
                <a:gd name="T5" fmla="*/ 0 h 1998"/>
                <a:gd name="T6" fmla="*/ 1998 w 1998"/>
                <a:gd name="T7" fmla="*/ 1998 h 1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T4" t="T5" r="T6" b="T7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4349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Direct Price Discrimination</a:t>
            </a:r>
            <a:endParaRPr lang="en" dirty="0">
              <a:highlight>
                <a:srgbClr val="FFCD00"/>
              </a:highligh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Shape 111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1381125" y="1616075"/>
                <a:ext cx="6810375" cy="3113088"/>
              </a:xfrm>
            </p:spPr>
            <p:txBody>
              <a:bodyPr>
                <a:noAutofit/>
              </a:bodyPr>
              <a:lstStyle/>
              <a:p>
                <a:pPr marL="114300" lvl="1" indent="-228600"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800" dirty="0" smtClean="0">
                    <a:latin typeface="Arial" charset="0"/>
                    <a:ea typeface="Arial" charset="0"/>
                    <a:cs typeface="Arial" charset="0"/>
                  </a:rPr>
                  <a:t>When pricing to two groups:</a:t>
                </a:r>
                <a:endParaRPr lang="en-US" sz="2800" dirty="0">
                  <a:latin typeface="Arial" charset="0"/>
                  <a:ea typeface="Arial" charset="0"/>
                  <a:cs typeface="Arial" charset="0"/>
                </a:endParaRPr>
              </a:p>
              <a:p>
                <a:pPr marL="114300" lvl="1" indent="-228600"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 dirty="0" smtClean="0">
                  <a:latin typeface="Arial" charset="0"/>
                  <a:ea typeface="Arial" charset="0"/>
                  <a:cs typeface="Arial" charset="0"/>
                </a:endParaRPr>
              </a:p>
              <a:p>
                <a:pPr marL="114300" lvl="1" indent="-228600"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200" dirty="0" smtClean="0">
                    <a:latin typeface="Arial" charset="0"/>
                    <a:ea typeface="Arial" charset="0"/>
                    <a:cs typeface="Arial" charset="0"/>
                  </a:rPr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mr-IN" sz="3200" i="1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𝑃</m:t>
                        </m:r>
                        <m:r>
                          <a:rPr lang="en-US" sz="3200" b="0" i="1" baseline="-25000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1</m:t>
                        </m:r>
                        <m:r>
                          <a:rPr lang="en-US" sz="3200" b="0" i="1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𝑀𝐶</m:t>
                        </m:r>
                      </m:num>
                      <m:den>
                        <m:r>
                          <a:rPr lang="en-US" sz="3200" b="0" i="1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𝑃</m:t>
                        </m:r>
                        <m:r>
                          <a:rPr lang="en-US" sz="3200" b="0" i="1" baseline="-25000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3200" dirty="0" smtClean="0">
                    <a:latin typeface="Arial" charset="0"/>
                    <a:ea typeface="Arial" charset="0"/>
                    <a:cs typeface="Arial" charset="0"/>
                  </a:rPr>
                  <a:t>   =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charset="0"/>
                        <a:ea typeface="Arial" charset="0"/>
                        <a:cs typeface="Arial" charset="0"/>
                      </a:rPr>
                      <m:t>  </m:t>
                    </m:r>
                    <m:f>
                      <m:fPr>
                        <m:ctrlPr>
                          <a:rPr lang="mr-IN" sz="3200" i="1">
                            <a:latin typeface="Cambria Math" charset="0"/>
                            <a:ea typeface="Arial" charset="0"/>
                            <a:cs typeface="Arial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|</m:t>
                        </m:r>
                        <m:r>
                          <a:rPr lang="en-US" sz="3200" b="0" i="1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𝑒𝑙𝑎𝑠𝑡𝑖𝑐𝑖𝑡𝑦</m:t>
                        </m:r>
                        <m:r>
                          <a:rPr lang="en-US" sz="3200" b="0" i="1" baseline="-25000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1</m:t>
                        </m:r>
                        <m:r>
                          <a:rPr lang="en-US" sz="3200" b="0" i="1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|</m:t>
                        </m:r>
                      </m:den>
                    </m:f>
                  </m:oMath>
                </a14:m>
                <a:endParaRPr lang="en-US" sz="2800" dirty="0" smtClean="0">
                  <a:latin typeface="Arial" charset="0"/>
                  <a:ea typeface="Arial" charset="0"/>
                  <a:cs typeface="Arial" charset="0"/>
                </a:endParaRPr>
              </a:p>
              <a:p>
                <a:pPr marL="114300" lvl="1" indent="-228600"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00" dirty="0" smtClean="0">
                  <a:latin typeface="Arial" charset="0"/>
                  <a:ea typeface="Arial" charset="0"/>
                  <a:cs typeface="Arial" charset="0"/>
                </a:endParaRPr>
              </a:p>
              <a:p>
                <a:pPr marL="114300" lvl="1" indent="-228600"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00" dirty="0">
                  <a:latin typeface="Arial" charset="0"/>
                  <a:ea typeface="Arial" charset="0"/>
                  <a:cs typeface="Arial" charset="0"/>
                </a:endParaRPr>
              </a:p>
              <a:p>
                <a:pPr marL="114300" lvl="1" indent="-228600"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200" dirty="0" smtClean="0">
                    <a:latin typeface="Arial" charset="0"/>
                    <a:ea typeface="Arial" charset="0"/>
                    <a:cs typeface="Arial" charset="0"/>
                  </a:rPr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mr-IN" sz="3200" i="1">
                            <a:latin typeface="Cambria Math" charset="0"/>
                            <a:ea typeface="Arial" charset="0"/>
                            <a:cs typeface="Arial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charset="0"/>
                            <a:ea typeface="Arial" charset="0"/>
                            <a:cs typeface="Arial" charset="0"/>
                          </a:rPr>
                          <m:t>𝑃</m:t>
                        </m:r>
                        <m:r>
                          <a:rPr lang="en-US" sz="3200" b="0" i="1" baseline="-25000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2</m:t>
                        </m:r>
                        <m:r>
                          <a:rPr lang="en-US" sz="3200" i="1">
                            <a:latin typeface="Cambria Math" charset="0"/>
                            <a:ea typeface="Arial" charset="0"/>
                            <a:cs typeface="Arial" charset="0"/>
                          </a:rPr>
                          <m:t>−</m:t>
                        </m:r>
                        <m:r>
                          <a:rPr lang="en-US" sz="3200" i="1">
                            <a:latin typeface="Cambria Math" charset="0"/>
                            <a:ea typeface="Arial" charset="0"/>
                            <a:cs typeface="Arial" charset="0"/>
                          </a:rPr>
                          <m:t>𝑀𝐶</m:t>
                        </m:r>
                      </m:num>
                      <m:den>
                        <m:r>
                          <a:rPr lang="en-US" sz="3200" i="1">
                            <a:latin typeface="Cambria Math" charset="0"/>
                            <a:ea typeface="Arial" charset="0"/>
                            <a:cs typeface="Arial" charset="0"/>
                          </a:rPr>
                          <m:t>𝑃</m:t>
                        </m:r>
                        <m:r>
                          <a:rPr lang="en-US" sz="3200" b="0" i="1" baseline="-25000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>
                    <a:latin typeface="Arial" charset="0"/>
                    <a:ea typeface="Arial" charset="0"/>
                    <a:cs typeface="Arial" charset="0"/>
                  </a:rPr>
                  <a:t>   =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 charset="0"/>
                        <a:ea typeface="Arial" charset="0"/>
                        <a:cs typeface="Arial" charset="0"/>
                      </a:rPr>
                      <m:t>  </m:t>
                    </m:r>
                    <m:f>
                      <m:fPr>
                        <m:ctrlPr>
                          <a:rPr lang="mr-IN" sz="3200" i="1">
                            <a:latin typeface="Cambria Math" charset="0"/>
                            <a:ea typeface="Arial" charset="0"/>
                            <a:cs typeface="Arial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charset="0"/>
                            <a:ea typeface="Arial" charset="0"/>
                            <a:cs typeface="Arial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 charset="0"/>
                            <a:ea typeface="Arial" charset="0"/>
                            <a:cs typeface="Arial" charset="0"/>
                          </a:rPr>
                          <m:t>|</m:t>
                        </m:r>
                        <m:r>
                          <a:rPr lang="en-US" sz="3200" i="1">
                            <a:latin typeface="Cambria Math" charset="0"/>
                            <a:ea typeface="Arial" charset="0"/>
                            <a:cs typeface="Arial" charset="0"/>
                          </a:rPr>
                          <m:t>𝑒𝑙𝑎𝑠𝑡𝑖𝑐𝑖𝑡𝑦</m:t>
                        </m:r>
                        <m:r>
                          <a:rPr lang="en-US" sz="3200" b="0" i="1" baseline="-25000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2</m:t>
                        </m:r>
                        <m:r>
                          <a:rPr lang="en-US" sz="3200" i="1">
                            <a:latin typeface="Cambria Math" charset="0"/>
                            <a:ea typeface="Arial" charset="0"/>
                            <a:cs typeface="Arial" charset="0"/>
                          </a:rPr>
                          <m:t>|</m:t>
                        </m:r>
                      </m:den>
                    </m:f>
                  </m:oMath>
                </a14:m>
                <a:endParaRPr lang="en-US" sz="3200" dirty="0" smtClean="0">
                  <a:latin typeface="Arial" charset="0"/>
                  <a:ea typeface="Arial" charset="0"/>
                  <a:cs typeface="Arial" charset="0"/>
                </a:endParaRPr>
              </a:p>
              <a:p>
                <a:pPr marL="114300" lvl="1" indent="-228600"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800" dirty="0">
                  <a:latin typeface="Arial" charset="0"/>
                  <a:ea typeface="Arial" charset="0"/>
                  <a:cs typeface="Arial" charset="0"/>
                </a:endParaRPr>
              </a:p>
              <a:p>
                <a:pPr marL="457200" indent="-2286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111" name="Shape 111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381125" y="1616075"/>
                <a:ext cx="6810375" cy="3113088"/>
              </a:xfrm>
              <a:blipFill rotWithShape="0">
                <a:blip r:embed="rId3"/>
                <a:stretch>
                  <a:fillRect t="-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531" name="Shape 112"/>
          <p:cNvGrpSpPr>
            <a:grpSpLocks/>
          </p:cNvGrpSpPr>
          <p:nvPr/>
        </p:nvGrpSpPr>
        <p:grpSpPr bwMode="auto">
          <a:xfrm>
            <a:off x="915988" y="1019175"/>
            <a:ext cx="214312" cy="215900"/>
            <a:chOff x="2594050" y="1631825"/>
            <a:chExt cx="439625" cy="439625"/>
          </a:xfrm>
        </p:grpSpPr>
        <p:sp>
          <p:nvSpPr>
            <p:cNvPr id="22532" name="Shape 113"/>
            <p:cNvSpPr>
              <a:spLocks/>
            </p:cNvSpPr>
            <p:nvPr/>
          </p:nvSpPr>
          <p:spPr bwMode="auto">
            <a:xfrm>
              <a:off x="2594050" y="1883300"/>
              <a:ext cx="188175" cy="188150"/>
            </a:xfrm>
            <a:custGeom>
              <a:avLst/>
              <a:gdLst>
                <a:gd name="T0" fmla="*/ 5992 w 7527"/>
                <a:gd name="T1" fmla="*/ 0 h 7526"/>
                <a:gd name="T2" fmla="*/ 537 w 7527"/>
                <a:gd name="T3" fmla="*/ 6430 h 7526"/>
                <a:gd name="T4" fmla="*/ 1 w 7527"/>
                <a:gd name="T5" fmla="*/ 7526 h 7526"/>
                <a:gd name="T6" fmla="*/ 1097 w 7527"/>
                <a:gd name="T7" fmla="*/ 6990 h 7526"/>
                <a:gd name="T8" fmla="*/ 7526 w 7527"/>
                <a:gd name="T9" fmla="*/ 1534 h 7526"/>
                <a:gd name="T10" fmla="*/ 5992 w 7527"/>
                <a:gd name="T11" fmla="*/ 0 h 7526"/>
                <a:gd name="T12" fmla="*/ 0 w 7527"/>
                <a:gd name="T13" fmla="*/ 0 h 7526"/>
                <a:gd name="T14" fmla="*/ 7527 w 7527"/>
                <a:gd name="T15" fmla="*/ 7526 h 7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33" name="Shape 114"/>
            <p:cNvSpPr>
              <a:spLocks/>
            </p:cNvSpPr>
            <p:nvPr/>
          </p:nvSpPr>
          <p:spPr bwMode="auto">
            <a:xfrm>
              <a:off x="2857700" y="1631825"/>
              <a:ext cx="175975" cy="176000"/>
            </a:xfrm>
            <a:custGeom>
              <a:avLst/>
              <a:gdLst>
                <a:gd name="T0" fmla="*/ 268 w 7039"/>
                <a:gd name="T1" fmla="*/ 2704 h 7040"/>
                <a:gd name="T2" fmla="*/ 4336 w 7039"/>
                <a:gd name="T3" fmla="*/ 6771 h 7040"/>
                <a:gd name="T4" fmla="*/ 4336 w 7039"/>
                <a:gd name="T5" fmla="*/ 6771 h 7040"/>
                <a:gd name="T6" fmla="*/ 4336 w 7039"/>
                <a:gd name="T7" fmla="*/ 6771 h 7040"/>
                <a:gd name="T8" fmla="*/ 4652 w 7039"/>
                <a:gd name="T9" fmla="*/ 6917 h 7040"/>
                <a:gd name="T10" fmla="*/ 4993 w 7039"/>
                <a:gd name="T11" fmla="*/ 7015 h 7040"/>
                <a:gd name="T12" fmla="*/ 5310 w 7039"/>
                <a:gd name="T13" fmla="*/ 7039 h 7040"/>
                <a:gd name="T14" fmla="*/ 5651 w 7039"/>
                <a:gd name="T15" fmla="*/ 7039 h 7040"/>
                <a:gd name="T16" fmla="*/ 5992 w 7039"/>
                <a:gd name="T17" fmla="*/ 6966 h 7040"/>
                <a:gd name="T18" fmla="*/ 6308 w 7039"/>
                <a:gd name="T19" fmla="*/ 6844 h 7040"/>
                <a:gd name="T20" fmla="*/ 6454 w 7039"/>
                <a:gd name="T21" fmla="*/ 6747 h 7040"/>
                <a:gd name="T22" fmla="*/ 6601 w 7039"/>
                <a:gd name="T23" fmla="*/ 6674 h 7040"/>
                <a:gd name="T24" fmla="*/ 6747 w 7039"/>
                <a:gd name="T25" fmla="*/ 6552 h 7040"/>
                <a:gd name="T26" fmla="*/ 6893 w 7039"/>
                <a:gd name="T27" fmla="*/ 6430 h 7040"/>
                <a:gd name="T28" fmla="*/ 6893 w 7039"/>
                <a:gd name="T29" fmla="*/ 6430 h 7040"/>
                <a:gd name="T30" fmla="*/ 6942 w 7039"/>
                <a:gd name="T31" fmla="*/ 6357 h 7040"/>
                <a:gd name="T32" fmla="*/ 7015 w 7039"/>
                <a:gd name="T33" fmla="*/ 6260 h 7040"/>
                <a:gd name="T34" fmla="*/ 7039 w 7039"/>
                <a:gd name="T35" fmla="*/ 6138 h 7040"/>
                <a:gd name="T36" fmla="*/ 7039 w 7039"/>
                <a:gd name="T37" fmla="*/ 6041 h 7040"/>
                <a:gd name="T38" fmla="*/ 7039 w 7039"/>
                <a:gd name="T39" fmla="*/ 6041 h 7040"/>
                <a:gd name="T40" fmla="*/ 7039 w 7039"/>
                <a:gd name="T41" fmla="*/ 5943 h 7040"/>
                <a:gd name="T42" fmla="*/ 7015 w 7039"/>
                <a:gd name="T43" fmla="*/ 5846 h 7040"/>
                <a:gd name="T44" fmla="*/ 6942 w 7039"/>
                <a:gd name="T45" fmla="*/ 5748 h 7040"/>
                <a:gd name="T46" fmla="*/ 6893 w 7039"/>
                <a:gd name="T47" fmla="*/ 5651 h 7040"/>
                <a:gd name="T48" fmla="*/ 1389 w 7039"/>
                <a:gd name="T49" fmla="*/ 147 h 7040"/>
                <a:gd name="T50" fmla="*/ 1389 w 7039"/>
                <a:gd name="T51" fmla="*/ 147 h 7040"/>
                <a:gd name="T52" fmla="*/ 1291 w 7039"/>
                <a:gd name="T53" fmla="*/ 98 h 7040"/>
                <a:gd name="T54" fmla="*/ 1194 w 7039"/>
                <a:gd name="T55" fmla="*/ 25 h 7040"/>
                <a:gd name="T56" fmla="*/ 1096 w 7039"/>
                <a:gd name="T57" fmla="*/ 0 h 7040"/>
                <a:gd name="T58" fmla="*/ 999 w 7039"/>
                <a:gd name="T59" fmla="*/ 0 h 7040"/>
                <a:gd name="T60" fmla="*/ 999 w 7039"/>
                <a:gd name="T61" fmla="*/ 0 h 7040"/>
                <a:gd name="T62" fmla="*/ 902 w 7039"/>
                <a:gd name="T63" fmla="*/ 0 h 7040"/>
                <a:gd name="T64" fmla="*/ 780 w 7039"/>
                <a:gd name="T65" fmla="*/ 25 h 7040"/>
                <a:gd name="T66" fmla="*/ 682 w 7039"/>
                <a:gd name="T67" fmla="*/ 98 h 7040"/>
                <a:gd name="T68" fmla="*/ 609 w 7039"/>
                <a:gd name="T69" fmla="*/ 147 h 7040"/>
                <a:gd name="T70" fmla="*/ 609 w 7039"/>
                <a:gd name="T71" fmla="*/ 147 h 7040"/>
                <a:gd name="T72" fmla="*/ 487 w 7039"/>
                <a:gd name="T73" fmla="*/ 293 h 7040"/>
                <a:gd name="T74" fmla="*/ 366 w 7039"/>
                <a:gd name="T75" fmla="*/ 439 h 7040"/>
                <a:gd name="T76" fmla="*/ 293 w 7039"/>
                <a:gd name="T77" fmla="*/ 585 h 7040"/>
                <a:gd name="T78" fmla="*/ 195 w 7039"/>
                <a:gd name="T79" fmla="*/ 731 h 7040"/>
                <a:gd name="T80" fmla="*/ 73 w 7039"/>
                <a:gd name="T81" fmla="*/ 1048 h 7040"/>
                <a:gd name="T82" fmla="*/ 0 w 7039"/>
                <a:gd name="T83" fmla="*/ 1389 h 7040"/>
                <a:gd name="T84" fmla="*/ 0 w 7039"/>
                <a:gd name="T85" fmla="*/ 1730 h 7040"/>
                <a:gd name="T86" fmla="*/ 25 w 7039"/>
                <a:gd name="T87" fmla="*/ 2046 h 7040"/>
                <a:gd name="T88" fmla="*/ 122 w 7039"/>
                <a:gd name="T89" fmla="*/ 2387 h 7040"/>
                <a:gd name="T90" fmla="*/ 268 w 7039"/>
                <a:gd name="T91" fmla="*/ 2704 h 7040"/>
                <a:gd name="T92" fmla="*/ 268 w 7039"/>
                <a:gd name="T93" fmla="*/ 2704 h 7040"/>
                <a:gd name="T94" fmla="*/ 0 w 7039"/>
                <a:gd name="T95" fmla="*/ 0 h 7040"/>
                <a:gd name="T96" fmla="*/ 7039 w 7039"/>
                <a:gd name="T97" fmla="*/ 7040 h 7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T94" t="T95" r="T96" b="T97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34" name="Shape 115"/>
            <p:cNvSpPr>
              <a:spLocks/>
            </p:cNvSpPr>
            <p:nvPr/>
          </p:nvSpPr>
          <p:spPr bwMode="auto">
            <a:xfrm>
              <a:off x="2662850" y="1699400"/>
              <a:ext cx="303250" cy="303250"/>
            </a:xfrm>
            <a:custGeom>
              <a:avLst/>
              <a:gdLst>
                <a:gd name="T0" fmla="*/ 8038 w 12130"/>
                <a:gd name="T1" fmla="*/ 1 h 12130"/>
                <a:gd name="T2" fmla="*/ 4872 w 12130"/>
                <a:gd name="T3" fmla="*/ 3191 h 12130"/>
                <a:gd name="T4" fmla="*/ 4872 w 12130"/>
                <a:gd name="T5" fmla="*/ 3191 h 12130"/>
                <a:gd name="T6" fmla="*/ 4628 w 12130"/>
                <a:gd name="T7" fmla="*/ 3094 h 12130"/>
                <a:gd name="T8" fmla="*/ 4385 w 12130"/>
                <a:gd name="T9" fmla="*/ 2997 h 12130"/>
                <a:gd name="T10" fmla="*/ 4092 w 12130"/>
                <a:gd name="T11" fmla="*/ 2899 h 12130"/>
                <a:gd name="T12" fmla="*/ 3800 w 12130"/>
                <a:gd name="T13" fmla="*/ 2850 h 12130"/>
                <a:gd name="T14" fmla="*/ 3484 w 12130"/>
                <a:gd name="T15" fmla="*/ 2777 h 12130"/>
                <a:gd name="T16" fmla="*/ 3167 w 12130"/>
                <a:gd name="T17" fmla="*/ 2729 h 12130"/>
                <a:gd name="T18" fmla="*/ 2850 w 12130"/>
                <a:gd name="T19" fmla="*/ 2704 h 12130"/>
                <a:gd name="T20" fmla="*/ 2534 w 12130"/>
                <a:gd name="T21" fmla="*/ 2704 h 12130"/>
                <a:gd name="T22" fmla="*/ 2534 w 12130"/>
                <a:gd name="T23" fmla="*/ 2704 h 12130"/>
                <a:gd name="T24" fmla="*/ 2241 w 12130"/>
                <a:gd name="T25" fmla="*/ 2704 h 12130"/>
                <a:gd name="T26" fmla="*/ 1949 w 12130"/>
                <a:gd name="T27" fmla="*/ 2729 h 12130"/>
                <a:gd name="T28" fmla="*/ 1633 w 12130"/>
                <a:gd name="T29" fmla="*/ 2777 h 12130"/>
                <a:gd name="T30" fmla="*/ 1316 w 12130"/>
                <a:gd name="T31" fmla="*/ 2850 h 12130"/>
                <a:gd name="T32" fmla="*/ 999 w 12130"/>
                <a:gd name="T33" fmla="*/ 2972 h 12130"/>
                <a:gd name="T34" fmla="*/ 707 w 12130"/>
                <a:gd name="T35" fmla="*/ 3094 h 12130"/>
                <a:gd name="T36" fmla="*/ 415 w 12130"/>
                <a:gd name="T37" fmla="*/ 3289 h 12130"/>
                <a:gd name="T38" fmla="*/ 147 w 12130"/>
                <a:gd name="T39" fmla="*/ 3508 h 12130"/>
                <a:gd name="T40" fmla="*/ 147 w 12130"/>
                <a:gd name="T41" fmla="*/ 3508 h 12130"/>
                <a:gd name="T42" fmla="*/ 74 w 12130"/>
                <a:gd name="T43" fmla="*/ 3581 h 12130"/>
                <a:gd name="T44" fmla="*/ 25 w 12130"/>
                <a:gd name="T45" fmla="*/ 3678 h 12130"/>
                <a:gd name="T46" fmla="*/ 1 w 12130"/>
                <a:gd name="T47" fmla="*/ 3776 h 12130"/>
                <a:gd name="T48" fmla="*/ 1 w 12130"/>
                <a:gd name="T49" fmla="*/ 3898 h 12130"/>
                <a:gd name="T50" fmla="*/ 1 w 12130"/>
                <a:gd name="T51" fmla="*/ 3898 h 12130"/>
                <a:gd name="T52" fmla="*/ 1 w 12130"/>
                <a:gd name="T53" fmla="*/ 3995 h 12130"/>
                <a:gd name="T54" fmla="*/ 25 w 12130"/>
                <a:gd name="T55" fmla="*/ 4093 h 12130"/>
                <a:gd name="T56" fmla="*/ 74 w 12130"/>
                <a:gd name="T57" fmla="*/ 4190 h 12130"/>
                <a:gd name="T58" fmla="*/ 147 w 12130"/>
                <a:gd name="T59" fmla="*/ 4287 h 12130"/>
                <a:gd name="T60" fmla="*/ 7843 w 12130"/>
                <a:gd name="T61" fmla="*/ 11984 h 12130"/>
                <a:gd name="T62" fmla="*/ 7843 w 12130"/>
                <a:gd name="T63" fmla="*/ 11984 h 12130"/>
                <a:gd name="T64" fmla="*/ 7941 w 12130"/>
                <a:gd name="T65" fmla="*/ 12057 h 12130"/>
                <a:gd name="T66" fmla="*/ 8038 w 12130"/>
                <a:gd name="T67" fmla="*/ 12105 h 12130"/>
                <a:gd name="T68" fmla="*/ 8135 w 12130"/>
                <a:gd name="T69" fmla="*/ 12130 h 12130"/>
                <a:gd name="T70" fmla="*/ 8233 w 12130"/>
                <a:gd name="T71" fmla="*/ 12130 h 12130"/>
                <a:gd name="T72" fmla="*/ 8233 w 12130"/>
                <a:gd name="T73" fmla="*/ 12130 h 12130"/>
                <a:gd name="T74" fmla="*/ 8355 w 12130"/>
                <a:gd name="T75" fmla="*/ 12130 h 12130"/>
                <a:gd name="T76" fmla="*/ 8452 w 12130"/>
                <a:gd name="T77" fmla="*/ 12105 h 12130"/>
                <a:gd name="T78" fmla="*/ 8549 w 12130"/>
                <a:gd name="T79" fmla="*/ 12057 h 12130"/>
                <a:gd name="T80" fmla="*/ 8622 w 12130"/>
                <a:gd name="T81" fmla="*/ 11984 h 12130"/>
                <a:gd name="T82" fmla="*/ 8622 w 12130"/>
                <a:gd name="T83" fmla="*/ 11984 h 12130"/>
                <a:gd name="T84" fmla="*/ 8842 w 12130"/>
                <a:gd name="T85" fmla="*/ 11716 h 12130"/>
                <a:gd name="T86" fmla="*/ 9036 w 12130"/>
                <a:gd name="T87" fmla="*/ 11423 h 12130"/>
                <a:gd name="T88" fmla="*/ 9158 w 12130"/>
                <a:gd name="T89" fmla="*/ 11131 h 12130"/>
                <a:gd name="T90" fmla="*/ 9280 w 12130"/>
                <a:gd name="T91" fmla="*/ 10814 h 12130"/>
                <a:gd name="T92" fmla="*/ 9353 w 12130"/>
                <a:gd name="T93" fmla="*/ 10498 h 12130"/>
                <a:gd name="T94" fmla="*/ 9402 w 12130"/>
                <a:gd name="T95" fmla="*/ 10181 h 12130"/>
                <a:gd name="T96" fmla="*/ 9426 w 12130"/>
                <a:gd name="T97" fmla="*/ 9889 h 12130"/>
                <a:gd name="T98" fmla="*/ 9426 w 12130"/>
                <a:gd name="T99" fmla="*/ 9597 h 12130"/>
                <a:gd name="T100" fmla="*/ 9426 w 12130"/>
                <a:gd name="T101" fmla="*/ 9597 h 12130"/>
                <a:gd name="T102" fmla="*/ 9426 w 12130"/>
                <a:gd name="T103" fmla="*/ 9280 h 12130"/>
                <a:gd name="T104" fmla="*/ 9402 w 12130"/>
                <a:gd name="T105" fmla="*/ 8964 h 12130"/>
                <a:gd name="T106" fmla="*/ 9353 w 12130"/>
                <a:gd name="T107" fmla="*/ 8647 h 12130"/>
                <a:gd name="T108" fmla="*/ 9280 w 12130"/>
                <a:gd name="T109" fmla="*/ 8330 h 12130"/>
                <a:gd name="T110" fmla="*/ 9231 w 12130"/>
                <a:gd name="T111" fmla="*/ 8038 h 12130"/>
                <a:gd name="T112" fmla="*/ 9134 w 12130"/>
                <a:gd name="T113" fmla="*/ 7746 h 12130"/>
                <a:gd name="T114" fmla="*/ 9036 w 12130"/>
                <a:gd name="T115" fmla="*/ 7502 h 12130"/>
                <a:gd name="T116" fmla="*/ 8939 w 12130"/>
                <a:gd name="T117" fmla="*/ 7259 h 12130"/>
                <a:gd name="T118" fmla="*/ 12130 w 12130"/>
                <a:gd name="T119" fmla="*/ 4093 h 12130"/>
                <a:gd name="T120" fmla="*/ 0 w 12130"/>
                <a:gd name="T121" fmla="*/ 0 h 12130"/>
                <a:gd name="T122" fmla="*/ 12130 w 12130"/>
                <a:gd name="T123" fmla="*/ 12130 h 12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T120" t="T121" r="T122" b="T123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35" name="Shape 116"/>
            <p:cNvSpPr>
              <a:spLocks/>
            </p:cNvSpPr>
            <p:nvPr/>
          </p:nvSpPr>
          <p:spPr bwMode="auto">
            <a:xfrm>
              <a:off x="2814912" y="1754062"/>
              <a:ext cx="49950" cy="49950"/>
            </a:xfrm>
            <a:custGeom>
              <a:avLst/>
              <a:gdLst>
                <a:gd name="T0" fmla="*/ 1 w 1998"/>
                <a:gd name="T1" fmla="*/ 1997 h 1998"/>
                <a:gd name="T2" fmla="*/ 1998 w 1998"/>
                <a:gd name="T3" fmla="*/ 0 h 1998"/>
                <a:gd name="T4" fmla="*/ 0 w 1998"/>
                <a:gd name="T5" fmla="*/ 0 h 1998"/>
                <a:gd name="T6" fmla="*/ 1998 w 1998"/>
                <a:gd name="T7" fmla="*/ 1998 h 1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T4" t="T5" r="T6" b="T7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8530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Shape 333"/>
          <p:cNvSpPr txBox="1">
            <a:spLocks noGrp="1"/>
          </p:cNvSpPr>
          <p:nvPr>
            <p:ph type="title"/>
          </p:nvPr>
        </p:nvSpPr>
        <p:spPr>
          <a:xfrm>
            <a:off x="1381125" y="922338"/>
            <a:ext cx="3878263" cy="436562"/>
          </a:xfrm>
        </p:spPr>
        <p:txBody>
          <a:bodyPr/>
          <a:lstStyle/>
          <a:p>
            <a:pPr eaLnBrk="1" hangingPunct="1">
              <a:spcBef>
                <a:spcPct val="0"/>
              </a:spcBef>
              <a:buSzTx/>
              <a:buFont typeface="Lora" charset="0"/>
              <a:buNone/>
            </a:pPr>
            <a:r>
              <a:rPr lang="en-US" altLang="en-US" dirty="0" smtClean="0">
                <a:sym typeface="Lora" charset="0"/>
              </a:rPr>
              <a:t>The Hermitage</a:t>
            </a:r>
            <a:endParaRPr lang="en-US" altLang="en-US" dirty="0">
              <a:sym typeface="Lora" charset="0"/>
            </a:endParaRPr>
          </a:p>
        </p:txBody>
      </p:sp>
      <p:sp>
        <p:nvSpPr>
          <p:cNvPr id="53252" name="Shape 334"/>
          <p:cNvSpPr txBox="1">
            <a:spLocks noGrp="1"/>
          </p:cNvSpPr>
          <p:nvPr>
            <p:ph type="body" idx="1"/>
          </p:nvPr>
        </p:nvSpPr>
        <p:spPr>
          <a:xfrm>
            <a:off x="1381125" y="1616074"/>
            <a:ext cx="7143443" cy="3118157"/>
          </a:xfrm>
        </p:spPr>
        <p:txBody>
          <a:bodyPr/>
          <a:lstStyle/>
          <a:p>
            <a:pPr eaLnBrk="1" hangingPunct="1">
              <a:spcBef>
                <a:spcPct val="0"/>
              </a:spcBef>
              <a:buSzTx/>
              <a:buFont typeface="Quattrocento Sans" charset="0"/>
              <a:buNone/>
            </a:pPr>
            <a:r>
              <a:rPr lang="en-US" altLang="en-US" dirty="0" smtClean="0">
                <a:sym typeface="Quattrocento Sans" charset="0"/>
              </a:rPr>
              <a:t>Daily visitors</a:t>
            </a:r>
          </a:p>
          <a:p>
            <a:pPr>
              <a:spcBef>
                <a:spcPct val="0"/>
              </a:spcBef>
              <a:buSzTx/>
              <a:buNone/>
            </a:pPr>
            <a:endParaRPr lang="en-US" altLang="en-US" dirty="0" smtClean="0">
              <a:sym typeface="Quattrocento Sans" charset="0"/>
            </a:endParaRPr>
          </a:p>
          <a:p>
            <a:pPr>
              <a:spcBef>
                <a:spcPct val="0"/>
              </a:spcBef>
              <a:buSzTx/>
              <a:buNone/>
            </a:pPr>
            <a:endParaRPr lang="en-US" altLang="en-US" dirty="0">
              <a:sym typeface="Quattrocento Sans" charset="0"/>
            </a:endParaRPr>
          </a:p>
          <a:p>
            <a:pPr>
              <a:spcBef>
                <a:spcPct val="0"/>
              </a:spcBef>
              <a:buSzTx/>
              <a:buNone/>
            </a:pPr>
            <a:endParaRPr lang="en-US" altLang="en-US" dirty="0" smtClean="0">
              <a:sym typeface="Quattrocento Sans" charset="0"/>
            </a:endParaRPr>
          </a:p>
          <a:p>
            <a:pPr>
              <a:spcBef>
                <a:spcPct val="0"/>
              </a:spcBef>
              <a:buSzTx/>
              <a:buNone/>
            </a:pPr>
            <a:endParaRPr lang="en-US" altLang="en-US" dirty="0" smtClean="0">
              <a:sym typeface="Quattrocento Sans" charset="0"/>
            </a:endParaRPr>
          </a:p>
          <a:p>
            <a:pPr>
              <a:spcBef>
                <a:spcPct val="0"/>
              </a:spcBef>
              <a:buSzTx/>
              <a:buNone/>
            </a:pPr>
            <a:r>
              <a:rPr lang="en-US" altLang="en-US" dirty="0">
                <a:sym typeface="Quattrocento Sans" charset="0"/>
              </a:rPr>
              <a:t>	</a:t>
            </a:r>
            <a:r>
              <a:rPr lang="en-US" altLang="en-US" dirty="0" smtClean="0">
                <a:sym typeface="Quattrocento Sans" charset="0"/>
              </a:rPr>
              <a:t>				</a:t>
            </a:r>
            <a:endParaRPr lang="en-US" altLang="en-US" dirty="0">
              <a:sym typeface="Quattrocento Sans" charset="0"/>
            </a:endParaRPr>
          </a:p>
          <a:p>
            <a:pPr>
              <a:spcBef>
                <a:spcPct val="0"/>
              </a:spcBef>
              <a:buSzTx/>
              <a:buNone/>
            </a:pPr>
            <a:r>
              <a:rPr lang="en-US" altLang="en-US" dirty="0" smtClean="0">
                <a:sym typeface="Quattrocento Sans" charset="0"/>
              </a:rPr>
              <a:t>				     What price do you charge?</a:t>
            </a:r>
          </a:p>
        </p:txBody>
      </p:sp>
      <p:grpSp>
        <p:nvGrpSpPr>
          <p:cNvPr id="53253" name="Shape 335"/>
          <p:cNvGrpSpPr>
            <a:grpSpLocks/>
          </p:cNvGrpSpPr>
          <p:nvPr/>
        </p:nvGrpSpPr>
        <p:grpSpPr bwMode="auto">
          <a:xfrm>
            <a:off x="890588" y="1008063"/>
            <a:ext cx="269875" cy="238125"/>
            <a:chOff x="5247525" y="3007275"/>
            <a:chExt cx="517575" cy="456510"/>
          </a:xfrm>
        </p:grpSpPr>
        <p:sp>
          <p:nvSpPr>
            <p:cNvPr id="53254" name="Shape 336"/>
            <p:cNvSpPr>
              <a:spLocks/>
            </p:cNvSpPr>
            <p:nvPr/>
          </p:nvSpPr>
          <p:spPr bwMode="auto">
            <a:xfrm>
              <a:off x="5247525" y="3007275"/>
              <a:ext cx="348900" cy="348900"/>
            </a:xfrm>
            <a:custGeom>
              <a:avLst/>
              <a:gdLst>
                <a:gd name="T0" fmla="*/ 11667 w 13956"/>
                <a:gd name="T1" fmla="*/ 5042 h 13956"/>
                <a:gd name="T2" fmla="*/ 12373 w 13956"/>
                <a:gd name="T3" fmla="*/ 3240 h 13956"/>
                <a:gd name="T4" fmla="*/ 12397 w 13956"/>
                <a:gd name="T5" fmla="*/ 2606 h 13956"/>
                <a:gd name="T6" fmla="*/ 11472 w 13956"/>
                <a:gd name="T7" fmla="*/ 1632 h 13956"/>
                <a:gd name="T8" fmla="*/ 10838 w 13956"/>
                <a:gd name="T9" fmla="*/ 1535 h 13956"/>
                <a:gd name="T10" fmla="*/ 9207 w 13956"/>
                <a:gd name="T11" fmla="*/ 2411 h 13956"/>
                <a:gd name="T12" fmla="*/ 8159 w 13956"/>
                <a:gd name="T13" fmla="*/ 634 h 13956"/>
                <a:gd name="T14" fmla="*/ 7818 w 13956"/>
                <a:gd name="T15" fmla="*/ 122 h 13956"/>
                <a:gd name="T16" fmla="*/ 6479 w 13956"/>
                <a:gd name="T17" fmla="*/ 0 h 13956"/>
                <a:gd name="T18" fmla="*/ 5919 w 13956"/>
                <a:gd name="T19" fmla="*/ 293 h 13956"/>
                <a:gd name="T20" fmla="*/ 5602 w 13956"/>
                <a:gd name="T21" fmla="*/ 2070 h 13956"/>
                <a:gd name="T22" fmla="*/ 3337 w 13956"/>
                <a:gd name="T23" fmla="*/ 1656 h 13956"/>
                <a:gd name="T24" fmla="*/ 2850 w 13956"/>
                <a:gd name="T25" fmla="*/ 1510 h 13956"/>
                <a:gd name="T26" fmla="*/ 1705 w 13956"/>
                <a:gd name="T27" fmla="*/ 2387 h 13956"/>
                <a:gd name="T28" fmla="*/ 1486 w 13956"/>
                <a:gd name="T29" fmla="*/ 2850 h 13956"/>
                <a:gd name="T30" fmla="*/ 2533 w 13956"/>
                <a:gd name="T31" fmla="*/ 4482 h 13956"/>
                <a:gd name="T32" fmla="*/ 2071 w 13956"/>
                <a:gd name="T33" fmla="*/ 5626 h 13956"/>
                <a:gd name="T34" fmla="*/ 268 w 13956"/>
                <a:gd name="T35" fmla="*/ 5943 h 13956"/>
                <a:gd name="T36" fmla="*/ 1 w 13956"/>
                <a:gd name="T37" fmla="*/ 6503 h 13956"/>
                <a:gd name="T38" fmla="*/ 98 w 13956"/>
                <a:gd name="T39" fmla="*/ 7843 h 13956"/>
                <a:gd name="T40" fmla="*/ 634 w 13956"/>
                <a:gd name="T41" fmla="*/ 8184 h 13956"/>
                <a:gd name="T42" fmla="*/ 2387 w 13956"/>
                <a:gd name="T43" fmla="*/ 9206 h 13956"/>
                <a:gd name="T44" fmla="*/ 1511 w 13956"/>
                <a:gd name="T45" fmla="*/ 10863 h 13956"/>
                <a:gd name="T46" fmla="*/ 1608 w 13956"/>
                <a:gd name="T47" fmla="*/ 11472 h 13956"/>
                <a:gd name="T48" fmla="*/ 2582 w 13956"/>
                <a:gd name="T49" fmla="*/ 12397 h 13956"/>
                <a:gd name="T50" fmla="*/ 3215 w 13956"/>
                <a:gd name="T51" fmla="*/ 12373 h 13956"/>
                <a:gd name="T52" fmla="*/ 5018 w 13956"/>
                <a:gd name="T53" fmla="*/ 11691 h 13956"/>
                <a:gd name="T54" fmla="*/ 5797 w 13956"/>
                <a:gd name="T55" fmla="*/ 13444 h 13956"/>
                <a:gd name="T56" fmla="*/ 6235 w 13956"/>
                <a:gd name="T57" fmla="*/ 13907 h 13956"/>
                <a:gd name="T58" fmla="*/ 7575 w 13956"/>
                <a:gd name="T59" fmla="*/ 13956 h 13956"/>
                <a:gd name="T60" fmla="*/ 8086 w 13956"/>
                <a:gd name="T61" fmla="*/ 13566 h 13956"/>
                <a:gd name="T62" fmla="*/ 8622 w 13956"/>
                <a:gd name="T63" fmla="*/ 11788 h 13956"/>
                <a:gd name="T64" fmla="*/ 10619 w 13956"/>
                <a:gd name="T65" fmla="*/ 12324 h 13956"/>
                <a:gd name="T66" fmla="*/ 11228 w 13956"/>
                <a:gd name="T67" fmla="*/ 12446 h 13956"/>
                <a:gd name="T68" fmla="*/ 12251 w 13956"/>
                <a:gd name="T69" fmla="*/ 11569 h 13956"/>
                <a:gd name="T70" fmla="*/ 12446 w 13956"/>
                <a:gd name="T71" fmla="*/ 10984 h 13956"/>
                <a:gd name="T72" fmla="*/ 11399 w 13956"/>
                <a:gd name="T73" fmla="*/ 9474 h 13956"/>
                <a:gd name="T74" fmla="*/ 13323 w 13956"/>
                <a:gd name="T75" fmla="*/ 8184 h 13956"/>
                <a:gd name="T76" fmla="*/ 13761 w 13956"/>
                <a:gd name="T77" fmla="*/ 7940 h 13956"/>
                <a:gd name="T78" fmla="*/ 13956 w 13956"/>
                <a:gd name="T79" fmla="*/ 6503 h 13956"/>
                <a:gd name="T80" fmla="*/ 13761 w 13956"/>
                <a:gd name="T81" fmla="*/ 6016 h 13956"/>
                <a:gd name="T82" fmla="*/ 13323 w 13956"/>
                <a:gd name="T83" fmla="*/ 5772 h 13956"/>
                <a:gd name="T84" fmla="*/ 8038 w 13956"/>
                <a:gd name="T85" fmla="*/ 8987 h 13956"/>
                <a:gd name="T86" fmla="*/ 6966 w 13956"/>
                <a:gd name="T87" fmla="*/ 9255 h 13956"/>
                <a:gd name="T88" fmla="*/ 5919 w 13956"/>
                <a:gd name="T89" fmla="*/ 8987 h 13956"/>
                <a:gd name="T90" fmla="*/ 5212 w 13956"/>
                <a:gd name="T91" fmla="*/ 8427 h 13956"/>
                <a:gd name="T92" fmla="*/ 4750 w 13956"/>
                <a:gd name="T93" fmla="*/ 7404 h 13956"/>
                <a:gd name="T94" fmla="*/ 4798 w 13956"/>
                <a:gd name="T95" fmla="*/ 6333 h 13956"/>
                <a:gd name="T96" fmla="*/ 5359 w 13956"/>
                <a:gd name="T97" fmla="*/ 5383 h 13956"/>
                <a:gd name="T98" fmla="*/ 6114 w 13956"/>
                <a:gd name="T99" fmla="*/ 4871 h 13956"/>
                <a:gd name="T100" fmla="*/ 7185 w 13956"/>
                <a:gd name="T101" fmla="*/ 4725 h 13956"/>
                <a:gd name="T102" fmla="*/ 8232 w 13956"/>
                <a:gd name="T103" fmla="*/ 5091 h 13956"/>
                <a:gd name="T104" fmla="*/ 8866 w 13956"/>
                <a:gd name="T105" fmla="*/ 5724 h 13956"/>
                <a:gd name="T106" fmla="*/ 9231 w 13956"/>
                <a:gd name="T107" fmla="*/ 6771 h 13956"/>
                <a:gd name="T108" fmla="*/ 9085 w 13956"/>
                <a:gd name="T109" fmla="*/ 7843 h 13956"/>
                <a:gd name="T110" fmla="*/ 8573 w 13956"/>
                <a:gd name="T111" fmla="*/ 8598 h 13956"/>
                <a:gd name="T112" fmla="*/ 0 w 13956"/>
                <a:gd name="T113" fmla="*/ 0 h 13956"/>
                <a:gd name="T114" fmla="*/ 13956 w 13956"/>
                <a:gd name="T115" fmla="*/ 13956 h 139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T112" t="T113" r="T114" b="T115"/>
              <a:pathLst>
                <a:path w="13956" h="13956" fill="none" extrusionOk="0">
                  <a:moveTo>
                    <a:pt x="13323" y="5772"/>
                  </a:move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3255" name="Shape 337"/>
            <p:cNvSpPr>
              <a:spLocks/>
            </p:cNvSpPr>
            <p:nvPr/>
          </p:nvSpPr>
          <p:spPr bwMode="auto">
            <a:xfrm>
              <a:off x="5566575" y="3265260"/>
              <a:ext cx="198525" cy="198525"/>
            </a:xfrm>
            <a:custGeom>
              <a:avLst/>
              <a:gdLst>
                <a:gd name="T0" fmla="*/ 6016 w 7941"/>
                <a:gd name="T1" fmla="*/ 2217 h 7941"/>
                <a:gd name="T2" fmla="*/ 6284 w 7941"/>
                <a:gd name="T3" fmla="*/ 902 h 7941"/>
                <a:gd name="T4" fmla="*/ 6114 w 7941"/>
                <a:gd name="T5" fmla="*/ 488 h 7941"/>
                <a:gd name="T6" fmla="*/ 5480 w 7941"/>
                <a:gd name="T7" fmla="*/ 171 h 7941"/>
                <a:gd name="T8" fmla="*/ 5066 w 7941"/>
                <a:gd name="T9" fmla="*/ 293 h 7941"/>
                <a:gd name="T10" fmla="*/ 4165 w 7941"/>
                <a:gd name="T11" fmla="*/ 1292 h 7941"/>
                <a:gd name="T12" fmla="*/ 3435 w 7941"/>
                <a:gd name="T13" fmla="*/ 171 h 7941"/>
                <a:gd name="T14" fmla="*/ 3045 w 7941"/>
                <a:gd name="T15" fmla="*/ 1 h 7941"/>
                <a:gd name="T16" fmla="*/ 2363 w 7941"/>
                <a:gd name="T17" fmla="*/ 220 h 7941"/>
                <a:gd name="T18" fmla="*/ 2144 w 7941"/>
                <a:gd name="T19" fmla="*/ 610 h 7941"/>
                <a:gd name="T20" fmla="*/ 2217 w 7941"/>
                <a:gd name="T21" fmla="*/ 1949 h 7941"/>
                <a:gd name="T22" fmla="*/ 926 w 7941"/>
                <a:gd name="T23" fmla="*/ 1681 h 7941"/>
                <a:gd name="T24" fmla="*/ 512 w 7941"/>
                <a:gd name="T25" fmla="*/ 1828 h 7941"/>
                <a:gd name="T26" fmla="*/ 195 w 7941"/>
                <a:gd name="T27" fmla="*/ 2461 h 7941"/>
                <a:gd name="T28" fmla="*/ 293 w 7941"/>
                <a:gd name="T29" fmla="*/ 2899 h 7941"/>
                <a:gd name="T30" fmla="*/ 1316 w 7941"/>
                <a:gd name="T31" fmla="*/ 3776 h 7941"/>
                <a:gd name="T32" fmla="*/ 195 w 7941"/>
                <a:gd name="T33" fmla="*/ 4507 h 7941"/>
                <a:gd name="T34" fmla="*/ 25 w 7941"/>
                <a:gd name="T35" fmla="*/ 4921 h 7941"/>
                <a:gd name="T36" fmla="*/ 244 w 7941"/>
                <a:gd name="T37" fmla="*/ 5578 h 7941"/>
                <a:gd name="T38" fmla="*/ 609 w 7941"/>
                <a:gd name="T39" fmla="*/ 5797 h 7941"/>
                <a:gd name="T40" fmla="*/ 1949 w 7941"/>
                <a:gd name="T41" fmla="*/ 5724 h 7941"/>
                <a:gd name="T42" fmla="*/ 1681 w 7941"/>
                <a:gd name="T43" fmla="*/ 7040 h 7941"/>
                <a:gd name="T44" fmla="*/ 1851 w 7941"/>
                <a:gd name="T45" fmla="*/ 7429 h 7941"/>
                <a:gd name="T46" fmla="*/ 2485 w 7941"/>
                <a:gd name="T47" fmla="*/ 7770 h 7941"/>
                <a:gd name="T48" fmla="*/ 2899 w 7941"/>
                <a:gd name="T49" fmla="*/ 7648 h 7941"/>
                <a:gd name="T50" fmla="*/ 3800 w 7941"/>
                <a:gd name="T51" fmla="*/ 6650 h 7941"/>
                <a:gd name="T52" fmla="*/ 4531 w 7941"/>
                <a:gd name="T53" fmla="*/ 7770 h 7941"/>
                <a:gd name="T54" fmla="*/ 4920 w 7941"/>
                <a:gd name="T55" fmla="*/ 7941 h 7941"/>
                <a:gd name="T56" fmla="*/ 5602 w 7941"/>
                <a:gd name="T57" fmla="*/ 7721 h 7941"/>
                <a:gd name="T58" fmla="*/ 5821 w 7941"/>
                <a:gd name="T59" fmla="*/ 7332 h 7941"/>
                <a:gd name="T60" fmla="*/ 5724 w 7941"/>
                <a:gd name="T61" fmla="*/ 5992 h 7941"/>
                <a:gd name="T62" fmla="*/ 7039 w 7941"/>
                <a:gd name="T63" fmla="*/ 6260 h 7941"/>
                <a:gd name="T64" fmla="*/ 7453 w 7941"/>
                <a:gd name="T65" fmla="*/ 6114 h 7941"/>
                <a:gd name="T66" fmla="*/ 7770 w 7941"/>
                <a:gd name="T67" fmla="*/ 5481 h 7941"/>
                <a:gd name="T68" fmla="*/ 7648 w 7941"/>
                <a:gd name="T69" fmla="*/ 5042 h 7941"/>
                <a:gd name="T70" fmla="*/ 6649 w 7941"/>
                <a:gd name="T71" fmla="*/ 4166 h 7941"/>
                <a:gd name="T72" fmla="*/ 7770 w 7941"/>
                <a:gd name="T73" fmla="*/ 3435 h 7941"/>
                <a:gd name="T74" fmla="*/ 7940 w 7941"/>
                <a:gd name="T75" fmla="*/ 3021 h 7941"/>
                <a:gd name="T76" fmla="*/ 7721 w 7941"/>
                <a:gd name="T77" fmla="*/ 2339 h 7941"/>
                <a:gd name="T78" fmla="*/ 7356 w 7941"/>
                <a:gd name="T79" fmla="*/ 2144 h 7941"/>
                <a:gd name="T80" fmla="*/ 5480 w 7941"/>
                <a:gd name="T81" fmla="*/ 4726 h 7941"/>
                <a:gd name="T82" fmla="*/ 5066 w 7941"/>
                <a:gd name="T83" fmla="*/ 5237 h 7941"/>
                <a:gd name="T84" fmla="*/ 4506 w 7941"/>
                <a:gd name="T85" fmla="*/ 5554 h 7941"/>
                <a:gd name="T86" fmla="*/ 3873 w 7941"/>
                <a:gd name="T87" fmla="*/ 5627 h 7941"/>
                <a:gd name="T88" fmla="*/ 3240 w 7941"/>
                <a:gd name="T89" fmla="*/ 5456 h 7941"/>
                <a:gd name="T90" fmla="*/ 2826 w 7941"/>
                <a:gd name="T91" fmla="*/ 5164 h 7941"/>
                <a:gd name="T92" fmla="*/ 2460 w 7941"/>
                <a:gd name="T93" fmla="*/ 4653 h 7941"/>
                <a:gd name="T94" fmla="*/ 2314 w 7941"/>
                <a:gd name="T95" fmla="*/ 4020 h 7941"/>
                <a:gd name="T96" fmla="*/ 2412 w 7941"/>
                <a:gd name="T97" fmla="*/ 3386 h 7941"/>
                <a:gd name="T98" fmla="*/ 2680 w 7941"/>
                <a:gd name="T99" fmla="*/ 2948 h 7941"/>
                <a:gd name="T100" fmla="*/ 3167 w 7941"/>
                <a:gd name="T101" fmla="*/ 2509 h 7941"/>
                <a:gd name="T102" fmla="*/ 3775 w 7941"/>
                <a:gd name="T103" fmla="*/ 2315 h 7941"/>
                <a:gd name="T104" fmla="*/ 4409 w 7941"/>
                <a:gd name="T105" fmla="*/ 2363 h 7941"/>
                <a:gd name="T106" fmla="*/ 4871 w 7941"/>
                <a:gd name="T107" fmla="*/ 2558 h 7941"/>
                <a:gd name="T108" fmla="*/ 5359 w 7941"/>
                <a:gd name="T109" fmla="*/ 3021 h 7941"/>
                <a:gd name="T110" fmla="*/ 5602 w 7941"/>
                <a:gd name="T111" fmla="*/ 3605 h 7941"/>
                <a:gd name="T112" fmla="*/ 5626 w 7941"/>
                <a:gd name="T113" fmla="*/ 4239 h 7941"/>
                <a:gd name="T114" fmla="*/ 5480 w 7941"/>
                <a:gd name="T115" fmla="*/ 4726 h 7941"/>
                <a:gd name="T116" fmla="*/ 0 w 7941"/>
                <a:gd name="T117" fmla="*/ 0 h 7941"/>
                <a:gd name="T118" fmla="*/ 7941 w 7941"/>
                <a:gd name="T119" fmla="*/ 7941 h 79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T116" t="T117" r="T118" b="T119"/>
              <a:pathLst>
                <a:path w="7941" h="7941" fill="none" extrusionOk="0">
                  <a:moveTo>
                    <a:pt x="7258" y="2144"/>
                  </a:move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2844" y="1008063"/>
            <a:ext cx="4178300" cy="2171700"/>
          </a:xfrm>
          <a:prstGeom prst="rect">
            <a:avLst/>
          </a:prstGeom>
        </p:spPr>
      </p:pic>
      <p:graphicFrame>
        <p:nvGraphicFramePr>
          <p:cNvPr id="8" name="Shape 241"/>
          <p:cNvGraphicFramePr/>
          <p:nvPr>
            <p:extLst>
              <p:ext uri="{D42A27DB-BD31-4B8C-83A1-F6EECF244321}">
                <p14:modId xmlns:p14="http://schemas.microsoft.com/office/powerpoint/2010/main" val="1026719417"/>
              </p:ext>
            </p:extLst>
          </p:nvPr>
        </p:nvGraphicFramePr>
        <p:xfrm>
          <a:off x="945843" y="2207219"/>
          <a:ext cx="2799659" cy="2784186"/>
        </p:xfrm>
        <a:graphic>
          <a:graphicData uri="http://schemas.openxmlformats.org/drawingml/2006/table">
            <a:tbl>
              <a:tblPr>
                <a:noFill/>
                <a:tableStyleId>{9E86FEC1-F41B-40B7-A70C-D34B210500F4}</a:tableStyleId>
              </a:tblPr>
              <a:tblGrid>
                <a:gridCol w="1064558"/>
                <a:gridCol w="1735101"/>
              </a:tblGrid>
              <a:tr h="464031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US" sz="1600" b="1" dirty="0" smtClean="0">
                          <a:latin typeface="Arial" charset="0"/>
                          <a:ea typeface="Arial" charset="0"/>
                          <a:cs typeface="Arial" charset="0"/>
                          <a:sym typeface="Quattrocento Sans"/>
                        </a:rPr>
                        <a:t>  #</a:t>
                      </a:r>
                      <a:endParaRPr sz="1600" b="1" dirty="0">
                        <a:latin typeface="Arial" charset="0"/>
                        <a:ea typeface="Arial" charset="0"/>
                        <a:cs typeface="Arial" charset="0"/>
                        <a:sym typeface="Quattrocento Sans"/>
                      </a:endParaRPr>
                    </a:p>
                  </a:txBody>
                  <a:tcPr marL="91432" marR="91432" marT="68573" marB="68573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US" sz="1600" b="1" dirty="0" smtClean="0">
                          <a:latin typeface="Arial" charset="0"/>
                          <a:ea typeface="Arial" charset="0"/>
                          <a:cs typeface="Arial" charset="0"/>
                          <a:sym typeface="Lora"/>
                        </a:rPr>
                        <a:t>Value</a:t>
                      </a:r>
                      <a:endParaRPr lang="en" sz="1600" b="1" dirty="0">
                        <a:latin typeface="Arial" charset="0"/>
                        <a:ea typeface="Arial" charset="0"/>
                        <a:cs typeface="Arial" charset="0"/>
                        <a:sym typeface="Lora"/>
                      </a:endParaRPr>
                    </a:p>
                  </a:txBody>
                  <a:tcPr marL="91432" marR="91432" marT="68573" marB="68573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031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US" sz="1600" dirty="0" smtClean="0">
                          <a:solidFill>
                            <a:srgbClr val="191465"/>
                          </a:solidFill>
                          <a:latin typeface="Arial" charset="0"/>
                          <a:ea typeface="Arial" charset="0"/>
                          <a:cs typeface="Arial" charset="0"/>
                          <a:sym typeface="Quattrocento Sans"/>
                        </a:rPr>
                        <a:t>2,000</a:t>
                      </a:r>
                      <a:endParaRPr lang="en" sz="1600" dirty="0">
                        <a:solidFill>
                          <a:srgbClr val="191465"/>
                        </a:solidFill>
                        <a:latin typeface="Arial" charset="0"/>
                        <a:ea typeface="Arial" charset="0"/>
                        <a:cs typeface="Arial" charset="0"/>
                        <a:sym typeface="Quattrocento Sans"/>
                      </a:endParaRPr>
                    </a:p>
                  </a:txBody>
                  <a:tcPr marL="91432" marR="91432" marT="68573" marB="68573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US" sz="1600" dirty="0" smtClean="0">
                          <a:solidFill>
                            <a:srgbClr val="191465"/>
                          </a:solidFill>
                          <a:latin typeface="Arial" charset="0"/>
                          <a:ea typeface="Arial" charset="0"/>
                          <a:cs typeface="Arial" charset="0"/>
                          <a:sym typeface="Quattrocento Sans"/>
                        </a:rPr>
                        <a:t>$20</a:t>
                      </a:r>
                      <a:endParaRPr lang="en" sz="1600" dirty="0">
                        <a:solidFill>
                          <a:srgbClr val="191465"/>
                        </a:solidFill>
                        <a:latin typeface="Arial" charset="0"/>
                        <a:ea typeface="Arial" charset="0"/>
                        <a:cs typeface="Arial" charset="0"/>
                        <a:sym typeface="Quattrocento Sans"/>
                      </a:endParaRPr>
                    </a:p>
                  </a:txBody>
                  <a:tcPr marL="91432" marR="91432" marT="68573" marB="68573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031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US" sz="1600" dirty="0" smtClean="0">
                          <a:solidFill>
                            <a:srgbClr val="191465"/>
                          </a:solidFill>
                          <a:latin typeface="Arial" charset="0"/>
                          <a:ea typeface="Arial" charset="0"/>
                          <a:cs typeface="Arial" charset="0"/>
                          <a:sym typeface="Quattrocento Sans"/>
                        </a:rPr>
                        <a:t>2,000</a:t>
                      </a:r>
                      <a:endParaRPr lang="en" sz="1600" dirty="0">
                        <a:solidFill>
                          <a:srgbClr val="191465"/>
                        </a:solidFill>
                        <a:latin typeface="Arial" charset="0"/>
                        <a:ea typeface="Arial" charset="0"/>
                        <a:cs typeface="Arial" charset="0"/>
                        <a:sym typeface="Quattrocento Sans"/>
                      </a:endParaRPr>
                    </a:p>
                  </a:txBody>
                  <a:tcPr marL="91432" marR="91432" marT="68573" marB="68573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US" sz="1600" dirty="0" smtClean="0">
                          <a:solidFill>
                            <a:srgbClr val="191465"/>
                          </a:solidFill>
                          <a:latin typeface="Arial" charset="0"/>
                          <a:ea typeface="Arial" charset="0"/>
                          <a:cs typeface="Arial" charset="0"/>
                          <a:sym typeface="Quattrocento Sans"/>
                        </a:rPr>
                        <a:t>$16</a:t>
                      </a:r>
                      <a:endParaRPr lang="en" sz="1600" dirty="0">
                        <a:solidFill>
                          <a:srgbClr val="191465"/>
                        </a:solidFill>
                        <a:latin typeface="Arial" charset="0"/>
                        <a:ea typeface="Arial" charset="0"/>
                        <a:cs typeface="Arial" charset="0"/>
                        <a:sym typeface="Quattrocento Sans"/>
                      </a:endParaRPr>
                    </a:p>
                  </a:txBody>
                  <a:tcPr marL="91432" marR="91432" marT="68573" marB="68573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031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 sz="1600" dirty="0" smtClean="0">
                          <a:solidFill>
                            <a:srgbClr val="156014"/>
                          </a:solidFill>
                          <a:latin typeface="Arial" charset="0"/>
                          <a:ea typeface="Arial" charset="0"/>
                          <a:cs typeface="Arial" charset="0"/>
                          <a:sym typeface="Quattrocento Sans"/>
                        </a:rPr>
                        <a:t>6,000</a:t>
                      </a:r>
                      <a:endParaRPr lang="en" sz="1600" dirty="0">
                        <a:solidFill>
                          <a:srgbClr val="156014"/>
                        </a:solidFill>
                        <a:latin typeface="Arial" charset="0"/>
                        <a:ea typeface="Arial" charset="0"/>
                        <a:cs typeface="Arial" charset="0"/>
                        <a:sym typeface="Quattrocento Sans"/>
                      </a:endParaRPr>
                    </a:p>
                  </a:txBody>
                  <a:tcPr marL="91432" marR="91432" marT="68573" marB="68573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 sz="1600" dirty="0" smtClean="0">
                          <a:solidFill>
                            <a:srgbClr val="156014"/>
                          </a:solidFill>
                          <a:latin typeface="Arial" charset="0"/>
                          <a:ea typeface="Arial" charset="0"/>
                          <a:cs typeface="Arial" charset="0"/>
                          <a:sym typeface="Quattrocento Sans"/>
                        </a:rPr>
                        <a:t>$8</a:t>
                      </a:r>
                      <a:endParaRPr lang="en" sz="1600" dirty="0">
                        <a:solidFill>
                          <a:srgbClr val="156014"/>
                        </a:solidFill>
                        <a:latin typeface="Arial" charset="0"/>
                        <a:ea typeface="Arial" charset="0"/>
                        <a:cs typeface="Arial" charset="0"/>
                        <a:sym typeface="Quattrocento Sans"/>
                      </a:endParaRPr>
                    </a:p>
                  </a:txBody>
                  <a:tcPr marL="91432" marR="91432" marT="68573" marB="68573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031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 sz="1600" dirty="0" smtClean="0">
                          <a:solidFill>
                            <a:srgbClr val="156014"/>
                          </a:solidFill>
                          <a:latin typeface="Arial" charset="0"/>
                          <a:ea typeface="Arial" charset="0"/>
                          <a:cs typeface="Arial" charset="0"/>
                          <a:sym typeface="Quattrocento Sans"/>
                        </a:rPr>
                        <a:t>4,000</a:t>
                      </a:r>
                      <a:endParaRPr lang="en" sz="1600" dirty="0">
                        <a:solidFill>
                          <a:srgbClr val="156014"/>
                        </a:solidFill>
                        <a:latin typeface="Arial" charset="0"/>
                        <a:ea typeface="Arial" charset="0"/>
                        <a:cs typeface="Arial" charset="0"/>
                        <a:sym typeface="Quattrocento Sans"/>
                      </a:endParaRPr>
                    </a:p>
                  </a:txBody>
                  <a:tcPr marL="91432" marR="91432" marT="68573" marB="68573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 sz="1600" dirty="0" smtClean="0">
                          <a:solidFill>
                            <a:srgbClr val="156014"/>
                          </a:solidFill>
                          <a:latin typeface="Arial" charset="0"/>
                          <a:ea typeface="Arial" charset="0"/>
                          <a:cs typeface="Arial" charset="0"/>
                          <a:sym typeface="Quattrocento Sans"/>
                        </a:rPr>
                        <a:t>$6</a:t>
                      </a:r>
                      <a:endParaRPr lang="en" sz="1600" dirty="0">
                        <a:solidFill>
                          <a:srgbClr val="156014"/>
                        </a:solidFill>
                        <a:latin typeface="Arial" charset="0"/>
                        <a:ea typeface="Arial" charset="0"/>
                        <a:cs typeface="Arial" charset="0"/>
                        <a:sym typeface="Quattrocento Sans"/>
                      </a:endParaRPr>
                    </a:p>
                  </a:txBody>
                  <a:tcPr marL="91432" marR="91432" marT="68573" marB="68573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031">
                <a:tc gridSpan="2"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 sz="1600" dirty="0" smtClean="0">
                          <a:latin typeface="Arial" charset="0"/>
                          <a:ea typeface="Arial" charset="0"/>
                          <a:cs typeface="Arial" charset="0"/>
                          <a:sym typeface="Quattrocento Sans"/>
                        </a:rPr>
                        <a:t>Marginal costs</a:t>
                      </a:r>
                      <a:r>
                        <a:rPr lang="en-US" sz="1600" baseline="0" dirty="0" smtClean="0">
                          <a:latin typeface="Arial" charset="0"/>
                          <a:ea typeface="Arial" charset="0"/>
                          <a:cs typeface="Arial" charset="0"/>
                          <a:sym typeface="Quattrocento Sans"/>
                        </a:rPr>
                        <a:t> are $2</a:t>
                      </a:r>
                      <a:endParaRPr lang="en" sz="1600" dirty="0">
                        <a:latin typeface="Arial" charset="0"/>
                        <a:ea typeface="Arial" charset="0"/>
                        <a:cs typeface="Arial" charset="0"/>
                        <a:sym typeface="Quattrocento Sans"/>
                      </a:endParaRPr>
                    </a:p>
                  </a:txBody>
                  <a:tcPr marL="91432" marR="91432" marT="68573" marB="68573" anchor="ctr">
                    <a:lnL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 lang="en" sz="1400" dirty="0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91432" marR="91432" marT="68573" marB="6857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11103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Direct Price Discrimination</a:t>
            </a:r>
            <a:endParaRPr lang="en" dirty="0">
              <a:highlight>
                <a:srgbClr val="FFCD00"/>
              </a:highlight>
            </a:endParaRPr>
          </a:p>
        </p:txBody>
      </p:sp>
      <p:grpSp>
        <p:nvGrpSpPr>
          <p:cNvPr id="22531" name="Shape 112"/>
          <p:cNvGrpSpPr>
            <a:grpSpLocks/>
          </p:cNvGrpSpPr>
          <p:nvPr/>
        </p:nvGrpSpPr>
        <p:grpSpPr bwMode="auto">
          <a:xfrm>
            <a:off x="915988" y="1019175"/>
            <a:ext cx="214312" cy="215900"/>
            <a:chOff x="2594050" y="1631825"/>
            <a:chExt cx="439625" cy="439625"/>
          </a:xfrm>
        </p:grpSpPr>
        <p:sp>
          <p:nvSpPr>
            <p:cNvPr id="22532" name="Shape 113"/>
            <p:cNvSpPr>
              <a:spLocks/>
            </p:cNvSpPr>
            <p:nvPr/>
          </p:nvSpPr>
          <p:spPr bwMode="auto">
            <a:xfrm>
              <a:off x="2594050" y="1883300"/>
              <a:ext cx="188175" cy="188150"/>
            </a:xfrm>
            <a:custGeom>
              <a:avLst/>
              <a:gdLst>
                <a:gd name="T0" fmla="*/ 5992 w 7527"/>
                <a:gd name="T1" fmla="*/ 0 h 7526"/>
                <a:gd name="T2" fmla="*/ 537 w 7527"/>
                <a:gd name="T3" fmla="*/ 6430 h 7526"/>
                <a:gd name="T4" fmla="*/ 1 w 7527"/>
                <a:gd name="T5" fmla="*/ 7526 h 7526"/>
                <a:gd name="T6" fmla="*/ 1097 w 7527"/>
                <a:gd name="T7" fmla="*/ 6990 h 7526"/>
                <a:gd name="T8" fmla="*/ 7526 w 7527"/>
                <a:gd name="T9" fmla="*/ 1534 h 7526"/>
                <a:gd name="T10" fmla="*/ 5992 w 7527"/>
                <a:gd name="T11" fmla="*/ 0 h 7526"/>
                <a:gd name="T12" fmla="*/ 0 w 7527"/>
                <a:gd name="T13" fmla="*/ 0 h 7526"/>
                <a:gd name="T14" fmla="*/ 7527 w 7527"/>
                <a:gd name="T15" fmla="*/ 7526 h 7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33" name="Shape 114"/>
            <p:cNvSpPr>
              <a:spLocks/>
            </p:cNvSpPr>
            <p:nvPr/>
          </p:nvSpPr>
          <p:spPr bwMode="auto">
            <a:xfrm>
              <a:off x="2857700" y="1631825"/>
              <a:ext cx="175975" cy="176000"/>
            </a:xfrm>
            <a:custGeom>
              <a:avLst/>
              <a:gdLst>
                <a:gd name="T0" fmla="*/ 268 w 7039"/>
                <a:gd name="T1" fmla="*/ 2704 h 7040"/>
                <a:gd name="T2" fmla="*/ 4336 w 7039"/>
                <a:gd name="T3" fmla="*/ 6771 h 7040"/>
                <a:gd name="T4" fmla="*/ 4336 w 7039"/>
                <a:gd name="T5" fmla="*/ 6771 h 7040"/>
                <a:gd name="T6" fmla="*/ 4336 w 7039"/>
                <a:gd name="T7" fmla="*/ 6771 h 7040"/>
                <a:gd name="T8" fmla="*/ 4652 w 7039"/>
                <a:gd name="T9" fmla="*/ 6917 h 7040"/>
                <a:gd name="T10" fmla="*/ 4993 w 7039"/>
                <a:gd name="T11" fmla="*/ 7015 h 7040"/>
                <a:gd name="T12" fmla="*/ 5310 w 7039"/>
                <a:gd name="T13" fmla="*/ 7039 h 7040"/>
                <a:gd name="T14" fmla="*/ 5651 w 7039"/>
                <a:gd name="T15" fmla="*/ 7039 h 7040"/>
                <a:gd name="T16" fmla="*/ 5992 w 7039"/>
                <a:gd name="T17" fmla="*/ 6966 h 7040"/>
                <a:gd name="T18" fmla="*/ 6308 w 7039"/>
                <a:gd name="T19" fmla="*/ 6844 h 7040"/>
                <a:gd name="T20" fmla="*/ 6454 w 7039"/>
                <a:gd name="T21" fmla="*/ 6747 h 7040"/>
                <a:gd name="T22" fmla="*/ 6601 w 7039"/>
                <a:gd name="T23" fmla="*/ 6674 h 7040"/>
                <a:gd name="T24" fmla="*/ 6747 w 7039"/>
                <a:gd name="T25" fmla="*/ 6552 h 7040"/>
                <a:gd name="T26" fmla="*/ 6893 w 7039"/>
                <a:gd name="T27" fmla="*/ 6430 h 7040"/>
                <a:gd name="T28" fmla="*/ 6893 w 7039"/>
                <a:gd name="T29" fmla="*/ 6430 h 7040"/>
                <a:gd name="T30" fmla="*/ 6942 w 7039"/>
                <a:gd name="T31" fmla="*/ 6357 h 7040"/>
                <a:gd name="T32" fmla="*/ 7015 w 7039"/>
                <a:gd name="T33" fmla="*/ 6260 h 7040"/>
                <a:gd name="T34" fmla="*/ 7039 w 7039"/>
                <a:gd name="T35" fmla="*/ 6138 h 7040"/>
                <a:gd name="T36" fmla="*/ 7039 w 7039"/>
                <a:gd name="T37" fmla="*/ 6041 h 7040"/>
                <a:gd name="T38" fmla="*/ 7039 w 7039"/>
                <a:gd name="T39" fmla="*/ 6041 h 7040"/>
                <a:gd name="T40" fmla="*/ 7039 w 7039"/>
                <a:gd name="T41" fmla="*/ 5943 h 7040"/>
                <a:gd name="T42" fmla="*/ 7015 w 7039"/>
                <a:gd name="T43" fmla="*/ 5846 h 7040"/>
                <a:gd name="T44" fmla="*/ 6942 w 7039"/>
                <a:gd name="T45" fmla="*/ 5748 h 7040"/>
                <a:gd name="T46" fmla="*/ 6893 w 7039"/>
                <a:gd name="T47" fmla="*/ 5651 h 7040"/>
                <a:gd name="T48" fmla="*/ 1389 w 7039"/>
                <a:gd name="T49" fmla="*/ 147 h 7040"/>
                <a:gd name="T50" fmla="*/ 1389 w 7039"/>
                <a:gd name="T51" fmla="*/ 147 h 7040"/>
                <a:gd name="T52" fmla="*/ 1291 w 7039"/>
                <a:gd name="T53" fmla="*/ 98 h 7040"/>
                <a:gd name="T54" fmla="*/ 1194 w 7039"/>
                <a:gd name="T55" fmla="*/ 25 h 7040"/>
                <a:gd name="T56" fmla="*/ 1096 w 7039"/>
                <a:gd name="T57" fmla="*/ 0 h 7040"/>
                <a:gd name="T58" fmla="*/ 999 w 7039"/>
                <a:gd name="T59" fmla="*/ 0 h 7040"/>
                <a:gd name="T60" fmla="*/ 999 w 7039"/>
                <a:gd name="T61" fmla="*/ 0 h 7040"/>
                <a:gd name="T62" fmla="*/ 902 w 7039"/>
                <a:gd name="T63" fmla="*/ 0 h 7040"/>
                <a:gd name="T64" fmla="*/ 780 w 7039"/>
                <a:gd name="T65" fmla="*/ 25 h 7040"/>
                <a:gd name="T66" fmla="*/ 682 w 7039"/>
                <a:gd name="T67" fmla="*/ 98 h 7040"/>
                <a:gd name="T68" fmla="*/ 609 w 7039"/>
                <a:gd name="T69" fmla="*/ 147 h 7040"/>
                <a:gd name="T70" fmla="*/ 609 w 7039"/>
                <a:gd name="T71" fmla="*/ 147 h 7040"/>
                <a:gd name="T72" fmla="*/ 487 w 7039"/>
                <a:gd name="T73" fmla="*/ 293 h 7040"/>
                <a:gd name="T74" fmla="*/ 366 w 7039"/>
                <a:gd name="T75" fmla="*/ 439 h 7040"/>
                <a:gd name="T76" fmla="*/ 293 w 7039"/>
                <a:gd name="T77" fmla="*/ 585 h 7040"/>
                <a:gd name="T78" fmla="*/ 195 w 7039"/>
                <a:gd name="T79" fmla="*/ 731 h 7040"/>
                <a:gd name="T80" fmla="*/ 73 w 7039"/>
                <a:gd name="T81" fmla="*/ 1048 h 7040"/>
                <a:gd name="T82" fmla="*/ 0 w 7039"/>
                <a:gd name="T83" fmla="*/ 1389 h 7040"/>
                <a:gd name="T84" fmla="*/ 0 w 7039"/>
                <a:gd name="T85" fmla="*/ 1730 h 7040"/>
                <a:gd name="T86" fmla="*/ 25 w 7039"/>
                <a:gd name="T87" fmla="*/ 2046 h 7040"/>
                <a:gd name="T88" fmla="*/ 122 w 7039"/>
                <a:gd name="T89" fmla="*/ 2387 h 7040"/>
                <a:gd name="T90" fmla="*/ 268 w 7039"/>
                <a:gd name="T91" fmla="*/ 2704 h 7040"/>
                <a:gd name="T92" fmla="*/ 268 w 7039"/>
                <a:gd name="T93" fmla="*/ 2704 h 7040"/>
                <a:gd name="T94" fmla="*/ 0 w 7039"/>
                <a:gd name="T95" fmla="*/ 0 h 7040"/>
                <a:gd name="T96" fmla="*/ 7039 w 7039"/>
                <a:gd name="T97" fmla="*/ 7040 h 7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T94" t="T95" r="T96" b="T97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34" name="Shape 115"/>
            <p:cNvSpPr>
              <a:spLocks/>
            </p:cNvSpPr>
            <p:nvPr/>
          </p:nvSpPr>
          <p:spPr bwMode="auto">
            <a:xfrm>
              <a:off x="2662850" y="1699400"/>
              <a:ext cx="303250" cy="303250"/>
            </a:xfrm>
            <a:custGeom>
              <a:avLst/>
              <a:gdLst>
                <a:gd name="T0" fmla="*/ 8038 w 12130"/>
                <a:gd name="T1" fmla="*/ 1 h 12130"/>
                <a:gd name="T2" fmla="*/ 4872 w 12130"/>
                <a:gd name="T3" fmla="*/ 3191 h 12130"/>
                <a:gd name="T4" fmla="*/ 4872 w 12130"/>
                <a:gd name="T5" fmla="*/ 3191 h 12130"/>
                <a:gd name="T6" fmla="*/ 4628 w 12130"/>
                <a:gd name="T7" fmla="*/ 3094 h 12130"/>
                <a:gd name="T8" fmla="*/ 4385 w 12130"/>
                <a:gd name="T9" fmla="*/ 2997 h 12130"/>
                <a:gd name="T10" fmla="*/ 4092 w 12130"/>
                <a:gd name="T11" fmla="*/ 2899 h 12130"/>
                <a:gd name="T12" fmla="*/ 3800 w 12130"/>
                <a:gd name="T13" fmla="*/ 2850 h 12130"/>
                <a:gd name="T14" fmla="*/ 3484 w 12130"/>
                <a:gd name="T15" fmla="*/ 2777 h 12130"/>
                <a:gd name="T16" fmla="*/ 3167 w 12130"/>
                <a:gd name="T17" fmla="*/ 2729 h 12130"/>
                <a:gd name="T18" fmla="*/ 2850 w 12130"/>
                <a:gd name="T19" fmla="*/ 2704 h 12130"/>
                <a:gd name="T20" fmla="*/ 2534 w 12130"/>
                <a:gd name="T21" fmla="*/ 2704 h 12130"/>
                <a:gd name="T22" fmla="*/ 2534 w 12130"/>
                <a:gd name="T23" fmla="*/ 2704 h 12130"/>
                <a:gd name="T24" fmla="*/ 2241 w 12130"/>
                <a:gd name="T25" fmla="*/ 2704 h 12130"/>
                <a:gd name="T26" fmla="*/ 1949 w 12130"/>
                <a:gd name="T27" fmla="*/ 2729 h 12130"/>
                <a:gd name="T28" fmla="*/ 1633 w 12130"/>
                <a:gd name="T29" fmla="*/ 2777 h 12130"/>
                <a:gd name="T30" fmla="*/ 1316 w 12130"/>
                <a:gd name="T31" fmla="*/ 2850 h 12130"/>
                <a:gd name="T32" fmla="*/ 999 w 12130"/>
                <a:gd name="T33" fmla="*/ 2972 h 12130"/>
                <a:gd name="T34" fmla="*/ 707 w 12130"/>
                <a:gd name="T35" fmla="*/ 3094 h 12130"/>
                <a:gd name="T36" fmla="*/ 415 w 12130"/>
                <a:gd name="T37" fmla="*/ 3289 h 12130"/>
                <a:gd name="T38" fmla="*/ 147 w 12130"/>
                <a:gd name="T39" fmla="*/ 3508 h 12130"/>
                <a:gd name="T40" fmla="*/ 147 w 12130"/>
                <a:gd name="T41" fmla="*/ 3508 h 12130"/>
                <a:gd name="T42" fmla="*/ 74 w 12130"/>
                <a:gd name="T43" fmla="*/ 3581 h 12130"/>
                <a:gd name="T44" fmla="*/ 25 w 12130"/>
                <a:gd name="T45" fmla="*/ 3678 h 12130"/>
                <a:gd name="T46" fmla="*/ 1 w 12130"/>
                <a:gd name="T47" fmla="*/ 3776 h 12130"/>
                <a:gd name="T48" fmla="*/ 1 w 12130"/>
                <a:gd name="T49" fmla="*/ 3898 h 12130"/>
                <a:gd name="T50" fmla="*/ 1 w 12130"/>
                <a:gd name="T51" fmla="*/ 3898 h 12130"/>
                <a:gd name="T52" fmla="*/ 1 w 12130"/>
                <a:gd name="T53" fmla="*/ 3995 h 12130"/>
                <a:gd name="T54" fmla="*/ 25 w 12130"/>
                <a:gd name="T55" fmla="*/ 4093 h 12130"/>
                <a:gd name="T56" fmla="*/ 74 w 12130"/>
                <a:gd name="T57" fmla="*/ 4190 h 12130"/>
                <a:gd name="T58" fmla="*/ 147 w 12130"/>
                <a:gd name="T59" fmla="*/ 4287 h 12130"/>
                <a:gd name="T60" fmla="*/ 7843 w 12130"/>
                <a:gd name="T61" fmla="*/ 11984 h 12130"/>
                <a:gd name="T62" fmla="*/ 7843 w 12130"/>
                <a:gd name="T63" fmla="*/ 11984 h 12130"/>
                <a:gd name="T64" fmla="*/ 7941 w 12130"/>
                <a:gd name="T65" fmla="*/ 12057 h 12130"/>
                <a:gd name="T66" fmla="*/ 8038 w 12130"/>
                <a:gd name="T67" fmla="*/ 12105 h 12130"/>
                <a:gd name="T68" fmla="*/ 8135 w 12130"/>
                <a:gd name="T69" fmla="*/ 12130 h 12130"/>
                <a:gd name="T70" fmla="*/ 8233 w 12130"/>
                <a:gd name="T71" fmla="*/ 12130 h 12130"/>
                <a:gd name="T72" fmla="*/ 8233 w 12130"/>
                <a:gd name="T73" fmla="*/ 12130 h 12130"/>
                <a:gd name="T74" fmla="*/ 8355 w 12130"/>
                <a:gd name="T75" fmla="*/ 12130 h 12130"/>
                <a:gd name="T76" fmla="*/ 8452 w 12130"/>
                <a:gd name="T77" fmla="*/ 12105 h 12130"/>
                <a:gd name="T78" fmla="*/ 8549 w 12130"/>
                <a:gd name="T79" fmla="*/ 12057 h 12130"/>
                <a:gd name="T80" fmla="*/ 8622 w 12130"/>
                <a:gd name="T81" fmla="*/ 11984 h 12130"/>
                <a:gd name="T82" fmla="*/ 8622 w 12130"/>
                <a:gd name="T83" fmla="*/ 11984 h 12130"/>
                <a:gd name="T84" fmla="*/ 8842 w 12130"/>
                <a:gd name="T85" fmla="*/ 11716 h 12130"/>
                <a:gd name="T86" fmla="*/ 9036 w 12130"/>
                <a:gd name="T87" fmla="*/ 11423 h 12130"/>
                <a:gd name="T88" fmla="*/ 9158 w 12130"/>
                <a:gd name="T89" fmla="*/ 11131 h 12130"/>
                <a:gd name="T90" fmla="*/ 9280 w 12130"/>
                <a:gd name="T91" fmla="*/ 10814 h 12130"/>
                <a:gd name="T92" fmla="*/ 9353 w 12130"/>
                <a:gd name="T93" fmla="*/ 10498 h 12130"/>
                <a:gd name="T94" fmla="*/ 9402 w 12130"/>
                <a:gd name="T95" fmla="*/ 10181 h 12130"/>
                <a:gd name="T96" fmla="*/ 9426 w 12130"/>
                <a:gd name="T97" fmla="*/ 9889 h 12130"/>
                <a:gd name="T98" fmla="*/ 9426 w 12130"/>
                <a:gd name="T99" fmla="*/ 9597 h 12130"/>
                <a:gd name="T100" fmla="*/ 9426 w 12130"/>
                <a:gd name="T101" fmla="*/ 9597 h 12130"/>
                <a:gd name="T102" fmla="*/ 9426 w 12130"/>
                <a:gd name="T103" fmla="*/ 9280 h 12130"/>
                <a:gd name="T104" fmla="*/ 9402 w 12130"/>
                <a:gd name="T105" fmla="*/ 8964 h 12130"/>
                <a:gd name="T106" fmla="*/ 9353 w 12130"/>
                <a:gd name="T107" fmla="*/ 8647 h 12130"/>
                <a:gd name="T108" fmla="*/ 9280 w 12130"/>
                <a:gd name="T109" fmla="*/ 8330 h 12130"/>
                <a:gd name="T110" fmla="*/ 9231 w 12130"/>
                <a:gd name="T111" fmla="*/ 8038 h 12130"/>
                <a:gd name="T112" fmla="*/ 9134 w 12130"/>
                <a:gd name="T113" fmla="*/ 7746 h 12130"/>
                <a:gd name="T114" fmla="*/ 9036 w 12130"/>
                <a:gd name="T115" fmla="*/ 7502 h 12130"/>
                <a:gd name="T116" fmla="*/ 8939 w 12130"/>
                <a:gd name="T117" fmla="*/ 7259 h 12130"/>
                <a:gd name="T118" fmla="*/ 12130 w 12130"/>
                <a:gd name="T119" fmla="*/ 4093 h 12130"/>
                <a:gd name="T120" fmla="*/ 0 w 12130"/>
                <a:gd name="T121" fmla="*/ 0 h 12130"/>
                <a:gd name="T122" fmla="*/ 12130 w 12130"/>
                <a:gd name="T123" fmla="*/ 12130 h 12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T120" t="T121" r="T122" b="T123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35" name="Shape 116"/>
            <p:cNvSpPr>
              <a:spLocks/>
            </p:cNvSpPr>
            <p:nvPr/>
          </p:nvSpPr>
          <p:spPr bwMode="auto">
            <a:xfrm>
              <a:off x="2814912" y="1754062"/>
              <a:ext cx="49950" cy="49950"/>
            </a:xfrm>
            <a:custGeom>
              <a:avLst/>
              <a:gdLst>
                <a:gd name="T0" fmla="*/ 1 w 1998"/>
                <a:gd name="T1" fmla="*/ 1997 h 1998"/>
                <a:gd name="T2" fmla="*/ 1998 w 1998"/>
                <a:gd name="T3" fmla="*/ 0 h 1998"/>
                <a:gd name="T4" fmla="*/ 0 w 1998"/>
                <a:gd name="T5" fmla="*/ 0 h 1998"/>
                <a:gd name="T6" fmla="*/ 1998 w 1998"/>
                <a:gd name="T7" fmla="*/ 1998 h 1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T4" t="T5" r="T6" b="T7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13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Easy to calculate</a:t>
            </a:r>
          </a:p>
          <a:p>
            <a:r>
              <a:rPr lang="en-US" dirty="0" smtClean="0"/>
              <a:t>Implementation Challenges: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Identifying and observing low-value consumers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Preventing arbitrage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Following the law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Managing consumer outrage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182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Robinson-</a:t>
            </a:r>
            <a:r>
              <a:rPr lang="en-US" dirty="0" err="1" smtClean="0"/>
              <a:t>Patman</a:t>
            </a:r>
            <a:r>
              <a:rPr lang="en-US" dirty="0" smtClean="0"/>
              <a:t> Act</a:t>
            </a:r>
            <a:endParaRPr lang="en" dirty="0">
              <a:highlight>
                <a:srgbClr val="FFCD00"/>
              </a:highlight>
            </a:endParaRPr>
          </a:p>
        </p:txBody>
      </p:sp>
      <p:grpSp>
        <p:nvGrpSpPr>
          <p:cNvPr id="22531" name="Shape 112"/>
          <p:cNvGrpSpPr>
            <a:grpSpLocks/>
          </p:cNvGrpSpPr>
          <p:nvPr/>
        </p:nvGrpSpPr>
        <p:grpSpPr bwMode="auto">
          <a:xfrm>
            <a:off x="915988" y="1019175"/>
            <a:ext cx="214312" cy="215900"/>
            <a:chOff x="2594050" y="1631825"/>
            <a:chExt cx="439625" cy="439625"/>
          </a:xfrm>
        </p:grpSpPr>
        <p:sp>
          <p:nvSpPr>
            <p:cNvPr id="22532" name="Shape 113"/>
            <p:cNvSpPr>
              <a:spLocks/>
            </p:cNvSpPr>
            <p:nvPr/>
          </p:nvSpPr>
          <p:spPr bwMode="auto">
            <a:xfrm>
              <a:off x="2594050" y="1883300"/>
              <a:ext cx="188175" cy="188150"/>
            </a:xfrm>
            <a:custGeom>
              <a:avLst/>
              <a:gdLst>
                <a:gd name="T0" fmla="*/ 5992 w 7527"/>
                <a:gd name="T1" fmla="*/ 0 h 7526"/>
                <a:gd name="T2" fmla="*/ 537 w 7527"/>
                <a:gd name="T3" fmla="*/ 6430 h 7526"/>
                <a:gd name="T4" fmla="*/ 1 w 7527"/>
                <a:gd name="T5" fmla="*/ 7526 h 7526"/>
                <a:gd name="T6" fmla="*/ 1097 w 7527"/>
                <a:gd name="T7" fmla="*/ 6990 h 7526"/>
                <a:gd name="T8" fmla="*/ 7526 w 7527"/>
                <a:gd name="T9" fmla="*/ 1534 h 7526"/>
                <a:gd name="T10" fmla="*/ 5992 w 7527"/>
                <a:gd name="T11" fmla="*/ 0 h 7526"/>
                <a:gd name="T12" fmla="*/ 0 w 7527"/>
                <a:gd name="T13" fmla="*/ 0 h 7526"/>
                <a:gd name="T14" fmla="*/ 7527 w 7527"/>
                <a:gd name="T15" fmla="*/ 7526 h 7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33" name="Shape 114"/>
            <p:cNvSpPr>
              <a:spLocks/>
            </p:cNvSpPr>
            <p:nvPr/>
          </p:nvSpPr>
          <p:spPr bwMode="auto">
            <a:xfrm>
              <a:off x="2857700" y="1631825"/>
              <a:ext cx="175975" cy="176000"/>
            </a:xfrm>
            <a:custGeom>
              <a:avLst/>
              <a:gdLst>
                <a:gd name="T0" fmla="*/ 268 w 7039"/>
                <a:gd name="T1" fmla="*/ 2704 h 7040"/>
                <a:gd name="T2" fmla="*/ 4336 w 7039"/>
                <a:gd name="T3" fmla="*/ 6771 h 7040"/>
                <a:gd name="T4" fmla="*/ 4336 w 7039"/>
                <a:gd name="T5" fmla="*/ 6771 h 7040"/>
                <a:gd name="T6" fmla="*/ 4336 w 7039"/>
                <a:gd name="T7" fmla="*/ 6771 h 7040"/>
                <a:gd name="T8" fmla="*/ 4652 w 7039"/>
                <a:gd name="T9" fmla="*/ 6917 h 7040"/>
                <a:gd name="T10" fmla="*/ 4993 w 7039"/>
                <a:gd name="T11" fmla="*/ 7015 h 7040"/>
                <a:gd name="T12" fmla="*/ 5310 w 7039"/>
                <a:gd name="T13" fmla="*/ 7039 h 7040"/>
                <a:gd name="T14" fmla="*/ 5651 w 7039"/>
                <a:gd name="T15" fmla="*/ 7039 h 7040"/>
                <a:gd name="T16" fmla="*/ 5992 w 7039"/>
                <a:gd name="T17" fmla="*/ 6966 h 7040"/>
                <a:gd name="T18" fmla="*/ 6308 w 7039"/>
                <a:gd name="T19" fmla="*/ 6844 h 7040"/>
                <a:gd name="T20" fmla="*/ 6454 w 7039"/>
                <a:gd name="T21" fmla="*/ 6747 h 7040"/>
                <a:gd name="T22" fmla="*/ 6601 w 7039"/>
                <a:gd name="T23" fmla="*/ 6674 h 7040"/>
                <a:gd name="T24" fmla="*/ 6747 w 7039"/>
                <a:gd name="T25" fmla="*/ 6552 h 7040"/>
                <a:gd name="T26" fmla="*/ 6893 w 7039"/>
                <a:gd name="T27" fmla="*/ 6430 h 7040"/>
                <a:gd name="T28" fmla="*/ 6893 w 7039"/>
                <a:gd name="T29" fmla="*/ 6430 h 7040"/>
                <a:gd name="T30" fmla="*/ 6942 w 7039"/>
                <a:gd name="T31" fmla="*/ 6357 h 7040"/>
                <a:gd name="T32" fmla="*/ 7015 w 7039"/>
                <a:gd name="T33" fmla="*/ 6260 h 7040"/>
                <a:gd name="T34" fmla="*/ 7039 w 7039"/>
                <a:gd name="T35" fmla="*/ 6138 h 7040"/>
                <a:gd name="T36" fmla="*/ 7039 w 7039"/>
                <a:gd name="T37" fmla="*/ 6041 h 7040"/>
                <a:gd name="T38" fmla="*/ 7039 w 7039"/>
                <a:gd name="T39" fmla="*/ 6041 h 7040"/>
                <a:gd name="T40" fmla="*/ 7039 w 7039"/>
                <a:gd name="T41" fmla="*/ 5943 h 7040"/>
                <a:gd name="T42" fmla="*/ 7015 w 7039"/>
                <a:gd name="T43" fmla="*/ 5846 h 7040"/>
                <a:gd name="T44" fmla="*/ 6942 w 7039"/>
                <a:gd name="T45" fmla="*/ 5748 h 7040"/>
                <a:gd name="T46" fmla="*/ 6893 w 7039"/>
                <a:gd name="T47" fmla="*/ 5651 h 7040"/>
                <a:gd name="T48" fmla="*/ 1389 w 7039"/>
                <a:gd name="T49" fmla="*/ 147 h 7040"/>
                <a:gd name="T50" fmla="*/ 1389 w 7039"/>
                <a:gd name="T51" fmla="*/ 147 h 7040"/>
                <a:gd name="T52" fmla="*/ 1291 w 7039"/>
                <a:gd name="T53" fmla="*/ 98 h 7040"/>
                <a:gd name="T54" fmla="*/ 1194 w 7039"/>
                <a:gd name="T55" fmla="*/ 25 h 7040"/>
                <a:gd name="T56" fmla="*/ 1096 w 7039"/>
                <a:gd name="T57" fmla="*/ 0 h 7040"/>
                <a:gd name="T58" fmla="*/ 999 w 7039"/>
                <a:gd name="T59" fmla="*/ 0 h 7040"/>
                <a:gd name="T60" fmla="*/ 999 w 7039"/>
                <a:gd name="T61" fmla="*/ 0 h 7040"/>
                <a:gd name="T62" fmla="*/ 902 w 7039"/>
                <a:gd name="T63" fmla="*/ 0 h 7040"/>
                <a:gd name="T64" fmla="*/ 780 w 7039"/>
                <a:gd name="T65" fmla="*/ 25 h 7040"/>
                <a:gd name="T66" fmla="*/ 682 w 7039"/>
                <a:gd name="T67" fmla="*/ 98 h 7040"/>
                <a:gd name="T68" fmla="*/ 609 w 7039"/>
                <a:gd name="T69" fmla="*/ 147 h 7040"/>
                <a:gd name="T70" fmla="*/ 609 w 7039"/>
                <a:gd name="T71" fmla="*/ 147 h 7040"/>
                <a:gd name="T72" fmla="*/ 487 w 7039"/>
                <a:gd name="T73" fmla="*/ 293 h 7040"/>
                <a:gd name="T74" fmla="*/ 366 w 7039"/>
                <a:gd name="T75" fmla="*/ 439 h 7040"/>
                <a:gd name="T76" fmla="*/ 293 w 7039"/>
                <a:gd name="T77" fmla="*/ 585 h 7040"/>
                <a:gd name="T78" fmla="*/ 195 w 7039"/>
                <a:gd name="T79" fmla="*/ 731 h 7040"/>
                <a:gd name="T80" fmla="*/ 73 w 7039"/>
                <a:gd name="T81" fmla="*/ 1048 h 7040"/>
                <a:gd name="T82" fmla="*/ 0 w 7039"/>
                <a:gd name="T83" fmla="*/ 1389 h 7040"/>
                <a:gd name="T84" fmla="*/ 0 w 7039"/>
                <a:gd name="T85" fmla="*/ 1730 h 7040"/>
                <a:gd name="T86" fmla="*/ 25 w 7039"/>
                <a:gd name="T87" fmla="*/ 2046 h 7040"/>
                <a:gd name="T88" fmla="*/ 122 w 7039"/>
                <a:gd name="T89" fmla="*/ 2387 h 7040"/>
                <a:gd name="T90" fmla="*/ 268 w 7039"/>
                <a:gd name="T91" fmla="*/ 2704 h 7040"/>
                <a:gd name="T92" fmla="*/ 268 w 7039"/>
                <a:gd name="T93" fmla="*/ 2704 h 7040"/>
                <a:gd name="T94" fmla="*/ 0 w 7039"/>
                <a:gd name="T95" fmla="*/ 0 h 7040"/>
                <a:gd name="T96" fmla="*/ 7039 w 7039"/>
                <a:gd name="T97" fmla="*/ 7040 h 7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T94" t="T95" r="T96" b="T97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34" name="Shape 115"/>
            <p:cNvSpPr>
              <a:spLocks/>
            </p:cNvSpPr>
            <p:nvPr/>
          </p:nvSpPr>
          <p:spPr bwMode="auto">
            <a:xfrm>
              <a:off x="2662850" y="1699400"/>
              <a:ext cx="303250" cy="303250"/>
            </a:xfrm>
            <a:custGeom>
              <a:avLst/>
              <a:gdLst>
                <a:gd name="T0" fmla="*/ 8038 w 12130"/>
                <a:gd name="T1" fmla="*/ 1 h 12130"/>
                <a:gd name="T2" fmla="*/ 4872 w 12130"/>
                <a:gd name="T3" fmla="*/ 3191 h 12130"/>
                <a:gd name="T4" fmla="*/ 4872 w 12130"/>
                <a:gd name="T5" fmla="*/ 3191 h 12130"/>
                <a:gd name="T6" fmla="*/ 4628 w 12130"/>
                <a:gd name="T7" fmla="*/ 3094 h 12130"/>
                <a:gd name="T8" fmla="*/ 4385 w 12130"/>
                <a:gd name="T9" fmla="*/ 2997 h 12130"/>
                <a:gd name="T10" fmla="*/ 4092 w 12130"/>
                <a:gd name="T11" fmla="*/ 2899 h 12130"/>
                <a:gd name="T12" fmla="*/ 3800 w 12130"/>
                <a:gd name="T13" fmla="*/ 2850 h 12130"/>
                <a:gd name="T14" fmla="*/ 3484 w 12130"/>
                <a:gd name="T15" fmla="*/ 2777 h 12130"/>
                <a:gd name="T16" fmla="*/ 3167 w 12130"/>
                <a:gd name="T17" fmla="*/ 2729 h 12130"/>
                <a:gd name="T18" fmla="*/ 2850 w 12130"/>
                <a:gd name="T19" fmla="*/ 2704 h 12130"/>
                <a:gd name="T20" fmla="*/ 2534 w 12130"/>
                <a:gd name="T21" fmla="*/ 2704 h 12130"/>
                <a:gd name="T22" fmla="*/ 2534 w 12130"/>
                <a:gd name="T23" fmla="*/ 2704 h 12130"/>
                <a:gd name="T24" fmla="*/ 2241 w 12130"/>
                <a:gd name="T25" fmla="*/ 2704 h 12130"/>
                <a:gd name="T26" fmla="*/ 1949 w 12130"/>
                <a:gd name="T27" fmla="*/ 2729 h 12130"/>
                <a:gd name="T28" fmla="*/ 1633 w 12130"/>
                <a:gd name="T29" fmla="*/ 2777 h 12130"/>
                <a:gd name="T30" fmla="*/ 1316 w 12130"/>
                <a:gd name="T31" fmla="*/ 2850 h 12130"/>
                <a:gd name="T32" fmla="*/ 999 w 12130"/>
                <a:gd name="T33" fmla="*/ 2972 h 12130"/>
                <a:gd name="T34" fmla="*/ 707 w 12130"/>
                <a:gd name="T35" fmla="*/ 3094 h 12130"/>
                <a:gd name="T36" fmla="*/ 415 w 12130"/>
                <a:gd name="T37" fmla="*/ 3289 h 12130"/>
                <a:gd name="T38" fmla="*/ 147 w 12130"/>
                <a:gd name="T39" fmla="*/ 3508 h 12130"/>
                <a:gd name="T40" fmla="*/ 147 w 12130"/>
                <a:gd name="T41" fmla="*/ 3508 h 12130"/>
                <a:gd name="T42" fmla="*/ 74 w 12130"/>
                <a:gd name="T43" fmla="*/ 3581 h 12130"/>
                <a:gd name="T44" fmla="*/ 25 w 12130"/>
                <a:gd name="T45" fmla="*/ 3678 h 12130"/>
                <a:gd name="T46" fmla="*/ 1 w 12130"/>
                <a:gd name="T47" fmla="*/ 3776 h 12130"/>
                <a:gd name="T48" fmla="*/ 1 w 12130"/>
                <a:gd name="T49" fmla="*/ 3898 h 12130"/>
                <a:gd name="T50" fmla="*/ 1 w 12130"/>
                <a:gd name="T51" fmla="*/ 3898 h 12130"/>
                <a:gd name="T52" fmla="*/ 1 w 12130"/>
                <a:gd name="T53" fmla="*/ 3995 h 12130"/>
                <a:gd name="T54" fmla="*/ 25 w 12130"/>
                <a:gd name="T55" fmla="*/ 4093 h 12130"/>
                <a:gd name="T56" fmla="*/ 74 w 12130"/>
                <a:gd name="T57" fmla="*/ 4190 h 12130"/>
                <a:gd name="T58" fmla="*/ 147 w 12130"/>
                <a:gd name="T59" fmla="*/ 4287 h 12130"/>
                <a:gd name="T60" fmla="*/ 7843 w 12130"/>
                <a:gd name="T61" fmla="*/ 11984 h 12130"/>
                <a:gd name="T62" fmla="*/ 7843 w 12130"/>
                <a:gd name="T63" fmla="*/ 11984 h 12130"/>
                <a:gd name="T64" fmla="*/ 7941 w 12130"/>
                <a:gd name="T65" fmla="*/ 12057 h 12130"/>
                <a:gd name="T66" fmla="*/ 8038 w 12130"/>
                <a:gd name="T67" fmla="*/ 12105 h 12130"/>
                <a:gd name="T68" fmla="*/ 8135 w 12130"/>
                <a:gd name="T69" fmla="*/ 12130 h 12130"/>
                <a:gd name="T70" fmla="*/ 8233 w 12130"/>
                <a:gd name="T71" fmla="*/ 12130 h 12130"/>
                <a:gd name="T72" fmla="*/ 8233 w 12130"/>
                <a:gd name="T73" fmla="*/ 12130 h 12130"/>
                <a:gd name="T74" fmla="*/ 8355 w 12130"/>
                <a:gd name="T75" fmla="*/ 12130 h 12130"/>
                <a:gd name="T76" fmla="*/ 8452 w 12130"/>
                <a:gd name="T77" fmla="*/ 12105 h 12130"/>
                <a:gd name="T78" fmla="*/ 8549 w 12130"/>
                <a:gd name="T79" fmla="*/ 12057 h 12130"/>
                <a:gd name="T80" fmla="*/ 8622 w 12130"/>
                <a:gd name="T81" fmla="*/ 11984 h 12130"/>
                <a:gd name="T82" fmla="*/ 8622 w 12130"/>
                <a:gd name="T83" fmla="*/ 11984 h 12130"/>
                <a:gd name="T84" fmla="*/ 8842 w 12130"/>
                <a:gd name="T85" fmla="*/ 11716 h 12130"/>
                <a:gd name="T86" fmla="*/ 9036 w 12130"/>
                <a:gd name="T87" fmla="*/ 11423 h 12130"/>
                <a:gd name="T88" fmla="*/ 9158 w 12130"/>
                <a:gd name="T89" fmla="*/ 11131 h 12130"/>
                <a:gd name="T90" fmla="*/ 9280 w 12130"/>
                <a:gd name="T91" fmla="*/ 10814 h 12130"/>
                <a:gd name="T92" fmla="*/ 9353 w 12130"/>
                <a:gd name="T93" fmla="*/ 10498 h 12130"/>
                <a:gd name="T94" fmla="*/ 9402 w 12130"/>
                <a:gd name="T95" fmla="*/ 10181 h 12130"/>
                <a:gd name="T96" fmla="*/ 9426 w 12130"/>
                <a:gd name="T97" fmla="*/ 9889 h 12130"/>
                <a:gd name="T98" fmla="*/ 9426 w 12130"/>
                <a:gd name="T99" fmla="*/ 9597 h 12130"/>
                <a:gd name="T100" fmla="*/ 9426 w 12130"/>
                <a:gd name="T101" fmla="*/ 9597 h 12130"/>
                <a:gd name="T102" fmla="*/ 9426 w 12130"/>
                <a:gd name="T103" fmla="*/ 9280 h 12130"/>
                <a:gd name="T104" fmla="*/ 9402 w 12130"/>
                <a:gd name="T105" fmla="*/ 8964 h 12130"/>
                <a:gd name="T106" fmla="*/ 9353 w 12130"/>
                <a:gd name="T107" fmla="*/ 8647 h 12130"/>
                <a:gd name="T108" fmla="*/ 9280 w 12130"/>
                <a:gd name="T109" fmla="*/ 8330 h 12130"/>
                <a:gd name="T110" fmla="*/ 9231 w 12130"/>
                <a:gd name="T111" fmla="*/ 8038 h 12130"/>
                <a:gd name="T112" fmla="*/ 9134 w 12130"/>
                <a:gd name="T113" fmla="*/ 7746 h 12130"/>
                <a:gd name="T114" fmla="*/ 9036 w 12130"/>
                <a:gd name="T115" fmla="*/ 7502 h 12130"/>
                <a:gd name="T116" fmla="*/ 8939 w 12130"/>
                <a:gd name="T117" fmla="*/ 7259 h 12130"/>
                <a:gd name="T118" fmla="*/ 12130 w 12130"/>
                <a:gd name="T119" fmla="*/ 4093 h 12130"/>
                <a:gd name="T120" fmla="*/ 0 w 12130"/>
                <a:gd name="T121" fmla="*/ 0 h 12130"/>
                <a:gd name="T122" fmla="*/ 12130 w 12130"/>
                <a:gd name="T123" fmla="*/ 12130 h 12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T120" t="T121" r="T122" b="T123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35" name="Shape 116"/>
            <p:cNvSpPr>
              <a:spLocks/>
            </p:cNvSpPr>
            <p:nvPr/>
          </p:nvSpPr>
          <p:spPr bwMode="auto">
            <a:xfrm>
              <a:off x="2814912" y="1754062"/>
              <a:ext cx="49950" cy="49950"/>
            </a:xfrm>
            <a:custGeom>
              <a:avLst/>
              <a:gdLst>
                <a:gd name="T0" fmla="*/ 1 w 1998"/>
                <a:gd name="T1" fmla="*/ 1997 h 1998"/>
                <a:gd name="T2" fmla="*/ 1998 w 1998"/>
                <a:gd name="T3" fmla="*/ 0 h 1998"/>
                <a:gd name="T4" fmla="*/ 0 w 1998"/>
                <a:gd name="T5" fmla="*/ 0 h 1998"/>
                <a:gd name="T6" fmla="*/ 1998 w 1998"/>
                <a:gd name="T7" fmla="*/ 1998 h 1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T4" t="T5" r="T6" b="T7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14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Prohibits </a:t>
            </a:r>
            <a:r>
              <a:rPr lang="en-US" dirty="0" smtClean="0"/>
              <a:t>differential prices on B2B goods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Aimed to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protect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small retailers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from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chain stores 	by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preventing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chains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from receiving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discounts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 smtClean="0"/>
              <a:t>Exceptions: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Discounts are due to cost differentials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Discounts given to meet competition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 smtClean="0"/>
              <a:t>U.S. states and Europe have similar laws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Often much stronger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1929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Consumer Rebellion</a:t>
            </a:r>
            <a:endParaRPr lang="en" dirty="0">
              <a:highlight>
                <a:srgbClr val="FFCD00"/>
              </a:highlight>
            </a:endParaRPr>
          </a:p>
        </p:txBody>
      </p:sp>
      <p:grpSp>
        <p:nvGrpSpPr>
          <p:cNvPr id="22531" name="Shape 112"/>
          <p:cNvGrpSpPr>
            <a:grpSpLocks/>
          </p:cNvGrpSpPr>
          <p:nvPr/>
        </p:nvGrpSpPr>
        <p:grpSpPr bwMode="auto">
          <a:xfrm>
            <a:off x="915988" y="1019175"/>
            <a:ext cx="214312" cy="215900"/>
            <a:chOff x="2594050" y="1631825"/>
            <a:chExt cx="439625" cy="439625"/>
          </a:xfrm>
        </p:grpSpPr>
        <p:sp>
          <p:nvSpPr>
            <p:cNvPr id="22532" name="Shape 113"/>
            <p:cNvSpPr>
              <a:spLocks/>
            </p:cNvSpPr>
            <p:nvPr/>
          </p:nvSpPr>
          <p:spPr bwMode="auto">
            <a:xfrm>
              <a:off x="2594050" y="1883300"/>
              <a:ext cx="188175" cy="188150"/>
            </a:xfrm>
            <a:custGeom>
              <a:avLst/>
              <a:gdLst>
                <a:gd name="T0" fmla="*/ 5992 w 7527"/>
                <a:gd name="T1" fmla="*/ 0 h 7526"/>
                <a:gd name="T2" fmla="*/ 537 w 7527"/>
                <a:gd name="T3" fmla="*/ 6430 h 7526"/>
                <a:gd name="T4" fmla="*/ 1 w 7527"/>
                <a:gd name="T5" fmla="*/ 7526 h 7526"/>
                <a:gd name="T6" fmla="*/ 1097 w 7527"/>
                <a:gd name="T7" fmla="*/ 6990 h 7526"/>
                <a:gd name="T8" fmla="*/ 7526 w 7527"/>
                <a:gd name="T9" fmla="*/ 1534 h 7526"/>
                <a:gd name="T10" fmla="*/ 5992 w 7527"/>
                <a:gd name="T11" fmla="*/ 0 h 7526"/>
                <a:gd name="T12" fmla="*/ 0 w 7527"/>
                <a:gd name="T13" fmla="*/ 0 h 7526"/>
                <a:gd name="T14" fmla="*/ 7527 w 7527"/>
                <a:gd name="T15" fmla="*/ 7526 h 7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33" name="Shape 114"/>
            <p:cNvSpPr>
              <a:spLocks/>
            </p:cNvSpPr>
            <p:nvPr/>
          </p:nvSpPr>
          <p:spPr bwMode="auto">
            <a:xfrm>
              <a:off x="2857700" y="1631825"/>
              <a:ext cx="175975" cy="176000"/>
            </a:xfrm>
            <a:custGeom>
              <a:avLst/>
              <a:gdLst>
                <a:gd name="T0" fmla="*/ 268 w 7039"/>
                <a:gd name="T1" fmla="*/ 2704 h 7040"/>
                <a:gd name="T2" fmla="*/ 4336 w 7039"/>
                <a:gd name="T3" fmla="*/ 6771 h 7040"/>
                <a:gd name="T4" fmla="*/ 4336 w 7039"/>
                <a:gd name="T5" fmla="*/ 6771 h 7040"/>
                <a:gd name="T6" fmla="*/ 4336 w 7039"/>
                <a:gd name="T7" fmla="*/ 6771 h 7040"/>
                <a:gd name="T8" fmla="*/ 4652 w 7039"/>
                <a:gd name="T9" fmla="*/ 6917 h 7040"/>
                <a:gd name="T10" fmla="*/ 4993 w 7039"/>
                <a:gd name="T11" fmla="*/ 7015 h 7040"/>
                <a:gd name="T12" fmla="*/ 5310 w 7039"/>
                <a:gd name="T13" fmla="*/ 7039 h 7040"/>
                <a:gd name="T14" fmla="*/ 5651 w 7039"/>
                <a:gd name="T15" fmla="*/ 7039 h 7040"/>
                <a:gd name="T16" fmla="*/ 5992 w 7039"/>
                <a:gd name="T17" fmla="*/ 6966 h 7040"/>
                <a:gd name="T18" fmla="*/ 6308 w 7039"/>
                <a:gd name="T19" fmla="*/ 6844 h 7040"/>
                <a:gd name="T20" fmla="*/ 6454 w 7039"/>
                <a:gd name="T21" fmla="*/ 6747 h 7040"/>
                <a:gd name="T22" fmla="*/ 6601 w 7039"/>
                <a:gd name="T23" fmla="*/ 6674 h 7040"/>
                <a:gd name="T24" fmla="*/ 6747 w 7039"/>
                <a:gd name="T25" fmla="*/ 6552 h 7040"/>
                <a:gd name="T26" fmla="*/ 6893 w 7039"/>
                <a:gd name="T27" fmla="*/ 6430 h 7040"/>
                <a:gd name="T28" fmla="*/ 6893 w 7039"/>
                <a:gd name="T29" fmla="*/ 6430 h 7040"/>
                <a:gd name="T30" fmla="*/ 6942 w 7039"/>
                <a:gd name="T31" fmla="*/ 6357 h 7040"/>
                <a:gd name="T32" fmla="*/ 7015 w 7039"/>
                <a:gd name="T33" fmla="*/ 6260 h 7040"/>
                <a:gd name="T34" fmla="*/ 7039 w 7039"/>
                <a:gd name="T35" fmla="*/ 6138 h 7040"/>
                <a:gd name="T36" fmla="*/ 7039 w 7039"/>
                <a:gd name="T37" fmla="*/ 6041 h 7040"/>
                <a:gd name="T38" fmla="*/ 7039 w 7039"/>
                <a:gd name="T39" fmla="*/ 6041 h 7040"/>
                <a:gd name="T40" fmla="*/ 7039 w 7039"/>
                <a:gd name="T41" fmla="*/ 5943 h 7040"/>
                <a:gd name="T42" fmla="*/ 7015 w 7039"/>
                <a:gd name="T43" fmla="*/ 5846 h 7040"/>
                <a:gd name="T44" fmla="*/ 6942 w 7039"/>
                <a:gd name="T45" fmla="*/ 5748 h 7040"/>
                <a:gd name="T46" fmla="*/ 6893 w 7039"/>
                <a:gd name="T47" fmla="*/ 5651 h 7040"/>
                <a:gd name="T48" fmla="*/ 1389 w 7039"/>
                <a:gd name="T49" fmla="*/ 147 h 7040"/>
                <a:gd name="T50" fmla="*/ 1389 w 7039"/>
                <a:gd name="T51" fmla="*/ 147 h 7040"/>
                <a:gd name="T52" fmla="*/ 1291 w 7039"/>
                <a:gd name="T53" fmla="*/ 98 h 7040"/>
                <a:gd name="T54" fmla="*/ 1194 w 7039"/>
                <a:gd name="T55" fmla="*/ 25 h 7040"/>
                <a:gd name="T56" fmla="*/ 1096 w 7039"/>
                <a:gd name="T57" fmla="*/ 0 h 7040"/>
                <a:gd name="T58" fmla="*/ 999 w 7039"/>
                <a:gd name="T59" fmla="*/ 0 h 7040"/>
                <a:gd name="T60" fmla="*/ 999 w 7039"/>
                <a:gd name="T61" fmla="*/ 0 h 7040"/>
                <a:gd name="T62" fmla="*/ 902 w 7039"/>
                <a:gd name="T63" fmla="*/ 0 h 7040"/>
                <a:gd name="T64" fmla="*/ 780 w 7039"/>
                <a:gd name="T65" fmla="*/ 25 h 7040"/>
                <a:gd name="T66" fmla="*/ 682 w 7039"/>
                <a:gd name="T67" fmla="*/ 98 h 7040"/>
                <a:gd name="T68" fmla="*/ 609 w 7039"/>
                <a:gd name="T69" fmla="*/ 147 h 7040"/>
                <a:gd name="T70" fmla="*/ 609 w 7039"/>
                <a:gd name="T71" fmla="*/ 147 h 7040"/>
                <a:gd name="T72" fmla="*/ 487 w 7039"/>
                <a:gd name="T73" fmla="*/ 293 h 7040"/>
                <a:gd name="T74" fmla="*/ 366 w 7039"/>
                <a:gd name="T75" fmla="*/ 439 h 7040"/>
                <a:gd name="T76" fmla="*/ 293 w 7039"/>
                <a:gd name="T77" fmla="*/ 585 h 7040"/>
                <a:gd name="T78" fmla="*/ 195 w 7039"/>
                <a:gd name="T79" fmla="*/ 731 h 7040"/>
                <a:gd name="T80" fmla="*/ 73 w 7039"/>
                <a:gd name="T81" fmla="*/ 1048 h 7040"/>
                <a:gd name="T82" fmla="*/ 0 w 7039"/>
                <a:gd name="T83" fmla="*/ 1389 h 7040"/>
                <a:gd name="T84" fmla="*/ 0 w 7039"/>
                <a:gd name="T85" fmla="*/ 1730 h 7040"/>
                <a:gd name="T86" fmla="*/ 25 w 7039"/>
                <a:gd name="T87" fmla="*/ 2046 h 7040"/>
                <a:gd name="T88" fmla="*/ 122 w 7039"/>
                <a:gd name="T89" fmla="*/ 2387 h 7040"/>
                <a:gd name="T90" fmla="*/ 268 w 7039"/>
                <a:gd name="T91" fmla="*/ 2704 h 7040"/>
                <a:gd name="T92" fmla="*/ 268 w 7039"/>
                <a:gd name="T93" fmla="*/ 2704 h 7040"/>
                <a:gd name="T94" fmla="*/ 0 w 7039"/>
                <a:gd name="T95" fmla="*/ 0 h 7040"/>
                <a:gd name="T96" fmla="*/ 7039 w 7039"/>
                <a:gd name="T97" fmla="*/ 7040 h 7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T94" t="T95" r="T96" b="T97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34" name="Shape 115"/>
            <p:cNvSpPr>
              <a:spLocks/>
            </p:cNvSpPr>
            <p:nvPr/>
          </p:nvSpPr>
          <p:spPr bwMode="auto">
            <a:xfrm>
              <a:off x="2662850" y="1699400"/>
              <a:ext cx="303250" cy="303250"/>
            </a:xfrm>
            <a:custGeom>
              <a:avLst/>
              <a:gdLst>
                <a:gd name="T0" fmla="*/ 8038 w 12130"/>
                <a:gd name="T1" fmla="*/ 1 h 12130"/>
                <a:gd name="T2" fmla="*/ 4872 w 12130"/>
                <a:gd name="T3" fmla="*/ 3191 h 12130"/>
                <a:gd name="T4" fmla="*/ 4872 w 12130"/>
                <a:gd name="T5" fmla="*/ 3191 h 12130"/>
                <a:gd name="T6" fmla="*/ 4628 w 12130"/>
                <a:gd name="T7" fmla="*/ 3094 h 12130"/>
                <a:gd name="T8" fmla="*/ 4385 w 12130"/>
                <a:gd name="T9" fmla="*/ 2997 h 12130"/>
                <a:gd name="T10" fmla="*/ 4092 w 12130"/>
                <a:gd name="T11" fmla="*/ 2899 h 12130"/>
                <a:gd name="T12" fmla="*/ 3800 w 12130"/>
                <a:gd name="T13" fmla="*/ 2850 h 12130"/>
                <a:gd name="T14" fmla="*/ 3484 w 12130"/>
                <a:gd name="T15" fmla="*/ 2777 h 12130"/>
                <a:gd name="T16" fmla="*/ 3167 w 12130"/>
                <a:gd name="T17" fmla="*/ 2729 h 12130"/>
                <a:gd name="T18" fmla="*/ 2850 w 12130"/>
                <a:gd name="T19" fmla="*/ 2704 h 12130"/>
                <a:gd name="T20" fmla="*/ 2534 w 12130"/>
                <a:gd name="T21" fmla="*/ 2704 h 12130"/>
                <a:gd name="T22" fmla="*/ 2534 w 12130"/>
                <a:gd name="T23" fmla="*/ 2704 h 12130"/>
                <a:gd name="T24" fmla="*/ 2241 w 12130"/>
                <a:gd name="T25" fmla="*/ 2704 h 12130"/>
                <a:gd name="T26" fmla="*/ 1949 w 12130"/>
                <a:gd name="T27" fmla="*/ 2729 h 12130"/>
                <a:gd name="T28" fmla="*/ 1633 w 12130"/>
                <a:gd name="T29" fmla="*/ 2777 h 12130"/>
                <a:gd name="T30" fmla="*/ 1316 w 12130"/>
                <a:gd name="T31" fmla="*/ 2850 h 12130"/>
                <a:gd name="T32" fmla="*/ 999 w 12130"/>
                <a:gd name="T33" fmla="*/ 2972 h 12130"/>
                <a:gd name="T34" fmla="*/ 707 w 12130"/>
                <a:gd name="T35" fmla="*/ 3094 h 12130"/>
                <a:gd name="T36" fmla="*/ 415 w 12130"/>
                <a:gd name="T37" fmla="*/ 3289 h 12130"/>
                <a:gd name="T38" fmla="*/ 147 w 12130"/>
                <a:gd name="T39" fmla="*/ 3508 h 12130"/>
                <a:gd name="T40" fmla="*/ 147 w 12130"/>
                <a:gd name="T41" fmla="*/ 3508 h 12130"/>
                <a:gd name="T42" fmla="*/ 74 w 12130"/>
                <a:gd name="T43" fmla="*/ 3581 h 12130"/>
                <a:gd name="T44" fmla="*/ 25 w 12130"/>
                <a:gd name="T45" fmla="*/ 3678 h 12130"/>
                <a:gd name="T46" fmla="*/ 1 w 12130"/>
                <a:gd name="T47" fmla="*/ 3776 h 12130"/>
                <a:gd name="T48" fmla="*/ 1 w 12130"/>
                <a:gd name="T49" fmla="*/ 3898 h 12130"/>
                <a:gd name="T50" fmla="*/ 1 w 12130"/>
                <a:gd name="T51" fmla="*/ 3898 h 12130"/>
                <a:gd name="T52" fmla="*/ 1 w 12130"/>
                <a:gd name="T53" fmla="*/ 3995 h 12130"/>
                <a:gd name="T54" fmla="*/ 25 w 12130"/>
                <a:gd name="T55" fmla="*/ 4093 h 12130"/>
                <a:gd name="T56" fmla="*/ 74 w 12130"/>
                <a:gd name="T57" fmla="*/ 4190 h 12130"/>
                <a:gd name="T58" fmla="*/ 147 w 12130"/>
                <a:gd name="T59" fmla="*/ 4287 h 12130"/>
                <a:gd name="T60" fmla="*/ 7843 w 12130"/>
                <a:gd name="T61" fmla="*/ 11984 h 12130"/>
                <a:gd name="T62" fmla="*/ 7843 w 12130"/>
                <a:gd name="T63" fmla="*/ 11984 h 12130"/>
                <a:gd name="T64" fmla="*/ 7941 w 12130"/>
                <a:gd name="T65" fmla="*/ 12057 h 12130"/>
                <a:gd name="T66" fmla="*/ 8038 w 12130"/>
                <a:gd name="T67" fmla="*/ 12105 h 12130"/>
                <a:gd name="T68" fmla="*/ 8135 w 12130"/>
                <a:gd name="T69" fmla="*/ 12130 h 12130"/>
                <a:gd name="T70" fmla="*/ 8233 w 12130"/>
                <a:gd name="T71" fmla="*/ 12130 h 12130"/>
                <a:gd name="T72" fmla="*/ 8233 w 12130"/>
                <a:gd name="T73" fmla="*/ 12130 h 12130"/>
                <a:gd name="T74" fmla="*/ 8355 w 12130"/>
                <a:gd name="T75" fmla="*/ 12130 h 12130"/>
                <a:gd name="T76" fmla="*/ 8452 w 12130"/>
                <a:gd name="T77" fmla="*/ 12105 h 12130"/>
                <a:gd name="T78" fmla="*/ 8549 w 12130"/>
                <a:gd name="T79" fmla="*/ 12057 h 12130"/>
                <a:gd name="T80" fmla="*/ 8622 w 12130"/>
                <a:gd name="T81" fmla="*/ 11984 h 12130"/>
                <a:gd name="T82" fmla="*/ 8622 w 12130"/>
                <a:gd name="T83" fmla="*/ 11984 h 12130"/>
                <a:gd name="T84" fmla="*/ 8842 w 12130"/>
                <a:gd name="T85" fmla="*/ 11716 h 12130"/>
                <a:gd name="T86" fmla="*/ 9036 w 12130"/>
                <a:gd name="T87" fmla="*/ 11423 h 12130"/>
                <a:gd name="T88" fmla="*/ 9158 w 12130"/>
                <a:gd name="T89" fmla="*/ 11131 h 12130"/>
                <a:gd name="T90" fmla="*/ 9280 w 12130"/>
                <a:gd name="T91" fmla="*/ 10814 h 12130"/>
                <a:gd name="T92" fmla="*/ 9353 w 12130"/>
                <a:gd name="T93" fmla="*/ 10498 h 12130"/>
                <a:gd name="T94" fmla="*/ 9402 w 12130"/>
                <a:gd name="T95" fmla="*/ 10181 h 12130"/>
                <a:gd name="T96" fmla="*/ 9426 w 12130"/>
                <a:gd name="T97" fmla="*/ 9889 h 12130"/>
                <a:gd name="T98" fmla="*/ 9426 w 12130"/>
                <a:gd name="T99" fmla="*/ 9597 h 12130"/>
                <a:gd name="T100" fmla="*/ 9426 w 12130"/>
                <a:gd name="T101" fmla="*/ 9597 h 12130"/>
                <a:gd name="T102" fmla="*/ 9426 w 12130"/>
                <a:gd name="T103" fmla="*/ 9280 h 12130"/>
                <a:gd name="T104" fmla="*/ 9402 w 12130"/>
                <a:gd name="T105" fmla="*/ 8964 h 12130"/>
                <a:gd name="T106" fmla="*/ 9353 w 12130"/>
                <a:gd name="T107" fmla="*/ 8647 h 12130"/>
                <a:gd name="T108" fmla="*/ 9280 w 12130"/>
                <a:gd name="T109" fmla="*/ 8330 h 12130"/>
                <a:gd name="T110" fmla="*/ 9231 w 12130"/>
                <a:gd name="T111" fmla="*/ 8038 h 12130"/>
                <a:gd name="T112" fmla="*/ 9134 w 12130"/>
                <a:gd name="T113" fmla="*/ 7746 h 12130"/>
                <a:gd name="T114" fmla="*/ 9036 w 12130"/>
                <a:gd name="T115" fmla="*/ 7502 h 12130"/>
                <a:gd name="T116" fmla="*/ 8939 w 12130"/>
                <a:gd name="T117" fmla="*/ 7259 h 12130"/>
                <a:gd name="T118" fmla="*/ 12130 w 12130"/>
                <a:gd name="T119" fmla="*/ 4093 h 12130"/>
                <a:gd name="T120" fmla="*/ 0 w 12130"/>
                <a:gd name="T121" fmla="*/ 0 h 12130"/>
                <a:gd name="T122" fmla="*/ 12130 w 12130"/>
                <a:gd name="T123" fmla="*/ 12130 h 12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T120" t="T121" r="T122" b="T123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35" name="Shape 116"/>
            <p:cNvSpPr>
              <a:spLocks/>
            </p:cNvSpPr>
            <p:nvPr/>
          </p:nvSpPr>
          <p:spPr bwMode="auto">
            <a:xfrm>
              <a:off x="2814912" y="1754062"/>
              <a:ext cx="49950" cy="49950"/>
            </a:xfrm>
            <a:custGeom>
              <a:avLst/>
              <a:gdLst>
                <a:gd name="T0" fmla="*/ 1 w 1998"/>
                <a:gd name="T1" fmla="*/ 1997 h 1998"/>
                <a:gd name="T2" fmla="*/ 1998 w 1998"/>
                <a:gd name="T3" fmla="*/ 0 h 1998"/>
                <a:gd name="T4" fmla="*/ 0 w 1998"/>
                <a:gd name="T5" fmla="*/ 0 h 1998"/>
                <a:gd name="T6" fmla="*/ 1998 w 1998"/>
                <a:gd name="T7" fmla="*/ 1998 h 1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T4" t="T5" r="T6" b="T7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15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 one wants to feel like others are getting a better deal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042" y="3538963"/>
            <a:ext cx="4445000" cy="1282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5882" y="1234450"/>
            <a:ext cx="4114800" cy="22317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6192" y="1591275"/>
            <a:ext cx="1755908" cy="3137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0279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hape 98"/>
          <p:cNvSpPr txBox="1">
            <a:spLocks noGrp="1"/>
          </p:cNvSpPr>
          <p:nvPr>
            <p:ph type="ctrTitle"/>
          </p:nvPr>
        </p:nvSpPr>
        <p:spPr>
          <a:xfrm>
            <a:off x="2022475" y="1693863"/>
            <a:ext cx="3787775" cy="1158875"/>
          </a:xfrm>
        </p:spPr>
        <p:txBody>
          <a:bodyPr/>
          <a:lstStyle/>
          <a:p>
            <a:pPr eaLnBrk="1" hangingPunct="1">
              <a:spcBef>
                <a:spcPct val="0"/>
              </a:spcBef>
              <a:buSzTx/>
              <a:buFont typeface="Lora" charset="0"/>
              <a:buNone/>
            </a:pPr>
            <a:r>
              <a:rPr lang="en-US" altLang="en-US" b="1" dirty="0" smtClean="0">
                <a:latin typeface="Lora" charset="0"/>
                <a:ea typeface="Lora" charset="0"/>
                <a:cs typeface="Lora" charset="0"/>
                <a:sym typeface="Lora" charset="0"/>
              </a:rPr>
              <a:t>Last time</a:t>
            </a:r>
            <a:r>
              <a:rPr lang="mr-IN" altLang="en-US" b="1" dirty="0" smtClean="0">
                <a:latin typeface="Lora" charset="0"/>
                <a:ea typeface="Lora" charset="0"/>
                <a:cs typeface="Lora" charset="0"/>
                <a:sym typeface="Lora" charset="0"/>
              </a:rPr>
              <a:t>…</a:t>
            </a:r>
            <a:endParaRPr lang="en-US" altLang="en-US" b="1" dirty="0">
              <a:latin typeface="Lora" charset="0"/>
              <a:ea typeface="Lora" charset="0"/>
              <a:cs typeface="Lora" charset="0"/>
              <a:sym typeface="Lora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2</a:t>
            </a:fld>
            <a:endParaRPr lang="en-US"/>
          </a:p>
        </p:txBody>
      </p:sp>
      <p:sp>
        <p:nvSpPr>
          <p:cNvPr id="9" name="Shape 166"/>
          <p:cNvSpPr txBox="1">
            <a:spLocks/>
          </p:cNvSpPr>
          <p:nvPr/>
        </p:nvSpPr>
        <p:spPr bwMode="auto">
          <a:xfrm>
            <a:off x="2036588" y="2828922"/>
            <a:ext cx="6512675" cy="1400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indent="-3429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A28448"/>
              </a:buClr>
              <a:buFont typeface="Quattrocento Sans" charset="0"/>
              <a:buChar char="◉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lvl="1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2pPr>
            <a:lvl3pPr lvl="2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3pPr>
            <a:lvl4pPr lvl="3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4pPr>
            <a:lvl5pPr lvl="4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None/>
              <a:defRPr/>
            </a:pPr>
            <a:r>
              <a:rPr lang="en-US" sz="2000" kern="0" dirty="0" smtClean="0">
                <a:solidFill>
                  <a:schemeClr val="dk1"/>
                </a:solidFill>
                <a:sym typeface="Lora"/>
              </a:rPr>
              <a:t>Predicting and explaining market changes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None/>
              <a:defRPr/>
            </a:pPr>
            <a:endParaRPr lang="en-US" sz="2000" kern="0" dirty="0" smtClean="0">
              <a:solidFill>
                <a:schemeClr val="dk1"/>
              </a:solidFill>
              <a:sym typeface="Lor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None/>
              <a:defRPr/>
            </a:pPr>
            <a:r>
              <a:rPr lang="en-US" sz="2000" kern="0" dirty="0" smtClean="0">
                <a:solidFill>
                  <a:schemeClr val="dk1"/>
                </a:solidFill>
                <a:sym typeface="Lora"/>
              </a:rPr>
              <a:t>Two weeks ago</a:t>
            </a:r>
            <a:r>
              <a:rPr lang="mr-IN" sz="2000" kern="0" dirty="0" smtClean="0">
                <a:solidFill>
                  <a:schemeClr val="dk1"/>
                </a:solidFill>
                <a:sym typeface="Lora"/>
              </a:rPr>
              <a:t>…</a:t>
            </a:r>
            <a:r>
              <a:rPr lang="en-US" sz="2000" kern="0" dirty="0" smtClean="0">
                <a:solidFill>
                  <a:schemeClr val="dk1"/>
                </a:solidFill>
                <a:sym typeface="Lora"/>
              </a:rPr>
              <a:t> simple pricing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None/>
              <a:defRPr/>
            </a:pPr>
            <a:r>
              <a:rPr lang="en-US" sz="2000" kern="0" dirty="0" smtClean="0">
                <a:solidFill>
                  <a:schemeClr val="dk1"/>
                </a:solidFill>
                <a:sym typeface="Lora"/>
              </a:rPr>
              <a:t>(single product, single price)</a:t>
            </a:r>
            <a:endParaRPr lang="en" sz="2000" kern="0" dirty="0" smtClean="0">
              <a:solidFill>
                <a:schemeClr val="dk1"/>
              </a:solidFill>
              <a:highlight>
                <a:srgbClr val="FFCD00"/>
              </a:highlight>
              <a:sym typeface="Lora"/>
            </a:endParaRPr>
          </a:p>
        </p:txBody>
      </p:sp>
    </p:spTree>
    <p:extLst>
      <p:ext uri="{BB962C8B-B14F-4D97-AF65-F5344CB8AC3E}">
        <p14:creationId xmlns:p14="http://schemas.microsoft.com/office/powerpoint/2010/main" val="11341825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hape 98"/>
          <p:cNvSpPr txBox="1">
            <a:spLocks noGrp="1"/>
          </p:cNvSpPr>
          <p:nvPr>
            <p:ph type="ctrTitle"/>
          </p:nvPr>
        </p:nvSpPr>
        <p:spPr>
          <a:xfrm>
            <a:off x="2022475" y="1693863"/>
            <a:ext cx="3787775" cy="1158875"/>
          </a:xfrm>
        </p:spPr>
        <p:txBody>
          <a:bodyPr/>
          <a:lstStyle/>
          <a:p>
            <a:pPr eaLnBrk="1" hangingPunct="1">
              <a:spcBef>
                <a:spcPct val="0"/>
              </a:spcBef>
              <a:buSzTx/>
              <a:buFont typeface="Lora" charset="0"/>
              <a:buNone/>
            </a:pPr>
            <a:r>
              <a:rPr lang="en-US" altLang="en-US" b="1" dirty="0" smtClean="0">
                <a:latin typeface="Lora" charset="0"/>
                <a:ea typeface="Lora" charset="0"/>
                <a:cs typeface="Lora" charset="0"/>
                <a:sym typeface="Lora" charset="0"/>
              </a:rPr>
              <a:t>Outline</a:t>
            </a:r>
            <a:r>
              <a:rPr lang="mr-IN" altLang="en-US" b="1" dirty="0" smtClean="0">
                <a:latin typeface="Lora" charset="0"/>
                <a:ea typeface="Lora" charset="0"/>
                <a:cs typeface="Lora" charset="0"/>
                <a:sym typeface="Lora" charset="0"/>
              </a:rPr>
              <a:t>…</a:t>
            </a:r>
            <a:endParaRPr lang="en-US" altLang="en-US" b="1" dirty="0">
              <a:latin typeface="Lora" charset="0"/>
              <a:ea typeface="Lora" charset="0"/>
              <a:cs typeface="Lora" charset="0"/>
              <a:sym typeface="Lora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3</a:t>
            </a:fld>
            <a:endParaRPr lang="en-US"/>
          </a:p>
        </p:txBody>
      </p:sp>
      <p:sp>
        <p:nvSpPr>
          <p:cNvPr id="9" name="Shape 166"/>
          <p:cNvSpPr txBox="1">
            <a:spLocks/>
          </p:cNvSpPr>
          <p:nvPr/>
        </p:nvSpPr>
        <p:spPr bwMode="auto">
          <a:xfrm>
            <a:off x="2036588" y="2828922"/>
            <a:ext cx="6512675" cy="1400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indent="-3429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A28448"/>
              </a:buClr>
              <a:buFont typeface="Quattrocento Sans" charset="0"/>
              <a:buChar char="◉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lvl="1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2pPr>
            <a:lvl3pPr lvl="2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3pPr>
            <a:lvl4pPr lvl="3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4pPr>
            <a:lvl5pPr lvl="4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None/>
              <a:defRPr/>
            </a:pPr>
            <a:r>
              <a:rPr lang="en-US" sz="2000" kern="0" dirty="0" smtClean="0">
                <a:solidFill>
                  <a:schemeClr val="dk1"/>
                </a:solidFill>
                <a:sym typeface="Lora"/>
              </a:rPr>
              <a:t>Price discrimination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None/>
              <a:defRPr/>
            </a:pPr>
            <a:r>
              <a:rPr lang="en-US" sz="2000" kern="0" dirty="0" smtClean="0">
                <a:solidFill>
                  <a:schemeClr val="dk1"/>
                </a:solidFill>
                <a:sym typeface="Lora"/>
              </a:rPr>
              <a:t>Direct, indirect, versioning, metering, volume discounts</a:t>
            </a:r>
            <a:endParaRPr lang="en" sz="2000" kern="0" dirty="0" smtClean="0">
              <a:solidFill>
                <a:schemeClr val="dk1"/>
              </a:solidFill>
              <a:highlight>
                <a:srgbClr val="FFCD00"/>
              </a:highlight>
              <a:sym typeface="Lor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/>
            </a:pPr>
            <a:r>
              <a:rPr lang="en-US" sz="2000" kern="0" dirty="0" smtClean="0">
                <a:sym typeface="Quattrocento Sans"/>
              </a:rPr>
              <a:t>Complements, substitutes, bundling</a:t>
            </a:r>
          </a:p>
        </p:txBody>
      </p:sp>
    </p:spTree>
    <p:extLst>
      <p:ext uri="{BB962C8B-B14F-4D97-AF65-F5344CB8AC3E}">
        <p14:creationId xmlns:p14="http://schemas.microsoft.com/office/powerpoint/2010/main" val="8652576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body" idx="4294967295"/>
          </p:nvPr>
        </p:nvSpPr>
        <p:spPr>
          <a:xfrm>
            <a:off x="4361974" y="878850"/>
            <a:ext cx="4218145" cy="3654300"/>
          </a:xfrm>
        </p:spPr>
        <p:txBody>
          <a:bodyPr anchor="ctr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  <a:defRPr/>
            </a:pPr>
            <a:r>
              <a:rPr lang="en-US" sz="2000" b="1" dirty="0" smtClean="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Are you a high value customer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  <a:defRPr/>
            </a:pPr>
            <a:r>
              <a:rPr lang="en-US" sz="2000" b="1" dirty="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000" b="1" dirty="0" smtClean="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   or a low value customer?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  <a:defRPr/>
            </a:pPr>
            <a:endParaRPr lang="en-US" sz="2000" b="1" dirty="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  <a:defRPr/>
            </a:pPr>
            <a:endParaRPr lang="en-US" sz="2000" b="1" dirty="0" smtClean="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  <a:defRPr/>
            </a:pPr>
            <a:endParaRPr lang="en-US" sz="2000" b="1" dirty="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  <a:defRPr/>
            </a:pPr>
            <a:r>
              <a:rPr lang="en-US" sz="2000" b="1" dirty="0" smtClean="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	</a:t>
            </a:r>
            <a:endParaRPr lang="en-US" sz="2000" b="1" dirty="0" smtClean="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/>
            </a:pPr>
            <a:endParaRPr lang="en-US" sz="2000" dirty="0" smtClean="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cxnSp>
        <p:nvCxnSpPr>
          <p:cNvPr id="30722" name="Shape 167"/>
          <p:cNvCxnSpPr>
            <a:cxnSpLocks noChangeShapeType="1"/>
          </p:cNvCxnSpPr>
          <p:nvPr/>
        </p:nvCxnSpPr>
        <p:spPr bwMode="auto">
          <a:xfrm>
            <a:off x="-6350" y="1131888"/>
            <a:ext cx="9150350" cy="0"/>
          </a:xfrm>
          <a:prstGeom prst="straightConnector1">
            <a:avLst/>
          </a:prstGeom>
          <a:noFill/>
          <a:ln w="9525">
            <a:solidFill>
              <a:srgbClr val="CCCCCC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2872" y="893309"/>
            <a:ext cx="3657600" cy="3649248"/>
          </a:xfrm>
          <a:prstGeom prst="ellipse">
            <a:avLst/>
          </a:prstGeom>
        </p:spPr>
      </p:pic>
      <p:sp>
        <p:nvSpPr>
          <p:cNvPr id="30724" name="Shape 169"/>
          <p:cNvSpPr>
            <a:spLocks noChangeArrowheads="1"/>
          </p:cNvSpPr>
          <p:nvPr/>
        </p:nvSpPr>
        <p:spPr bwMode="auto">
          <a:xfrm>
            <a:off x="625475" y="736600"/>
            <a:ext cx="790575" cy="790575"/>
          </a:xfrm>
          <a:prstGeom prst="ellipse">
            <a:avLst/>
          </a:prstGeom>
          <a:solidFill>
            <a:srgbClr val="A28448"/>
          </a:solidFill>
          <a:ln>
            <a:noFill/>
          </a:ln>
          <a:extLst/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7867" y="828992"/>
            <a:ext cx="605790" cy="60579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143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Price Discrimination</a:t>
            </a:r>
            <a:endParaRPr lang="en" dirty="0">
              <a:highlight>
                <a:srgbClr val="FFCD00"/>
              </a:highlight>
            </a:endParaRPr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1381125" y="1616075"/>
            <a:ext cx="6810375" cy="3113088"/>
          </a:xfrm>
        </p:spPr>
        <p:txBody>
          <a:bodyPr>
            <a:noAutofit/>
          </a:bodyPr>
          <a:lstStyle/>
          <a:p>
            <a:pPr marL="457200" indent="-228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marL="457200" indent="-228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Charging different customers different prices because of </a:t>
            </a:r>
            <a:r>
              <a:rPr lang="en-US" dirty="0" smtClean="0">
                <a:solidFill>
                  <a:schemeClr val="dk1"/>
                </a:solidFill>
                <a:highlight>
                  <a:srgbClr val="FFCD00"/>
                </a:highlight>
                <a:sym typeface="Lora"/>
              </a:rPr>
              <a:t>differences in demand</a:t>
            </a:r>
            <a:r>
              <a:rPr lang="en-US" dirty="0" smtClean="0"/>
              <a:t>.</a:t>
            </a:r>
            <a:endParaRPr lang="en-US" dirty="0"/>
          </a:p>
          <a:p>
            <a:pPr marL="457200" indent="-2286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solidFill>
                <a:schemeClr val="dk1"/>
              </a:solidFill>
              <a:sym typeface="Lora"/>
            </a:endParaRPr>
          </a:p>
          <a:p>
            <a:pPr marL="457200" indent="-228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dk1"/>
                </a:solidFill>
                <a:sym typeface="Lora"/>
              </a:rPr>
              <a:t>Identify a </a:t>
            </a:r>
            <a:r>
              <a:rPr lang="en-US" i="1" dirty="0" smtClean="0">
                <a:solidFill>
                  <a:schemeClr val="dk1"/>
                </a:solidFill>
                <a:sym typeface="Lora"/>
              </a:rPr>
              <a:t>source </a:t>
            </a:r>
            <a:r>
              <a:rPr lang="en-US" i="1" dirty="0">
                <a:solidFill>
                  <a:schemeClr val="dk1"/>
                </a:solidFill>
                <a:sym typeface="Lora"/>
              </a:rPr>
              <a:t>of difference </a:t>
            </a:r>
            <a:r>
              <a:rPr lang="en-US" dirty="0">
                <a:solidFill>
                  <a:schemeClr val="dk1"/>
                </a:solidFill>
                <a:sym typeface="Lora"/>
              </a:rPr>
              <a:t>between groups that vary in value or elasticity</a:t>
            </a:r>
          </a:p>
        </p:txBody>
      </p:sp>
      <p:grpSp>
        <p:nvGrpSpPr>
          <p:cNvPr id="22531" name="Shape 112"/>
          <p:cNvGrpSpPr>
            <a:grpSpLocks/>
          </p:cNvGrpSpPr>
          <p:nvPr/>
        </p:nvGrpSpPr>
        <p:grpSpPr bwMode="auto">
          <a:xfrm>
            <a:off x="915988" y="1019175"/>
            <a:ext cx="214312" cy="215900"/>
            <a:chOff x="2594050" y="1631825"/>
            <a:chExt cx="439625" cy="439625"/>
          </a:xfrm>
        </p:grpSpPr>
        <p:sp>
          <p:nvSpPr>
            <p:cNvPr id="22532" name="Shape 113"/>
            <p:cNvSpPr>
              <a:spLocks/>
            </p:cNvSpPr>
            <p:nvPr/>
          </p:nvSpPr>
          <p:spPr bwMode="auto">
            <a:xfrm>
              <a:off x="2594050" y="1883300"/>
              <a:ext cx="188175" cy="188150"/>
            </a:xfrm>
            <a:custGeom>
              <a:avLst/>
              <a:gdLst>
                <a:gd name="T0" fmla="*/ 5992 w 7527"/>
                <a:gd name="T1" fmla="*/ 0 h 7526"/>
                <a:gd name="T2" fmla="*/ 537 w 7527"/>
                <a:gd name="T3" fmla="*/ 6430 h 7526"/>
                <a:gd name="T4" fmla="*/ 1 w 7527"/>
                <a:gd name="T5" fmla="*/ 7526 h 7526"/>
                <a:gd name="T6" fmla="*/ 1097 w 7527"/>
                <a:gd name="T7" fmla="*/ 6990 h 7526"/>
                <a:gd name="T8" fmla="*/ 7526 w 7527"/>
                <a:gd name="T9" fmla="*/ 1534 h 7526"/>
                <a:gd name="T10" fmla="*/ 5992 w 7527"/>
                <a:gd name="T11" fmla="*/ 0 h 7526"/>
                <a:gd name="T12" fmla="*/ 0 w 7527"/>
                <a:gd name="T13" fmla="*/ 0 h 7526"/>
                <a:gd name="T14" fmla="*/ 7527 w 7527"/>
                <a:gd name="T15" fmla="*/ 7526 h 7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33" name="Shape 114"/>
            <p:cNvSpPr>
              <a:spLocks/>
            </p:cNvSpPr>
            <p:nvPr/>
          </p:nvSpPr>
          <p:spPr bwMode="auto">
            <a:xfrm>
              <a:off x="2857700" y="1631825"/>
              <a:ext cx="175975" cy="176000"/>
            </a:xfrm>
            <a:custGeom>
              <a:avLst/>
              <a:gdLst>
                <a:gd name="T0" fmla="*/ 268 w 7039"/>
                <a:gd name="T1" fmla="*/ 2704 h 7040"/>
                <a:gd name="T2" fmla="*/ 4336 w 7039"/>
                <a:gd name="T3" fmla="*/ 6771 h 7040"/>
                <a:gd name="T4" fmla="*/ 4336 w 7039"/>
                <a:gd name="T5" fmla="*/ 6771 h 7040"/>
                <a:gd name="T6" fmla="*/ 4336 w 7039"/>
                <a:gd name="T7" fmla="*/ 6771 h 7040"/>
                <a:gd name="T8" fmla="*/ 4652 w 7039"/>
                <a:gd name="T9" fmla="*/ 6917 h 7040"/>
                <a:gd name="T10" fmla="*/ 4993 w 7039"/>
                <a:gd name="T11" fmla="*/ 7015 h 7040"/>
                <a:gd name="T12" fmla="*/ 5310 w 7039"/>
                <a:gd name="T13" fmla="*/ 7039 h 7040"/>
                <a:gd name="T14" fmla="*/ 5651 w 7039"/>
                <a:gd name="T15" fmla="*/ 7039 h 7040"/>
                <a:gd name="T16" fmla="*/ 5992 w 7039"/>
                <a:gd name="T17" fmla="*/ 6966 h 7040"/>
                <a:gd name="T18" fmla="*/ 6308 w 7039"/>
                <a:gd name="T19" fmla="*/ 6844 h 7040"/>
                <a:gd name="T20" fmla="*/ 6454 w 7039"/>
                <a:gd name="T21" fmla="*/ 6747 h 7040"/>
                <a:gd name="T22" fmla="*/ 6601 w 7039"/>
                <a:gd name="T23" fmla="*/ 6674 h 7040"/>
                <a:gd name="T24" fmla="*/ 6747 w 7039"/>
                <a:gd name="T25" fmla="*/ 6552 h 7040"/>
                <a:gd name="T26" fmla="*/ 6893 w 7039"/>
                <a:gd name="T27" fmla="*/ 6430 h 7040"/>
                <a:gd name="T28" fmla="*/ 6893 w 7039"/>
                <a:gd name="T29" fmla="*/ 6430 h 7040"/>
                <a:gd name="T30" fmla="*/ 6942 w 7039"/>
                <a:gd name="T31" fmla="*/ 6357 h 7040"/>
                <a:gd name="T32" fmla="*/ 7015 w 7039"/>
                <a:gd name="T33" fmla="*/ 6260 h 7040"/>
                <a:gd name="T34" fmla="*/ 7039 w 7039"/>
                <a:gd name="T35" fmla="*/ 6138 h 7040"/>
                <a:gd name="T36" fmla="*/ 7039 w 7039"/>
                <a:gd name="T37" fmla="*/ 6041 h 7040"/>
                <a:gd name="T38" fmla="*/ 7039 w 7039"/>
                <a:gd name="T39" fmla="*/ 6041 h 7040"/>
                <a:gd name="T40" fmla="*/ 7039 w 7039"/>
                <a:gd name="T41" fmla="*/ 5943 h 7040"/>
                <a:gd name="T42" fmla="*/ 7015 w 7039"/>
                <a:gd name="T43" fmla="*/ 5846 h 7040"/>
                <a:gd name="T44" fmla="*/ 6942 w 7039"/>
                <a:gd name="T45" fmla="*/ 5748 h 7040"/>
                <a:gd name="T46" fmla="*/ 6893 w 7039"/>
                <a:gd name="T47" fmla="*/ 5651 h 7040"/>
                <a:gd name="T48" fmla="*/ 1389 w 7039"/>
                <a:gd name="T49" fmla="*/ 147 h 7040"/>
                <a:gd name="T50" fmla="*/ 1389 w 7039"/>
                <a:gd name="T51" fmla="*/ 147 h 7040"/>
                <a:gd name="T52" fmla="*/ 1291 w 7039"/>
                <a:gd name="T53" fmla="*/ 98 h 7040"/>
                <a:gd name="T54" fmla="*/ 1194 w 7039"/>
                <a:gd name="T55" fmla="*/ 25 h 7040"/>
                <a:gd name="T56" fmla="*/ 1096 w 7039"/>
                <a:gd name="T57" fmla="*/ 0 h 7040"/>
                <a:gd name="T58" fmla="*/ 999 w 7039"/>
                <a:gd name="T59" fmla="*/ 0 h 7040"/>
                <a:gd name="T60" fmla="*/ 999 w 7039"/>
                <a:gd name="T61" fmla="*/ 0 h 7040"/>
                <a:gd name="T62" fmla="*/ 902 w 7039"/>
                <a:gd name="T63" fmla="*/ 0 h 7040"/>
                <a:gd name="T64" fmla="*/ 780 w 7039"/>
                <a:gd name="T65" fmla="*/ 25 h 7040"/>
                <a:gd name="T66" fmla="*/ 682 w 7039"/>
                <a:gd name="T67" fmla="*/ 98 h 7040"/>
                <a:gd name="T68" fmla="*/ 609 w 7039"/>
                <a:gd name="T69" fmla="*/ 147 h 7040"/>
                <a:gd name="T70" fmla="*/ 609 w 7039"/>
                <a:gd name="T71" fmla="*/ 147 h 7040"/>
                <a:gd name="T72" fmla="*/ 487 w 7039"/>
                <a:gd name="T73" fmla="*/ 293 h 7040"/>
                <a:gd name="T74" fmla="*/ 366 w 7039"/>
                <a:gd name="T75" fmla="*/ 439 h 7040"/>
                <a:gd name="T76" fmla="*/ 293 w 7039"/>
                <a:gd name="T77" fmla="*/ 585 h 7040"/>
                <a:gd name="T78" fmla="*/ 195 w 7039"/>
                <a:gd name="T79" fmla="*/ 731 h 7040"/>
                <a:gd name="T80" fmla="*/ 73 w 7039"/>
                <a:gd name="T81" fmla="*/ 1048 h 7040"/>
                <a:gd name="T82" fmla="*/ 0 w 7039"/>
                <a:gd name="T83" fmla="*/ 1389 h 7040"/>
                <a:gd name="T84" fmla="*/ 0 w 7039"/>
                <a:gd name="T85" fmla="*/ 1730 h 7040"/>
                <a:gd name="T86" fmla="*/ 25 w 7039"/>
                <a:gd name="T87" fmla="*/ 2046 h 7040"/>
                <a:gd name="T88" fmla="*/ 122 w 7039"/>
                <a:gd name="T89" fmla="*/ 2387 h 7040"/>
                <a:gd name="T90" fmla="*/ 268 w 7039"/>
                <a:gd name="T91" fmla="*/ 2704 h 7040"/>
                <a:gd name="T92" fmla="*/ 268 w 7039"/>
                <a:gd name="T93" fmla="*/ 2704 h 7040"/>
                <a:gd name="T94" fmla="*/ 0 w 7039"/>
                <a:gd name="T95" fmla="*/ 0 h 7040"/>
                <a:gd name="T96" fmla="*/ 7039 w 7039"/>
                <a:gd name="T97" fmla="*/ 7040 h 7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T94" t="T95" r="T96" b="T97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34" name="Shape 115"/>
            <p:cNvSpPr>
              <a:spLocks/>
            </p:cNvSpPr>
            <p:nvPr/>
          </p:nvSpPr>
          <p:spPr bwMode="auto">
            <a:xfrm>
              <a:off x="2662850" y="1699400"/>
              <a:ext cx="303250" cy="303250"/>
            </a:xfrm>
            <a:custGeom>
              <a:avLst/>
              <a:gdLst>
                <a:gd name="T0" fmla="*/ 8038 w 12130"/>
                <a:gd name="T1" fmla="*/ 1 h 12130"/>
                <a:gd name="T2" fmla="*/ 4872 w 12130"/>
                <a:gd name="T3" fmla="*/ 3191 h 12130"/>
                <a:gd name="T4" fmla="*/ 4872 w 12130"/>
                <a:gd name="T5" fmla="*/ 3191 h 12130"/>
                <a:gd name="T6" fmla="*/ 4628 w 12130"/>
                <a:gd name="T7" fmla="*/ 3094 h 12130"/>
                <a:gd name="T8" fmla="*/ 4385 w 12130"/>
                <a:gd name="T9" fmla="*/ 2997 h 12130"/>
                <a:gd name="T10" fmla="*/ 4092 w 12130"/>
                <a:gd name="T11" fmla="*/ 2899 h 12130"/>
                <a:gd name="T12" fmla="*/ 3800 w 12130"/>
                <a:gd name="T13" fmla="*/ 2850 h 12130"/>
                <a:gd name="T14" fmla="*/ 3484 w 12130"/>
                <a:gd name="T15" fmla="*/ 2777 h 12130"/>
                <a:gd name="T16" fmla="*/ 3167 w 12130"/>
                <a:gd name="T17" fmla="*/ 2729 h 12130"/>
                <a:gd name="T18" fmla="*/ 2850 w 12130"/>
                <a:gd name="T19" fmla="*/ 2704 h 12130"/>
                <a:gd name="T20" fmla="*/ 2534 w 12130"/>
                <a:gd name="T21" fmla="*/ 2704 h 12130"/>
                <a:gd name="T22" fmla="*/ 2534 w 12130"/>
                <a:gd name="T23" fmla="*/ 2704 h 12130"/>
                <a:gd name="T24" fmla="*/ 2241 w 12130"/>
                <a:gd name="T25" fmla="*/ 2704 h 12130"/>
                <a:gd name="T26" fmla="*/ 1949 w 12130"/>
                <a:gd name="T27" fmla="*/ 2729 h 12130"/>
                <a:gd name="T28" fmla="*/ 1633 w 12130"/>
                <a:gd name="T29" fmla="*/ 2777 h 12130"/>
                <a:gd name="T30" fmla="*/ 1316 w 12130"/>
                <a:gd name="T31" fmla="*/ 2850 h 12130"/>
                <a:gd name="T32" fmla="*/ 999 w 12130"/>
                <a:gd name="T33" fmla="*/ 2972 h 12130"/>
                <a:gd name="T34" fmla="*/ 707 w 12130"/>
                <a:gd name="T35" fmla="*/ 3094 h 12130"/>
                <a:gd name="T36" fmla="*/ 415 w 12130"/>
                <a:gd name="T37" fmla="*/ 3289 h 12130"/>
                <a:gd name="T38" fmla="*/ 147 w 12130"/>
                <a:gd name="T39" fmla="*/ 3508 h 12130"/>
                <a:gd name="T40" fmla="*/ 147 w 12130"/>
                <a:gd name="T41" fmla="*/ 3508 h 12130"/>
                <a:gd name="T42" fmla="*/ 74 w 12130"/>
                <a:gd name="T43" fmla="*/ 3581 h 12130"/>
                <a:gd name="T44" fmla="*/ 25 w 12130"/>
                <a:gd name="T45" fmla="*/ 3678 h 12130"/>
                <a:gd name="T46" fmla="*/ 1 w 12130"/>
                <a:gd name="T47" fmla="*/ 3776 h 12130"/>
                <a:gd name="T48" fmla="*/ 1 w 12130"/>
                <a:gd name="T49" fmla="*/ 3898 h 12130"/>
                <a:gd name="T50" fmla="*/ 1 w 12130"/>
                <a:gd name="T51" fmla="*/ 3898 h 12130"/>
                <a:gd name="T52" fmla="*/ 1 w 12130"/>
                <a:gd name="T53" fmla="*/ 3995 h 12130"/>
                <a:gd name="T54" fmla="*/ 25 w 12130"/>
                <a:gd name="T55" fmla="*/ 4093 h 12130"/>
                <a:gd name="T56" fmla="*/ 74 w 12130"/>
                <a:gd name="T57" fmla="*/ 4190 h 12130"/>
                <a:gd name="T58" fmla="*/ 147 w 12130"/>
                <a:gd name="T59" fmla="*/ 4287 h 12130"/>
                <a:gd name="T60" fmla="*/ 7843 w 12130"/>
                <a:gd name="T61" fmla="*/ 11984 h 12130"/>
                <a:gd name="T62" fmla="*/ 7843 w 12130"/>
                <a:gd name="T63" fmla="*/ 11984 h 12130"/>
                <a:gd name="T64" fmla="*/ 7941 w 12130"/>
                <a:gd name="T65" fmla="*/ 12057 h 12130"/>
                <a:gd name="T66" fmla="*/ 8038 w 12130"/>
                <a:gd name="T67" fmla="*/ 12105 h 12130"/>
                <a:gd name="T68" fmla="*/ 8135 w 12130"/>
                <a:gd name="T69" fmla="*/ 12130 h 12130"/>
                <a:gd name="T70" fmla="*/ 8233 w 12130"/>
                <a:gd name="T71" fmla="*/ 12130 h 12130"/>
                <a:gd name="T72" fmla="*/ 8233 w 12130"/>
                <a:gd name="T73" fmla="*/ 12130 h 12130"/>
                <a:gd name="T74" fmla="*/ 8355 w 12130"/>
                <a:gd name="T75" fmla="*/ 12130 h 12130"/>
                <a:gd name="T76" fmla="*/ 8452 w 12130"/>
                <a:gd name="T77" fmla="*/ 12105 h 12130"/>
                <a:gd name="T78" fmla="*/ 8549 w 12130"/>
                <a:gd name="T79" fmla="*/ 12057 h 12130"/>
                <a:gd name="T80" fmla="*/ 8622 w 12130"/>
                <a:gd name="T81" fmla="*/ 11984 h 12130"/>
                <a:gd name="T82" fmla="*/ 8622 w 12130"/>
                <a:gd name="T83" fmla="*/ 11984 h 12130"/>
                <a:gd name="T84" fmla="*/ 8842 w 12130"/>
                <a:gd name="T85" fmla="*/ 11716 h 12130"/>
                <a:gd name="T86" fmla="*/ 9036 w 12130"/>
                <a:gd name="T87" fmla="*/ 11423 h 12130"/>
                <a:gd name="T88" fmla="*/ 9158 w 12130"/>
                <a:gd name="T89" fmla="*/ 11131 h 12130"/>
                <a:gd name="T90" fmla="*/ 9280 w 12130"/>
                <a:gd name="T91" fmla="*/ 10814 h 12130"/>
                <a:gd name="T92" fmla="*/ 9353 w 12130"/>
                <a:gd name="T93" fmla="*/ 10498 h 12130"/>
                <a:gd name="T94" fmla="*/ 9402 w 12130"/>
                <a:gd name="T95" fmla="*/ 10181 h 12130"/>
                <a:gd name="T96" fmla="*/ 9426 w 12130"/>
                <a:gd name="T97" fmla="*/ 9889 h 12130"/>
                <a:gd name="T98" fmla="*/ 9426 w 12130"/>
                <a:gd name="T99" fmla="*/ 9597 h 12130"/>
                <a:gd name="T100" fmla="*/ 9426 w 12130"/>
                <a:gd name="T101" fmla="*/ 9597 h 12130"/>
                <a:gd name="T102" fmla="*/ 9426 w 12130"/>
                <a:gd name="T103" fmla="*/ 9280 h 12130"/>
                <a:gd name="T104" fmla="*/ 9402 w 12130"/>
                <a:gd name="T105" fmla="*/ 8964 h 12130"/>
                <a:gd name="T106" fmla="*/ 9353 w 12130"/>
                <a:gd name="T107" fmla="*/ 8647 h 12130"/>
                <a:gd name="T108" fmla="*/ 9280 w 12130"/>
                <a:gd name="T109" fmla="*/ 8330 h 12130"/>
                <a:gd name="T110" fmla="*/ 9231 w 12130"/>
                <a:gd name="T111" fmla="*/ 8038 h 12130"/>
                <a:gd name="T112" fmla="*/ 9134 w 12130"/>
                <a:gd name="T113" fmla="*/ 7746 h 12130"/>
                <a:gd name="T114" fmla="*/ 9036 w 12130"/>
                <a:gd name="T115" fmla="*/ 7502 h 12130"/>
                <a:gd name="T116" fmla="*/ 8939 w 12130"/>
                <a:gd name="T117" fmla="*/ 7259 h 12130"/>
                <a:gd name="T118" fmla="*/ 12130 w 12130"/>
                <a:gd name="T119" fmla="*/ 4093 h 12130"/>
                <a:gd name="T120" fmla="*/ 0 w 12130"/>
                <a:gd name="T121" fmla="*/ 0 h 12130"/>
                <a:gd name="T122" fmla="*/ 12130 w 12130"/>
                <a:gd name="T123" fmla="*/ 12130 h 12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T120" t="T121" r="T122" b="T123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35" name="Shape 116"/>
            <p:cNvSpPr>
              <a:spLocks/>
            </p:cNvSpPr>
            <p:nvPr/>
          </p:nvSpPr>
          <p:spPr bwMode="auto">
            <a:xfrm>
              <a:off x="2814912" y="1754062"/>
              <a:ext cx="49950" cy="49950"/>
            </a:xfrm>
            <a:custGeom>
              <a:avLst/>
              <a:gdLst>
                <a:gd name="T0" fmla="*/ 1 w 1998"/>
                <a:gd name="T1" fmla="*/ 1997 h 1998"/>
                <a:gd name="T2" fmla="*/ 1998 w 1998"/>
                <a:gd name="T3" fmla="*/ 0 h 1998"/>
                <a:gd name="T4" fmla="*/ 0 w 1998"/>
                <a:gd name="T5" fmla="*/ 0 h 1998"/>
                <a:gd name="T6" fmla="*/ 1998 w 1998"/>
                <a:gd name="T7" fmla="*/ 1998 h 1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T4" t="T5" r="T6" b="T7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2771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1130300" y="1618700"/>
            <a:ext cx="3676350" cy="3231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Clr>
                <a:srgbClr val="FFCD00"/>
              </a:buClr>
              <a:buFont typeface="Quattrocento Sans"/>
              <a:buNone/>
              <a:defRPr/>
            </a:pPr>
            <a:r>
              <a:rPr lang="en-US" b="1" dirty="0" smtClean="0">
                <a:highlight>
                  <a:srgbClr val="FFCD00"/>
                </a:highlight>
                <a:sym typeface="Quattrocento Sans"/>
              </a:rPr>
              <a:t>Direct Price Discrimination</a:t>
            </a:r>
          </a:p>
          <a:p>
            <a:pPr eaLnBrk="1" fontAlgn="auto" hangingPunct="1">
              <a:spcAft>
                <a:spcPts val="0"/>
              </a:spcAft>
              <a:buClr>
                <a:srgbClr val="FFCD00"/>
              </a:buClr>
              <a:buFont typeface="Quattrocento Sans"/>
              <a:buNone/>
              <a:defRPr/>
            </a:pPr>
            <a:endParaRPr lang="en-US" dirty="0">
              <a:sym typeface="Quattrocento Sans"/>
            </a:endParaRPr>
          </a:p>
          <a:p>
            <a:pPr fontAlgn="auto">
              <a:spcAft>
                <a:spcPts val="0"/>
              </a:spcAft>
              <a:buClr>
                <a:schemeClr val="dk1"/>
              </a:buClr>
              <a:buSzPct val="55000"/>
              <a:buNone/>
              <a:defRPr/>
            </a:pPr>
            <a:r>
              <a:rPr lang="en-US" i="1" dirty="0" smtClean="0">
                <a:solidFill>
                  <a:schemeClr val="dk1"/>
                </a:solidFill>
                <a:sym typeface="Lora"/>
              </a:rPr>
              <a:t>Identify members </a:t>
            </a:r>
            <a:r>
              <a:rPr lang="en-US" dirty="0" smtClean="0">
                <a:solidFill>
                  <a:schemeClr val="dk1"/>
                </a:solidFill>
                <a:sym typeface="Lora"/>
              </a:rPr>
              <a:t>of the low-value group</a:t>
            </a:r>
          </a:p>
          <a:p>
            <a:pPr fontAlgn="auto">
              <a:spcAft>
                <a:spcPts val="0"/>
              </a:spcAft>
              <a:buClr>
                <a:schemeClr val="dk1"/>
              </a:buClr>
              <a:buSzPct val="55000"/>
              <a:buNone/>
              <a:defRPr/>
            </a:pPr>
            <a:r>
              <a:rPr lang="en-US" dirty="0" smtClean="0">
                <a:solidFill>
                  <a:schemeClr val="dk1"/>
                </a:solidFill>
                <a:sym typeface="Lora"/>
              </a:rPr>
              <a:t>Charge low-value (or higher elasticity) consumers a lower price</a:t>
            </a:r>
          </a:p>
          <a:p>
            <a:pPr fontAlgn="auto">
              <a:spcAft>
                <a:spcPts val="0"/>
              </a:spcAft>
              <a:buClr>
                <a:schemeClr val="dk1"/>
              </a:buClr>
              <a:buSzPct val="55000"/>
              <a:buNone/>
              <a:defRPr/>
            </a:pPr>
            <a:r>
              <a:rPr lang="en-US" i="1" dirty="0" smtClean="0">
                <a:solidFill>
                  <a:schemeClr val="dk1"/>
                </a:solidFill>
                <a:sym typeface="Lora"/>
              </a:rPr>
              <a:t>Prevent resale </a:t>
            </a:r>
            <a:r>
              <a:rPr lang="en-US" dirty="0" smtClean="0">
                <a:solidFill>
                  <a:schemeClr val="dk1"/>
                </a:solidFill>
                <a:sym typeface="Lora"/>
              </a:rPr>
              <a:t>to high-value group (arbitrage)</a:t>
            </a:r>
            <a:endParaRPr lang="en" dirty="0">
              <a:solidFill>
                <a:schemeClr val="dk1"/>
              </a:solidFill>
              <a:highlight>
                <a:srgbClr val="FFCD00"/>
              </a:highlight>
              <a:sym typeface="Lora"/>
            </a:endParaRPr>
          </a:p>
          <a:p>
            <a:pPr eaLnBrk="1" fontAlgn="auto" hangingPunct="1">
              <a:spcAft>
                <a:spcPts val="0"/>
              </a:spcAft>
              <a:buClr>
                <a:srgbClr val="FFCD00"/>
              </a:buClr>
              <a:buFont typeface="Quattrocento Sans"/>
              <a:buNone/>
              <a:defRPr/>
            </a:pPr>
            <a:endParaRPr lang="en-US" dirty="0" smtClean="0">
              <a:sym typeface="Quattrocento Sans"/>
            </a:endParaRPr>
          </a:p>
        </p:txBody>
      </p:sp>
      <p:sp>
        <p:nvSpPr>
          <p:cNvPr id="26626" name="Shape 142"/>
          <p:cNvSpPr txBox="1">
            <a:spLocks noGrp="1"/>
          </p:cNvSpPr>
          <p:nvPr>
            <p:ph type="title"/>
          </p:nvPr>
        </p:nvSpPr>
        <p:spPr>
          <a:xfrm>
            <a:off x="1381125" y="922338"/>
            <a:ext cx="3878263" cy="436562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Lora" charset="0"/>
              <a:buNone/>
            </a:pPr>
            <a:r>
              <a:rPr lang="en-US" altLang="en-US" sz="2000" b="1" dirty="0" smtClean="0">
                <a:latin typeface="Verdana" charset="0"/>
                <a:ea typeface="Verdana" charset="0"/>
                <a:cs typeface="Verdana" charset="0"/>
                <a:sym typeface="Lora" charset="0"/>
              </a:rPr>
              <a:t>Price Discrimination</a:t>
            </a:r>
            <a:endParaRPr lang="en-US" altLang="en-US" sz="2000" b="1" dirty="0">
              <a:latin typeface="Verdana" charset="0"/>
              <a:ea typeface="Verdana" charset="0"/>
              <a:cs typeface="Verdana" charset="0"/>
              <a:sym typeface="Lora" charset="0"/>
            </a:endParaRPr>
          </a:p>
        </p:txBody>
      </p:sp>
      <p:sp>
        <p:nvSpPr>
          <p:cNvPr id="143" name="Shape 143"/>
          <p:cNvSpPr txBox="1">
            <a:spLocks noGrp="1"/>
          </p:cNvSpPr>
          <p:nvPr>
            <p:ph type="body" idx="2"/>
          </p:nvPr>
        </p:nvSpPr>
        <p:spPr>
          <a:xfrm>
            <a:off x="5012916" y="1618700"/>
            <a:ext cx="3675888" cy="3231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Clr>
                <a:srgbClr val="FFCD00"/>
              </a:buClr>
              <a:buNone/>
              <a:defRPr/>
            </a:pPr>
            <a:r>
              <a:rPr lang="en-US" b="1" dirty="0" smtClean="0">
                <a:highlight>
                  <a:srgbClr val="FFCD00"/>
                </a:highlight>
                <a:sym typeface="Quattrocento Sans"/>
              </a:rPr>
              <a:t>Indirect </a:t>
            </a:r>
            <a:r>
              <a:rPr lang="en-US" b="1" dirty="0">
                <a:highlight>
                  <a:srgbClr val="FFCD00"/>
                </a:highlight>
                <a:sym typeface="Quattrocento Sans"/>
              </a:rPr>
              <a:t>Price Discrimination</a:t>
            </a:r>
          </a:p>
          <a:p>
            <a:pPr fontAlgn="auto">
              <a:spcAft>
                <a:spcPts val="0"/>
              </a:spcAft>
              <a:buClr>
                <a:srgbClr val="FFCD00"/>
              </a:buClr>
              <a:buNone/>
              <a:defRPr/>
            </a:pPr>
            <a:endParaRPr lang="en-US" dirty="0">
              <a:sym typeface="Quattrocento Sans"/>
            </a:endParaRPr>
          </a:p>
          <a:p>
            <a:pPr fontAlgn="auto">
              <a:spcAft>
                <a:spcPts val="0"/>
              </a:spcAft>
              <a:buClr>
                <a:schemeClr val="dk1"/>
              </a:buClr>
              <a:buSzPct val="55000"/>
              <a:buNone/>
              <a:defRPr/>
            </a:pPr>
            <a:r>
              <a:rPr lang="en-US" i="1" dirty="0" smtClean="0">
                <a:solidFill>
                  <a:schemeClr val="dk1"/>
                </a:solidFill>
                <a:sym typeface="Lora"/>
              </a:rPr>
              <a:t>Design multiple products </a:t>
            </a:r>
            <a:r>
              <a:rPr lang="en-US" dirty="0" smtClean="0">
                <a:solidFill>
                  <a:schemeClr val="dk1"/>
                </a:solidFill>
                <a:sym typeface="Lora"/>
              </a:rPr>
              <a:t>or services </a:t>
            </a:r>
          </a:p>
          <a:p>
            <a:pPr fontAlgn="auto">
              <a:spcAft>
                <a:spcPts val="0"/>
              </a:spcAft>
              <a:buClr>
                <a:schemeClr val="dk1"/>
              </a:buClr>
              <a:buSzPct val="55000"/>
              <a:buNone/>
              <a:defRPr/>
            </a:pPr>
            <a:r>
              <a:rPr lang="en-US" dirty="0">
                <a:solidFill>
                  <a:schemeClr val="dk1"/>
                </a:solidFill>
                <a:sym typeface="Lora"/>
              </a:rPr>
              <a:t>Offer each product to each consumer</a:t>
            </a:r>
          </a:p>
          <a:p>
            <a:pPr fontAlgn="auto">
              <a:spcAft>
                <a:spcPts val="0"/>
              </a:spcAft>
              <a:buClr>
                <a:schemeClr val="dk1"/>
              </a:buClr>
              <a:buSzPct val="55000"/>
              <a:buNone/>
              <a:defRPr/>
            </a:pPr>
            <a:r>
              <a:rPr lang="en-US" dirty="0" smtClean="0">
                <a:solidFill>
                  <a:schemeClr val="dk1"/>
                </a:solidFill>
                <a:sym typeface="Lora"/>
              </a:rPr>
              <a:t>Products appeals to different groups (lower quality for the low-value group; higher quality for high-value group)</a:t>
            </a:r>
          </a:p>
          <a:p>
            <a:pPr fontAlgn="auto">
              <a:spcAft>
                <a:spcPts val="0"/>
              </a:spcAft>
              <a:buClr>
                <a:srgbClr val="FFCD00"/>
              </a:buClr>
              <a:buNone/>
              <a:defRPr/>
            </a:pPr>
            <a:endParaRPr lang="en-US" dirty="0">
              <a:sym typeface="Quattrocento Sans"/>
            </a:endParaRPr>
          </a:p>
        </p:txBody>
      </p:sp>
      <p:grpSp>
        <p:nvGrpSpPr>
          <p:cNvPr id="26628" name="Shape 144"/>
          <p:cNvGrpSpPr>
            <a:grpSpLocks/>
          </p:cNvGrpSpPr>
          <p:nvPr/>
        </p:nvGrpSpPr>
        <p:grpSpPr bwMode="auto">
          <a:xfrm>
            <a:off x="915988" y="1019175"/>
            <a:ext cx="214312" cy="215900"/>
            <a:chOff x="2594050" y="1631825"/>
            <a:chExt cx="439625" cy="439625"/>
          </a:xfrm>
        </p:grpSpPr>
        <p:sp>
          <p:nvSpPr>
            <p:cNvPr id="26629" name="Shape 145"/>
            <p:cNvSpPr>
              <a:spLocks/>
            </p:cNvSpPr>
            <p:nvPr/>
          </p:nvSpPr>
          <p:spPr bwMode="auto">
            <a:xfrm>
              <a:off x="2594050" y="1883300"/>
              <a:ext cx="188175" cy="188150"/>
            </a:xfrm>
            <a:custGeom>
              <a:avLst/>
              <a:gdLst>
                <a:gd name="T0" fmla="*/ 5992 w 7527"/>
                <a:gd name="T1" fmla="*/ 0 h 7526"/>
                <a:gd name="T2" fmla="*/ 537 w 7527"/>
                <a:gd name="T3" fmla="*/ 6430 h 7526"/>
                <a:gd name="T4" fmla="*/ 1 w 7527"/>
                <a:gd name="T5" fmla="*/ 7526 h 7526"/>
                <a:gd name="T6" fmla="*/ 1097 w 7527"/>
                <a:gd name="T7" fmla="*/ 6990 h 7526"/>
                <a:gd name="T8" fmla="*/ 7526 w 7527"/>
                <a:gd name="T9" fmla="*/ 1534 h 7526"/>
                <a:gd name="T10" fmla="*/ 5992 w 7527"/>
                <a:gd name="T11" fmla="*/ 0 h 7526"/>
                <a:gd name="T12" fmla="*/ 0 w 7527"/>
                <a:gd name="T13" fmla="*/ 0 h 7526"/>
                <a:gd name="T14" fmla="*/ 7527 w 7527"/>
                <a:gd name="T15" fmla="*/ 7526 h 7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630" name="Shape 146"/>
            <p:cNvSpPr>
              <a:spLocks/>
            </p:cNvSpPr>
            <p:nvPr/>
          </p:nvSpPr>
          <p:spPr bwMode="auto">
            <a:xfrm>
              <a:off x="2857700" y="1631825"/>
              <a:ext cx="175975" cy="176000"/>
            </a:xfrm>
            <a:custGeom>
              <a:avLst/>
              <a:gdLst>
                <a:gd name="T0" fmla="*/ 268 w 7039"/>
                <a:gd name="T1" fmla="*/ 2704 h 7040"/>
                <a:gd name="T2" fmla="*/ 4336 w 7039"/>
                <a:gd name="T3" fmla="*/ 6771 h 7040"/>
                <a:gd name="T4" fmla="*/ 4336 w 7039"/>
                <a:gd name="T5" fmla="*/ 6771 h 7040"/>
                <a:gd name="T6" fmla="*/ 4336 w 7039"/>
                <a:gd name="T7" fmla="*/ 6771 h 7040"/>
                <a:gd name="T8" fmla="*/ 4652 w 7039"/>
                <a:gd name="T9" fmla="*/ 6917 h 7040"/>
                <a:gd name="T10" fmla="*/ 4993 w 7039"/>
                <a:gd name="T11" fmla="*/ 7015 h 7040"/>
                <a:gd name="T12" fmla="*/ 5310 w 7039"/>
                <a:gd name="T13" fmla="*/ 7039 h 7040"/>
                <a:gd name="T14" fmla="*/ 5651 w 7039"/>
                <a:gd name="T15" fmla="*/ 7039 h 7040"/>
                <a:gd name="T16" fmla="*/ 5992 w 7039"/>
                <a:gd name="T17" fmla="*/ 6966 h 7040"/>
                <a:gd name="T18" fmla="*/ 6308 w 7039"/>
                <a:gd name="T19" fmla="*/ 6844 h 7040"/>
                <a:gd name="T20" fmla="*/ 6454 w 7039"/>
                <a:gd name="T21" fmla="*/ 6747 h 7040"/>
                <a:gd name="T22" fmla="*/ 6601 w 7039"/>
                <a:gd name="T23" fmla="*/ 6674 h 7040"/>
                <a:gd name="T24" fmla="*/ 6747 w 7039"/>
                <a:gd name="T25" fmla="*/ 6552 h 7040"/>
                <a:gd name="T26" fmla="*/ 6893 w 7039"/>
                <a:gd name="T27" fmla="*/ 6430 h 7040"/>
                <a:gd name="T28" fmla="*/ 6893 w 7039"/>
                <a:gd name="T29" fmla="*/ 6430 h 7040"/>
                <a:gd name="T30" fmla="*/ 6942 w 7039"/>
                <a:gd name="T31" fmla="*/ 6357 h 7040"/>
                <a:gd name="T32" fmla="*/ 7015 w 7039"/>
                <a:gd name="T33" fmla="*/ 6260 h 7040"/>
                <a:gd name="T34" fmla="*/ 7039 w 7039"/>
                <a:gd name="T35" fmla="*/ 6138 h 7040"/>
                <a:gd name="T36" fmla="*/ 7039 w 7039"/>
                <a:gd name="T37" fmla="*/ 6041 h 7040"/>
                <a:gd name="T38" fmla="*/ 7039 w 7039"/>
                <a:gd name="T39" fmla="*/ 6041 h 7040"/>
                <a:gd name="T40" fmla="*/ 7039 w 7039"/>
                <a:gd name="T41" fmla="*/ 5943 h 7040"/>
                <a:gd name="T42" fmla="*/ 7015 w 7039"/>
                <a:gd name="T43" fmla="*/ 5846 h 7040"/>
                <a:gd name="T44" fmla="*/ 6942 w 7039"/>
                <a:gd name="T45" fmla="*/ 5748 h 7040"/>
                <a:gd name="T46" fmla="*/ 6893 w 7039"/>
                <a:gd name="T47" fmla="*/ 5651 h 7040"/>
                <a:gd name="T48" fmla="*/ 1389 w 7039"/>
                <a:gd name="T49" fmla="*/ 147 h 7040"/>
                <a:gd name="T50" fmla="*/ 1389 w 7039"/>
                <a:gd name="T51" fmla="*/ 147 h 7040"/>
                <a:gd name="T52" fmla="*/ 1291 w 7039"/>
                <a:gd name="T53" fmla="*/ 98 h 7040"/>
                <a:gd name="T54" fmla="*/ 1194 w 7039"/>
                <a:gd name="T55" fmla="*/ 25 h 7040"/>
                <a:gd name="T56" fmla="*/ 1096 w 7039"/>
                <a:gd name="T57" fmla="*/ 0 h 7040"/>
                <a:gd name="T58" fmla="*/ 999 w 7039"/>
                <a:gd name="T59" fmla="*/ 0 h 7040"/>
                <a:gd name="T60" fmla="*/ 999 w 7039"/>
                <a:gd name="T61" fmla="*/ 0 h 7040"/>
                <a:gd name="T62" fmla="*/ 902 w 7039"/>
                <a:gd name="T63" fmla="*/ 0 h 7040"/>
                <a:gd name="T64" fmla="*/ 780 w 7039"/>
                <a:gd name="T65" fmla="*/ 25 h 7040"/>
                <a:gd name="T66" fmla="*/ 682 w 7039"/>
                <a:gd name="T67" fmla="*/ 98 h 7040"/>
                <a:gd name="T68" fmla="*/ 609 w 7039"/>
                <a:gd name="T69" fmla="*/ 147 h 7040"/>
                <a:gd name="T70" fmla="*/ 609 w 7039"/>
                <a:gd name="T71" fmla="*/ 147 h 7040"/>
                <a:gd name="T72" fmla="*/ 487 w 7039"/>
                <a:gd name="T73" fmla="*/ 293 h 7040"/>
                <a:gd name="T74" fmla="*/ 366 w 7039"/>
                <a:gd name="T75" fmla="*/ 439 h 7040"/>
                <a:gd name="T76" fmla="*/ 293 w 7039"/>
                <a:gd name="T77" fmla="*/ 585 h 7040"/>
                <a:gd name="T78" fmla="*/ 195 w 7039"/>
                <a:gd name="T79" fmla="*/ 731 h 7040"/>
                <a:gd name="T80" fmla="*/ 73 w 7039"/>
                <a:gd name="T81" fmla="*/ 1048 h 7040"/>
                <a:gd name="T82" fmla="*/ 0 w 7039"/>
                <a:gd name="T83" fmla="*/ 1389 h 7040"/>
                <a:gd name="T84" fmla="*/ 0 w 7039"/>
                <a:gd name="T85" fmla="*/ 1730 h 7040"/>
                <a:gd name="T86" fmla="*/ 25 w 7039"/>
                <a:gd name="T87" fmla="*/ 2046 h 7040"/>
                <a:gd name="T88" fmla="*/ 122 w 7039"/>
                <a:gd name="T89" fmla="*/ 2387 h 7040"/>
                <a:gd name="T90" fmla="*/ 268 w 7039"/>
                <a:gd name="T91" fmla="*/ 2704 h 7040"/>
                <a:gd name="T92" fmla="*/ 268 w 7039"/>
                <a:gd name="T93" fmla="*/ 2704 h 7040"/>
                <a:gd name="T94" fmla="*/ 0 w 7039"/>
                <a:gd name="T95" fmla="*/ 0 h 7040"/>
                <a:gd name="T96" fmla="*/ 7039 w 7039"/>
                <a:gd name="T97" fmla="*/ 7040 h 7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T94" t="T95" r="T96" b="T97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631" name="Shape 147"/>
            <p:cNvSpPr>
              <a:spLocks/>
            </p:cNvSpPr>
            <p:nvPr/>
          </p:nvSpPr>
          <p:spPr bwMode="auto">
            <a:xfrm>
              <a:off x="2662850" y="1699400"/>
              <a:ext cx="303250" cy="303250"/>
            </a:xfrm>
            <a:custGeom>
              <a:avLst/>
              <a:gdLst>
                <a:gd name="T0" fmla="*/ 8038 w 12130"/>
                <a:gd name="T1" fmla="*/ 1 h 12130"/>
                <a:gd name="T2" fmla="*/ 4872 w 12130"/>
                <a:gd name="T3" fmla="*/ 3191 h 12130"/>
                <a:gd name="T4" fmla="*/ 4872 w 12130"/>
                <a:gd name="T5" fmla="*/ 3191 h 12130"/>
                <a:gd name="T6" fmla="*/ 4628 w 12130"/>
                <a:gd name="T7" fmla="*/ 3094 h 12130"/>
                <a:gd name="T8" fmla="*/ 4385 w 12130"/>
                <a:gd name="T9" fmla="*/ 2997 h 12130"/>
                <a:gd name="T10" fmla="*/ 4092 w 12130"/>
                <a:gd name="T11" fmla="*/ 2899 h 12130"/>
                <a:gd name="T12" fmla="*/ 3800 w 12130"/>
                <a:gd name="T13" fmla="*/ 2850 h 12130"/>
                <a:gd name="T14" fmla="*/ 3484 w 12130"/>
                <a:gd name="T15" fmla="*/ 2777 h 12130"/>
                <a:gd name="T16" fmla="*/ 3167 w 12130"/>
                <a:gd name="T17" fmla="*/ 2729 h 12130"/>
                <a:gd name="T18" fmla="*/ 2850 w 12130"/>
                <a:gd name="T19" fmla="*/ 2704 h 12130"/>
                <a:gd name="T20" fmla="*/ 2534 w 12130"/>
                <a:gd name="T21" fmla="*/ 2704 h 12130"/>
                <a:gd name="T22" fmla="*/ 2534 w 12130"/>
                <a:gd name="T23" fmla="*/ 2704 h 12130"/>
                <a:gd name="T24" fmla="*/ 2241 w 12130"/>
                <a:gd name="T25" fmla="*/ 2704 h 12130"/>
                <a:gd name="T26" fmla="*/ 1949 w 12130"/>
                <a:gd name="T27" fmla="*/ 2729 h 12130"/>
                <a:gd name="T28" fmla="*/ 1633 w 12130"/>
                <a:gd name="T29" fmla="*/ 2777 h 12130"/>
                <a:gd name="T30" fmla="*/ 1316 w 12130"/>
                <a:gd name="T31" fmla="*/ 2850 h 12130"/>
                <a:gd name="T32" fmla="*/ 999 w 12130"/>
                <a:gd name="T33" fmla="*/ 2972 h 12130"/>
                <a:gd name="T34" fmla="*/ 707 w 12130"/>
                <a:gd name="T35" fmla="*/ 3094 h 12130"/>
                <a:gd name="T36" fmla="*/ 415 w 12130"/>
                <a:gd name="T37" fmla="*/ 3289 h 12130"/>
                <a:gd name="T38" fmla="*/ 147 w 12130"/>
                <a:gd name="T39" fmla="*/ 3508 h 12130"/>
                <a:gd name="T40" fmla="*/ 147 w 12130"/>
                <a:gd name="T41" fmla="*/ 3508 h 12130"/>
                <a:gd name="T42" fmla="*/ 74 w 12130"/>
                <a:gd name="T43" fmla="*/ 3581 h 12130"/>
                <a:gd name="T44" fmla="*/ 25 w 12130"/>
                <a:gd name="T45" fmla="*/ 3678 h 12130"/>
                <a:gd name="T46" fmla="*/ 1 w 12130"/>
                <a:gd name="T47" fmla="*/ 3776 h 12130"/>
                <a:gd name="T48" fmla="*/ 1 w 12130"/>
                <a:gd name="T49" fmla="*/ 3898 h 12130"/>
                <a:gd name="T50" fmla="*/ 1 w 12130"/>
                <a:gd name="T51" fmla="*/ 3898 h 12130"/>
                <a:gd name="T52" fmla="*/ 1 w 12130"/>
                <a:gd name="T53" fmla="*/ 3995 h 12130"/>
                <a:gd name="T54" fmla="*/ 25 w 12130"/>
                <a:gd name="T55" fmla="*/ 4093 h 12130"/>
                <a:gd name="T56" fmla="*/ 74 w 12130"/>
                <a:gd name="T57" fmla="*/ 4190 h 12130"/>
                <a:gd name="T58" fmla="*/ 147 w 12130"/>
                <a:gd name="T59" fmla="*/ 4287 h 12130"/>
                <a:gd name="T60" fmla="*/ 7843 w 12130"/>
                <a:gd name="T61" fmla="*/ 11984 h 12130"/>
                <a:gd name="T62" fmla="*/ 7843 w 12130"/>
                <a:gd name="T63" fmla="*/ 11984 h 12130"/>
                <a:gd name="T64" fmla="*/ 7941 w 12130"/>
                <a:gd name="T65" fmla="*/ 12057 h 12130"/>
                <a:gd name="T66" fmla="*/ 8038 w 12130"/>
                <a:gd name="T67" fmla="*/ 12105 h 12130"/>
                <a:gd name="T68" fmla="*/ 8135 w 12130"/>
                <a:gd name="T69" fmla="*/ 12130 h 12130"/>
                <a:gd name="T70" fmla="*/ 8233 w 12130"/>
                <a:gd name="T71" fmla="*/ 12130 h 12130"/>
                <a:gd name="T72" fmla="*/ 8233 w 12130"/>
                <a:gd name="T73" fmla="*/ 12130 h 12130"/>
                <a:gd name="T74" fmla="*/ 8355 w 12130"/>
                <a:gd name="T75" fmla="*/ 12130 h 12130"/>
                <a:gd name="T76" fmla="*/ 8452 w 12130"/>
                <a:gd name="T77" fmla="*/ 12105 h 12130"/>
                <a:gd name="T78" fmla="*/ 8549 w 12130"/>
                <a:gd name="T79" fmla="*/ 12057 h 12130"/>
                <a:gd name="T80" fmla="*/ 8622 w 12130"/>
                <a:gd name="T81" fmla="*/ 11984 h 12130"/>
                <a:gd name="T82" fmla="*/ 8622 w 12130"/>
                <a:gd name="T83" fmla="*/ 11984 h 12130"/>
                <a:gd name="T84" fmla="*/ 8842 w 12130"/>
                <a:gd name="T85" fmla="*/ 11716 h 12130"/>
                <a:gd name="T86" fmla="*/ 9036 w 12130"/>
                <a:gd name="T87" fmla="*/ 11423 h 12130"/>
                <a:gd name="T88" fmla="*/ 9158 w 12130"/>
                <a:gd name="T89" fmla="*/ 11131 h 12130"/>
                <a:gd name="T90" fmla="*/ 9280 w 12130"/>
                <a:gd name="T91" fmla="*/ 10814 h 12130"/>
                <a:gd name="T92" fmla="*/ 9353 w 12130"/>
                <a:gd name="T93" fmla="*/ 10498 h 12130"/>
                <a:gd name="T94" fmla="*/ 9402 w 12130"/>
                <a:gd name="T95" fmla="*/ 10181 h 12130"/>
                <a:gd name="T96" fmla="*/ 9426 w 12130"/>
                <a:gd name="T97" fmla="*/ 9889 h 12130"/>
                <a:gd name="T98" fmla="*/ 9426 w 12130"/>
                <a:gd name="T99" fmla="*/ 9597 h 12130"/>
                <a:gd name="T100" fmla="*/ 9426 w 12130"/>
                <a:gd name="T101" fmla="*/ 9597 h 12130"/>
                <a:gd name="T102" fmla="*/ 9426 w 12130"/>
                <a:gd name="T103" fmla="*/ 9280 h 12130"/>
                <a:gd name="T104" fmla="*/ 9402 w 12130"/>
                <a:gd name="T105" fmla="*/ 8964 h 12130"/>
                <a:gd name="T106" fmla="*/ 9353 w 12130"/>
                <a:gd name="T107" fmla="*/ 8647 h 12130"/>
                <a:gd name="T108" fmla="*/ 9280 w 12130"/>
                <a:gd name="T109" fmla="*/ 8330 h 12130"/>
                <a:gd name="T110" fmla="*/ 9231 w 12130"/>
                <a:gd name="T111" fmla="*/ 8038 h 12130"/>
                <a:gd name="T112" fmla="*/ 9134 w 12130"/>
                <a:gd name="T113" fmla="*/ 7746 h 12130"/>
                <a:gd name="T114" fmla="*/ 9036 w 12130"/>
                <a:gd name="T115" fmla="*/ 7502 h 12130"/>
                <a:gd name="T116" fmla="*/ 8939 w 12130"/>
                <a:gd name="T117" fmla="*/ 7259 h 12130"/>
                <a:gd name="T118" fmla="*/ 12130 w 12130"/>
                <a:gd name="T119" fmla="*/ 4093 h 12130"/>
                <a:gd name="T120" fmla="*/ 0 w 12130"/>
                <a:gd name="T121" fmla="*/ 0 h 12130"/>
                <a:gd name="T122" fmla="*/ 12130 w 12130"/>
                <a:gd name="T123" fmla="*/ 12130 h 12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T120" t="T121" r="T122" b="T123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632" name="Shape 148"/>
            <p:cNvSpPr>
              <a:spLocks/>
            </p:cNvSpPr>
            <p:nvPr/>
          </p:nvSpPr>
          <p:spPr bwMode="auto">
            <a:xfrm>
              <a:off x="2814912" y="1754062"/>
              <a:ext cx="49950" cy="49950"/>
            </a:xfrm>
            <a:custGeom>
              <a:avLst/>
              <a:gdLst>
                <a:gd name="T0" fmla="*/ 1 w 1998"/>
                <a:gd name="T1" fmla="*/ 1997 h 1998"/>
                <a:gd name="T2" fmla="*/ 1998 w 1998"/>
                <a:gd name="T3" fmla="*/ 0 h 1998"/>
                <a:gd name="T4" fmla="*/ 0 w 1998"/>
                <a:gd name="T5" fmla="*/ 0 h 1998"/>
                <a:gd name="T6" fmla="*/ 1998 w 1998"/>
                <a:gd name="T7" fmla="*/ 1998 h 1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T4" t="T5" r="T6" b="T7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805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1130300" y="1618700"/>
            <a:ext cx="3676350" cy="3231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Clr>
                <a:srgbClr val="FFCD00"/>
              </a:buClr>
              <a:buFont typeface="Quattrocento Sans"/>
              <a:buNone/>
              <a:defRPr/>
            </a:pPr>
            <a:r>
              <a:rPr lang="en-US" b="1" dirty="0" smtClean="0">
                <a:highlight>
                  <a:srgbClr val="FFCD00"/>
                </a:highlight>
                <a:sym typeface="Quattrocento Sans"/>
              </a:rPr>
              <a:t>Direct Price Discrimination</a:t>
            </a:r>
          </a:p>
          <a:p>
            <a:pPr eaLnBrk="1" fontAlgn="auto" hangingPunct="1">
              <a:spcAft>
                <a:spcPts val="0"/>
              </a:spcAft>
              <a:buClr>
                <a:srgbClr val="FFCD00"/>
              </a:buClr>
              <a:buFont typeface="Quattrocento Sans"/>
              <a:buNone/>
              <a:defRPr/>
            </a:pPr>
            <a:endParaRPr lang="en-US" dirty="0">
              <a:sym typeface="Quattrocento Sans"/>
            </a:endParaRPr>
          </a:p>
          <a:p>
            <a:pPr fontAlgn="auto">
              <a:spcAft>
                <a:spcPts val="0"/>
              </a:spcAft>
              <a:buClr>
                <a:schemeClr val="dk1"/>
              </a:buClr>
              <a:buSzPct val="55000"/>
              <a:buNone/>
              <a:defRPr/>
            </a:pPr>
            <a:r>
              <a:rPr lang="en-US" b="1" i="1" u="sng" dirty="0" smtClean="0">
                <a:solidFill>
                  <a:schemeClr val="dk1"/>
                </a:solidFill>
                <a:sym typeface="Lora"/>
              </a:rPr>
              <a:t>Observe</a:t>
            </a:r>
            <a:r>
              <a:rPr lang="en-US" i="1" dirty="0" smtClean="0">
                <a:solidFill>
                  <a:schemeClr val="dk1"/>
                </a:solidFill>
                <a:sym typeface="Lora"/>
              </a:rPr>
              <a:t> group membership</a:t>
            </a:r>
            <a:endParaRPr lang="en" dirty="0">
              <a:solidFill>
                <a:schemeClr val="dk1"/>
              </a:solidFill>
              <a:highlight>
                <a:srgbClr val="FFCD00"/>
              </a:highlight>
              <a:sym typeface="Lora"/>
            </a:endParaRPr>
          </a:p>
          <a:p>
            <a:pPr eaLnBrk="1" fontAlgn="auto" hangingPunct="1">
              <a:spcAft>
                <a:spcPts val="0"/>
              </a:spcAft>
              <a:buClr>
                <a:srgbClr val="FFCD00"/>
              </a:buClr>
              <a:buFont typeface="Quattrocento Sans"/>
              <a:buNone/>
              <a:defRPr/>
            </a:pPr>
            <a:endParaRPr lang="en-US" dirty="0" smtClean="0">
              <a:sym typeface="Quattrocento Sans"/>
            </a:endParaRPr>
          </a:p>
        </p:txBody>
      </p:sp>
      <p:sp>
        <p:nvSpPr>
          <p:cNvPr id="26626" name="Shape 142"/>
          <p:cNvSpPr txBox="1">
            <a:spLocks noGrp="1"/>
          </p:cNvSpPr>
          <p:nvPr>
            <p:ph type="title"/>
          </p:nvPr>
        </p:nvSpPr>
        <p:spPr>
          <a:xfrm>
            <a:off x="1381125" y="922338"/>
            <a:ext cx="3878263" cy="436562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Lora" charset="0"/>
              <a:buNone/>
            </a:pPr>
            <a:r>
              <a:rPr lang="en-US" altLang="en-US" sz="2000" b="1" dirty="0" smtClean="0">
                <a:latin typeface="Verdana" charset="0"/>
                <a:ea typeface="Verdana" charset="0"/>
                <a:cs typeface="Verdana" charset="0"/>
                <a:sym typeface="Lora" charset="0"/>
              </a:rPr>
              <a:t>Price Discrimination</a:t>
            </a:r>
            <a:endParaRPr lang="en-US" altLang="en-US" sz="2000" b="1" dirty="0">
              <a:latin typeface="Verdana" charset="0"/>
              <a:ea typeface="Verdana" charset="0"/>
              <a:cs typeface="Verdana" charset="0"/>
              <a:sym typeface="Lora" charset="0"/>
            </a:endParaRPr>
          </a:p>
        </p:txBody>
      </p:sp>
      <p:sp>
        <p:nvSpPr>
          <p:cNvPr id="143" name="Shape 143"/>
          <p:cNvSpPr txBox="1">
            <a:spLocks noGrp="1"/>
          </p:cNvSpPr>
          <p:nvPr>
            <p:ph type="body" idx="2"/>
          </p:nvPr>
        </p:nvSpPr>
        <p:spPr>
          <a:xfrm>
            <a:off x="5012916" y="1618700"/>
            <a:ext cx="3675888" cy="3231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Clr>
                <a:srgbClr val="FFCD00"/>
              </a:buClr>
              <a:buNone/>
              <a:defRPr/>
            </a:pPr>
            <a:r>
              <a:rPr lang="en-US" b="1" dirty="0" smtClean="0">
                <a:highlight>
                  <a:srgbClr val="FFCD00"/>
                </a:highlight>
                <a:sym typeface="Quattrocento Sans"/>
              </a:rPr>
              <a:t>Indirect </a:t>
            </a:r>
            <a:r>
              <a:rPr lang="en-US" b="1" dirty="0">
                <a:highlight>
                  <a:srgbClr val="FFCD00"/>
                </a:highlight>
                <a:sym typeface="Quattrocento Sans"/>
              </a:rPr>
              <a:t>Price Discrimination</a:t>
            </a:r>
          </a:p>
          <a:p>
            <a:pPr fontAlgn="auto">
              <a:spcAft>
                <a:spcPts val="0"/>
              </a:spcAft>
              <a:buClr>
                <a:srgbClr val="FFCD00"/>
              </a:buClr>
              <a:buNone/>
              <a:defRPr/>
            </a:pPr>
            <a:endParaRPr lang="en-US" dirty="0">
              <a:sym typeface="Quattrocento Sans"/>
            </a:endParaRPr>
          </a:p>
          <a:p>
            <a:pPr algn="ctr" fontAlgn="auto">
              <a:spcAft>
                <a:spcPts val="0"/>
              </a:spcAft>
              <a:buClr>
                <a:schemeClr val="dk1"/>
              </a:buClr>
              <a:buSzPct val="55000"/>
              <a:buNone/>
              <a:defRPr/>
            </a:pPr>
            <a:r>
              <a:rPr lang="en-US" b="1" i="1" u="sng" dirty="0" smtClean="0">
                <a:solidFill>
                  <a:schemeClr val="dk1"/>
                </a:solidFill>
                <a:sym typeface="Lora"/>
              </a:rPr>
              <a:t>Infer</a:t>
            </a:r>
            <a:r>
              <a:rPr lang="en-US" i="1" dirty="0" smtClean="0">
                <a:solidFill>
                  <a:schemeClr val="dk1"/>
                </a:solidFill>
                <a:sym typeface="Lora"/>
              </a:rPr>
              <a:t> group membership</a:t>
            </a:r>
            <a:endParaRPr lang="en-US" dirty="0" smtClean="0">
              <a:solidFill>
                <a:schemeClr val="dk1"/>
              </a:solidFill>
              <a:sym typeface="Lora"/>
            </a:endParaRPr>
          </a:p>
          <a:p>
            <a:pPr fontAlgn="auto">
              <a:spcAft>
                <a:spcPts val="0"/>
              </a:spcAft>
              <a:buClr>
                <a:srgbClr val="FFCD00"/>
              </a:buClr>
              <a:buNone/>
              <a:defRPr/>
            </a:pPr>
            <a:endParaRPr lang="en-US" dirty="0">
              <a:sym typeface="Quattrocento Sans"/>
            </a:endParaRPr>
          </a:p>
        </p:txBody>
      </p:sp>
      <p:grpSp>
        <p:nvGrpSpPr>
          <p:cNvPr id="26628" name="Shape 144"/>
          <p:cNvGrpSpPr>
            <a:grpSpLocks/>
          </p:cNvGrpSpPr>
          <p:nvPr/>
        </p:nvGrpSpPr>
        <p:grpSpPr bwMode="auto">
          <a:xfrm>
            <a:off x="915988" y="1019175"/>
            <a:ext cx="214312" cy="215900"/>
            <a:chOff x="2594050" y="1631825"/>
            <a:chExt cx="439625" cy="439625"/>
          </a:xfrm>
        </p:grpSpPr>
        <p:sp>
          <p:nvSpPr>
            <p:cNvPr id="26629" name="Shape 145"/>
            <p:cNvSpPr>
              <a:spLocks/>
            </p:cNvSpPr>
            <p:nvPr/>
          </p:nvSpPr>
          <p:spPr bwMode="auto">
            <a:xfrm>
              <a:off x="2594050" y="1883300"/>
              <a:ext cx="188175" cy="188150"/>
            </a:xfrm>
            <a:custGeom>
              <a:avLst/>
              <a:gdLst>
                <a:gd name="T0" fmla="*/ 5992 w 7527"/>
                <a:gd name="T1" fmla="*/ 0 h 7526"/>
                <a:gd name="T2" fmla="*/ 537 w 7527"/>
                <a:gd name="T3" fmla="*/ 6430 h 7526"/>
                <a:gd name="T4" fmla="*/ 1 w 7527"/>
                <a:gd name="T5" fmla="*/ 7526 h 7526"/>
                <a:gd name="T6" fmla="*/ 1097 w 7527"/>
                <a:gd name="T7" fmla="*/ 6990 h 7526"/>
                <a:gd name="T8" fmla="*/ 7526 w 7527"/>
                <a:gd name="T9" fmla="*/ 1534 h 7526"/>
                <a:gd name="T10" fmla="*/ 5992 w 7527"/>
                <a:gd name="T11" fmla="*/ 0 h 7526"/>
                <a:gd name="T12" fmla="*/ 0 w 7527"/>
                <a:gd name="T13" fmla="*/ 0 h 7526"/>
                <a:gd name="T14" fmla="*/ 7527 w 7527"/>
                <a:gd name="T15" fmla="*/ 7526 h 7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630" name="Shape 146"/>
            <p:cNvSpPr>
              <a:spLocks/>
            </p:cNvSpPr>
            <p:nvPr/>
          </p:nvSpPr>
          <p:spPr bwMode="auto">
            <a:xfrm>
              <a:off x="2857700" y="1631825"/>
              <a:ext cx="175975" cy="176000"/>
            </a:xfrm>
            <a:custGeom>
              <a:avLst/>
              <a:gdLst>
                <a:gd name="T0" fmla="*/ 268 w 7039"/>
                <a:gd name="T1" fmla="*/ 2704 h 7040"/>
                <a:gd name="T2" fmla="*/ 4336 w 7039"/>
                <a:gd name="T3" fmla="*/ 6771 h 7040"/>
                <a:gd name="T4" fmla="*/ 4336 w 7039"/>
                <a:gd name="T5" fmla="*/ 6771 h 7040"/>
                <a:gd name="T6" fmla="*/ 4336 w 7039"/>
                <a:gd name="T7" fmla="*/ 6771 h 7040"/>
                <a:gd name="T8" fmla="*/ 4652 w 7039"/>
                <a:gd name="T9" fmla="*/ 6917 h 7040"/>
                <a:gd name="T10" fmla="*/ 4993 w 7039"/>
                <a:gd name="T11" fmla="*/ 7015 h 7040"/>
                <a:gd name="T12" fmla="*/ 5310 w 7039"/>
                <a:gd name="T13" fmla="*/ 7039 h 7040"/>
                <a:gd name="T14" fmla="*/ 5651 w 7039"/>
                <a:gd name="T15" fmla="*/ 7039 h 7040"/>
                <a:gd name="T16" fmla="*/ 5992 w 7039"/>
                <a:gd name="T17" fmla="*/ 6966 h 7040"/>
                <a:gd name="T18" fmla="*/ 6308 w 7039"/>
                <a:gd name="T19" fmla="*/ 6844 h 7040"/>
                <a:gd name="T20" fmla="*/ 6454 w 7039"/>
                <a:gd name="T21" fmla="*/ 6747 h 7040"/>
                <a:gd name="T22" fmla="*/ 6601 w 7039"/>
                <a:gd name="T23" fmla="*/ 6674 h 7040"/>
                <a:gd name="T24" fmla="*/ 6747 w 7039"/>
                <a:gd name="T25" fmla="*/ 6552 h 7040"/>
                <a:gd name="T26" fmla="*/ 6893 w 7039"/>
                <a:gd name="T27" fmla="*/ 6430 h 7040"/>
                <a:gd name="T28" fmla="*/ 6893 w 7039"/>
                <a:gd name="T29" fmla="*/ 6430 h 7040"/>
                <a:gd name="T30" fmla="*/ 6942 w 7039"/>
                <a:gd name="T31" fmla="*/ 6357 h 7040"/>
                <a:gd name="T32" fmla="*/ 7015 w 7039"/>
                <a:gd name="T33" fmla="*/ 6260 h 7040"/>
                <a:gd name="T34" fmla="*/ 7039 w 7039"/>
                <a:gd name="T35" fmla="*/ 6138 h 7040"/>
                <a:gd name="T36" fmla="*/ 7039 w 7039"/>
                <a:gd name="T37" fmla="*/ 6041 h 7040"/>
                <a:gd name="T38" fmla="*/ 7039 w 7039"/>
                <a:gd name="T39" fmla="*/ 6041 h 7040"/>
                <a:gd name="T40" fmla="*/ 7039 w 7039"/>
                <a:gd name="T41" fmla="*/ 5943 h 7040"/>
                <a:gd name="T42" fmla="*/ 7015 w 7039"/>
                <a:gd name="T43" fmla="*/ 5846 h 7040"/>
                <a:gd name="T44" fmla="*/ 6942 w 7039"/>
                <a:gd name="T45" fmla="*/ 5748 h 7040"/>
                <a:gd name="T46" fmla="*/ 6893 w 7039"/>
                <a:gd name="T47" fmla="*/ 5651 h 7040"/>
                <a:gd name="T48" fmla="*/ 1389 w 7039"/>
                <a:gd name="T49" fmla="*/ 147 h 7040"/>
                <a:gd name="T50" fmla="*/ 1389 w 7039"/>
                <a:gd name="T51" fmla="*/ 147 h 7040"/>
                <a:gd name="T52" fmla="*/ 1291 w 7039"/>
                <a:gd name="T53" fmla="*/ 98 h 7040"/>
                <a:gd name="T54" fmla="*/ 1194 w 7039"/>
                <a:gd name="T55" fmla="*/ 25 h 7040"/>
                <a:gd name="T56" fmla="*/ 1096 w 7039"/>
                <a:gd name="T57" fmla="*/ 0 h 7040"/>
                <a:gd name="T58" fmla="*/ 999 w 7039"/>
                <a:gd name="T59" fmla="*/ 0 h 7040"/>
                <a:gd name="T60" fmla="*/ 999 w 7039"/>
                <a:gd name="T61" fmla="*/ 0 h 7040"/>
                <a:gd name="T62" fmla="*/ 902 w 7039"/>
                <a:gd name="T63" fmla="*/ 0 h 7040"/>
                <a:gd name="T64" fmla="*/ 780 w 7039"/>
                <a:gd name="T65" fmla="*/ 25 h 7040"/>
                <a:gd name="T66" fmla="*/ 682 w 7039"/>
                <a:gd name="T67" fmla="*/ 98 h 7040"/>
                <a:gd name="T68" fmla="*/ 609 w 7039"/>
                <a:gd name="T69" fmla="*/ 147 h 7040"/>
                <a:gd name="T70" fmla="*/ 609 w 7039"/>
                <a:gd name="T71" fmla="*/ 147 h 7040"/>
                <a:gd name="T72" fmla="*/ 487 w 7039"/>
                <a:gd name="T73" fmla="*/ 293 h 7040"/>
                <a:gd name="T74" fmla="*/ 366 w 7039"/>
                <a:gd name="T75" fmla="*/ 439 h 7040"/>
                <a:gd name="T76" fmla="*/ 293 w 7039"/>
                <a:gd name="T77" fmla="*/ 585 h 7040"/>
                <a:gd name="T78" fmla="*/ 195 w 7039"/>
                <a:gd name="T79" fmla="*/ 731 h 7040"/>
                <a:gd name="T80" fmla="*/ 73 w 7039"/>
                <a:gd name="T81" fmla="*/ 1048 h 7040"/>
                <a:gd name="T82" fmla="*/ 0 w 7039"/>
                <a:gd name="T83" fmla="*/ 1389 h 7040"/>
                <a:gd name="T84" fmla="*/ 0 w 7039"/>
                <a:gd name="T85" fmla="*/ 1730 h 7040"/>
                <a:gd name="T86" fmla="*/ 25 w 7039"/>
                <a:gd name="T87" fmla="*/ 2046 h 7040"/>
                <a:gd name="T88" fmla="*/ 122 w 7039"/>
                <a:gd name="T89" fmla="*/ 2387 h 7040"/>
                <a:gd name="T90" fmla="*/ 268 w 7039"/>
                <a:gd name="T91" fmla="*/ 2704 h 7040"/>
                <a:gd name="T92" fmla="*/ 268 w 7039"/>
                <a:gd name="T93" fmla="*/ 2704 h 7040"/>
                <a:gd name="T94" fmla="*/ 0 w 7039"/>
                <a:gd name="T95" fmla="*/ 0 h 7040"/>
                <a:gd name="T96" fmla="*/ 7039 w 7039"/>
                <a:gd name="T97" fmla="*/ 7040 h 7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T94" t="T95" r="T96" b="T97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631" name="Shape 147"/>
            <p:cNvSpPr>
              <a:spLocks/>
            </p:cNvSpPr>
            <p:nvPr/>
          </p:nvSpPr>
          <p:spPr bwMode="auto">
            <a:xfrm>
              <a:off x="2662850" y="1699400"/>
              <a:ext cx="303250" cy="303250"/>
            </a:xfrm>
            <a:custGeom>
              <a:avLst/>
              <a:gdLst>
                <a:gd name="T0" fmla="*/ 8038 w 12130"/>
                <a:gd name="T1" fmla="*/ 1 h 12130"/>
                <a:gd name="T2" fmla="*/ 4872 w 12130"/>
                <a:gd name="T3" fmla="*/ 3191 h 12130"/>
                <a:gd name="T4" fmla="*/ 4872 w 12130"/>
                <a:gd name="T5" fmla="*/ 3191 h 12130"/>
                <a:gd name="T6" fmla="*/ 4628 w 12130"/>
                <a:gd name="T7" fmla="*/ 3094 h 12130"/>
                <a:gd name="T8" fmla="*/ 4385 w 12130"/>
                <a:gd name="T9" fmla="*/ 2997 h 12130"/>
                <a:gd name="T10" fmla="*/ 4092 w 12130"/>
                <a:gd name="T11" fmla="*/ 2899 h 12130"/>
                <a:gd name="T12" fmla="*/ 3800 w 12130"/>
                <a:gd name="T13" fmla="*/ 2850 h 12130"/>
                <a:gd name="T14" fmla="*/ 3484 w 12130"/>
                <a:gd name="T15" fmla="*/ 2777 h 12130"/>
                <a:gd name="T16" fmla="*/ 3167 w 12130"/>
                <a:gd name="T17" fmla="*/ 2729 h 12130"/>
                <a:gd name="T18" fmla="*/ 2850 w 12130"/>
                <a:gd name="T19" fmla="*/ 2704 h 12130"/>
                <a:gd name="T20" fmla="*/ 2534 w 12130"/>
                <a:gd name="T21" fmla="*/ 2704 h 12130"/>
                <a:gd name="T22" fmla="*/ 2534 w 12130"/>
                <a:gd name="T23" fmla="*/ 2704 h 12130"/>
                <a:gd name="T24" fmla="*/ 2241 w 12130"/>
                <a:gd name="T25" fmla="*/ 2704 h 12130"/>
                <a:gd name="T26" fmla="*/ 1949 w 12130"/>
                <a:gd name="T27" fmla="*/ 2729 h 12130"/>
                <a:gd name="T28" fmla="*/ 1633 w 12130"/>
                <a:gd name="T29" fmla="*/ 2777 h 12130"/>
                <a:gd name="T30" fmla="*/ 1316 w 12130"/>
                <a:gd name="T31" fmla="*/ 2850 h 12130"/>
                <a:gd name="T32" fmla="*/ 999 w 12130"/>
                <a:gd name="T33" fmla="*/ 2972 h 12130"/>
                <a:gd name="T34" fmla="*/ 707 w 12130"/>
                <a:gd name="T35" fmla="*/ 3094 h 12130"/>
                <a:gd name="T36" fmla="*/ 415 w 12130"/>
                <a:gd name="T37" fmla="*/ 3289 h 12130"/>
                <a:gd name="T38" fmla="*/ 147 w 12130"/>
                <a:gd name="T39" fmla="*/ 3508 h 12130"/>
                <a:gd name="T40" fmla="*/ 147 w 12130"/>
                <a:gd name="T41" fmla="*/ 3508 h 12130"/>
                <a:gd name="T42" fmla="*/ 74 w 12130"/>
                <a:gd name="T43" fmla="*/ 3581 h 12130"/>
                <a:gd name="T44" fmla="*/ 25 w 12130"/>
                <a:gd name="T45" fmla="*/ 3678 h 12130"/>
                <a:gd name="T46" fmla="*/ 1 w 12130"/>
                <a:gd name="T47" fmla="*/ 3776 h 12130"/>
                <a:gd name="T48" fmla="*/ 1 w 12130"/>
                <a:gd name="T49" fmla="*/ 3898 h 12130"/>
                <a:gd name="T50" fmla="*/ 1 w 12130"/>
                <a:gd name="T51" fmla="*/ 3898 h 12130"/>
                <a:gd name="T52" fmla="*/ 1 w 12130"/>
                <a:gd name="T53" fmla="*/ 3995 h 12130"/>
                <a:gd name="T54" fmla="*/ 25 w 12130"/>
                <a:gd name="T55" fmla="*/ 4093 h 12130"/>
                <a:gd name="T56" fmla="*/ 74 w 12130"/>
                <a:gd name="T57" fmla="*/ 4190 h 12130"/>
                <a:gd name="T58" fmla="*/ 147 w 12130"/>
                <a:gd name="T59" fmla="*/ 4287 h 12130"/>
                <a:gd name="T60" fmla="*/ 7843 w 12130"/>
                <a:gd name="T61" fmla="*/ 11984 h 12130"/>
                <a:gd name="T62" fmla="*/ 7843 w 12130"/>
                <a:gd name="T63" fmla="*/ 11984 h 12130"/>
                <a:gd name="T64" fmla="*/ 7941 w 12130"/>
                <a:gd name="T65" fmla="*/ 12057 h 12130"/>
                <a:gd name="T66" fmla="*/ 8038 w 12130"/>
                <a:gd name="T67" fmla="*/ 12105 h 12130"/>
                <a:gd name="T68" fmla="*/ 8135 w 12130"/>
                <a:gd name="T69" fmla="*/ 12130 h 12130"/>
                <a:gd name="T70" fmla="*/ 8233 w 12130"/>
                <a:gd name="T71" fmla="*/ 12130 h 12130"/>
                <a:gd name="T72" fmla="*/ 8233 w 12130"/>
                <a:gd name="T73" fmla="*/ 12130 h 12130"/>
                <a:gd name="T74" fmla="*/ 8355 w 12130"/>
                <a:gd name="T75" fmla="*/ 12130 h 12130"/>
                <a:gd name="T76" fmla="*/ 8452 w 12130"/>
                <a:gd name="T77" fmla="*/ 12105 h 12130"/>
                <a:gd name="T78" fmla="*/ 8549 w 12130"/>
                <a:gd name="T79" fmla="*/ 12057 h 12130"/>
                <a:gd name="T80" fmla="*/ 8622 w 12130"/>
                <a:gd name="T81" fmla="*/ 11984 h 12130"/>
                <a:gd name="T82" fmla="*/ 8622 w 12130"/>
                <a:gd name="T83" fmla="*/ 11984 h 12130"/>
                <a:gd name="T84" fmla="*/ 8842 w 12130"/>
                <a:gd name="T85" fmla="*/ 11716 h 12130"/>
                <a:gd name="T86" fmla="*/ 9036 w 12130"/>
                <a:gd name="T87" fmla="*/ 11423 h 12130"/>
                <a:gd name="T88" fmla="*/ 9158 w 12130"/>
                <a:gd name="T89" fmla="*/ 11131 h 12130"/>
                <a:gd name="T90" fmla="*/ 9280 w 12130"/>
                <a:gd name="T91" fmla="*/ 10814 h 12130"/>
                <a:gd name="T92" fmla="*/ 9353 w 12130"/>
                <a:gd name="T93" fmla="*/ 10498 h 12130"/>
                <a:gd name="T94" fmla="*/ 9402 w 12130"/>
                <a:gd name="T95" fmla="*/ 10181 h 12130"/>
                <a:gd name="T96" fmla="*/ 9426 w 12130"/>
                <a:gd name="T97" fmla="*/ 9889 h 12130"/>
                <a:gd name="T98" fmla="*/ 9426 w 12130"/>
                <a:gd name="T99" fmla="*/ 9597 h 12130"/>
                <a:gd name="T100" fmla="*/ 9426 w 12130"/>
                <a:gd name="T101" fmla="*/ 9597 h 12130"/>
                <a:gd name="T102" fmla="*/ 9426 w 12130"/>
                <a:gd name="T103" fmla="*/ 9280 h 12130"/>
                <a:gd name="T104" fmla="*/ 9402 w 12130"/>
                <a:gd name="T105" fmla="*/ 8964 h 12130"/>
                <a:gd name="T106" fmla="*/ 9353 w 12130"/>
                <a:gd name="T107" fmla="*/ 8647 h 12130"/>
                <a:gd name="T108" fmla="*/ 9280 w 12130"/>
                <a:gd name="T109" fmla="*/ 8330 h 12130"/>
                <a:gd name="T110" fmla="*/ 9231 w 12130"/>
                <a:gd name="T111" fmla="*/ 8038 h 12130"/>
                <a:gd name="T112" fmla="*/ 9134 w 12130"/>
                <a:gd name="T113" fmla="*/ 7746 h 12130"/>
                <a:gd name="T114" fmla="*/ 9036 w 12130"/>
                <a:gd name="T115" fmla="*/ 7502 h 12130"/>
                <a:gd name="T116" fmla="*/ 8939 w 12130"/>
                <a:gd name="T117" fmla="*/ 7259 h 12130"/>
                <a:gd name="T118" fmla="*/ 12130 w 12130"/>
                <a:gd name="T119" fmla="*/ 4093 h 12130"/>
                <a:gd name="T120" fmla="*/ 0 w 12130"/>
                <a:gd name="T121" fmla="*/ 0 h 12130"/>
                <a:gd name="T122" fmla="*/ 12130 w 12130"/>
                <a:gd name="T123" fmla="*/ 12130 h 12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T120" t="T121" r="T122" b="T123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632" name="Shape 148"/>
            <p:cNvSpPr>
              <a:spLocks/>
            </p:cNvSpPr>
            <p:nvPr/>
          </p:nvSpPr>
          <p:spPr bwMode="auto">
            <a:xfrm>
              <a:off x="2814912" y="1754062"/>
              <a:ext cx="49950" cy="49950"/>
            </a:xfrm>
            <a:custGeom>
              <a:avLst/>
              <a:gdLst>
                <a:gd name="T0" fmla="*/ 1 w 1998"/>
                <a:gd name="T1" fmla="*/ 1997 h 1998"/>
                <a:gd name="T2" fmla="*/ 1998 w 1998"/>
                <a:gd name="T3" fmla="*/ 0 h 1998"/>
                <a:gd name="T4" fmla="*/ 0 w 1998"/>
                <a:gd name="T5" fmla="*/ 0 h 1998"/>
                <a:gd name="T6" fmla="*/ 1998 w 1998"/>
                <a:gd name="T7" fmla="*/ 1998 h 1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T4" t="T5" r="T6" b="T7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0226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1130300" y="1618700"/>
            <a:ext cx="3676350" cy="3231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Clr>
                <a:srgbClr val="FFCD00"/>
              </a:buClr>
              <a:buFont typeface="Quattrocento Sans"/>
              <a:buNone/>
              <a:defRPr/>
            </a:pPr>
            <a:r>
              <a:rPr lang="en-US" b="1" dirty="0" smtClean="0">
                <a:highlight>
                  <a:srgbClr val="FFCD00"/>
                </a:highlight>
                <a:sym typeface="Quattrocento Sans"/>
              </a:rPr>
              <a:t>Direct Price Discrimination</a:t>
            </a:r>
            <a:endParaRPr lang="en-US" dirty="0" smtClean="0">
              <a:sym typeface="Quattrocento Sans"/>
            </a:endParaRPr>
          </a:p>
        </p:txBody>
      </p:sp>
      <p:sp>
        <p:nvSpPr>
          <p:cNvPr id="26626" name="Shape 142"/>
          <p:cNvSpPr txBox="1">
            <a:spLocks noGrp="1"/>
          </p:cNvSpPr>
          <p:nvPr>
            <p:ph type="title"/>
          </p:nvPr>
        </p:nvSpPr>
        <p:spPr>
          <a:xfrm>
            <a:off x="1381125" y="922338"/>
            <a:ext cx="3878263" cy="436562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Lora" charset="0"/>
              <a:buNone/>
            </a:pPr>
            <a:r>
              <a:rPr lang="en-US" altLang="en-US" sz="2000" b="1" dirty="0" smtClean="0">
                <a:latin typeface="Verdana" charset="0"/>
                <a:ea typeface="Verdana" charset="0"/>
                <a:cs typeface="Verdana" charset="0"/>
                <a:sym typeface="Lora" charset="0"/>
              </a:rPr>
              <a:t>Price Discrimination</a:t>
            </a:r>
            <a:endParaRPr lang="en-US" altLang="en-US" sz="2000" b="1" dirty="0">
              <a:latin typeface="Verdana" charset="0"/>
              <a:ea typeface="Verdana" charset="0"/>
              <a:cs typeface="Verdana" charset="0"/>
              <a:sym typeface="Lora" charset="0"/>
            </a:endParaRPr>
          </a:p>
        </p:txBody>
      </p:sp>
      <p:sp>
        <p:nvSpPr>
          <p:cNvPr id="143" name="Shape 143"/>
          <p:cNvSpPr txBox="1">
            <a:spLocks noGrp="1"/>
          </p:cNvSpPr>
          <p:nvPr>
            <p:ph type="body" idx="2"/>
          </p:nvPr>
        </p:nvSpPr>
        <p:spPr>
          <a:xfrm>
            <a:off x="5012916" y="1618700"/>
            <a:ext cx="3675888" cy="32310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buClr>
                <a:srgbClr val="FFCD00"/>
              </a:buClr>
              <a:buNone/>
              <a:defRPr/>
            </a:pPr>
            <a:r>
              <a:rPr lang="en-US" b="1" dirty="0" smtClean="0">
                <a:highlight>
                  <a:srgbClr val="FFCD00"/>
                </a:highlight>
                <a:sym typeface="Quattrocento Sans"/>
              </a:rPr>
              <a:t>Indirect Price Discrimination</a:t>
            </a:r>
            <a:endParaRPr lang="en-US" b="1" dirty="0">
              <a:highlight>
                <a:srgbClr val="FFCD00"/>
              </a:highlight>
              <a:sym typeface="Quattrocento Sans"/>
            </a:endParaRPr>
          </a:p>
        </p:txBody>
      </p:sp>
      <p:grpSp>
        <p:nvGrpSpPr>
          <p:cNvPr id="26628" name="Shape 144"/>
          <p:cNvGrpSpPr>
            <a:grpSpLocks/>
          </p:cNvGrpSpPr>
          <p:nvPr/>
        </p:nvGrpSpPr>
        <p:grpSpPr bwMode="auto">
          <a:xfrm>
            <a:off x="915988" y="1019175"/>
            <a:ext cx="214312" cy="215900"/>
            <a:chOff x="2594050" y="1631825"/>
            <a:chExt cx="439625" cy="439625"/>
          </a:xfrm>
        </p:grpSpPr>
        <p:sp>
          <p:nvSpPr>
            <p:cNvPr id="26629" name="Shape 145"/>
            <p:cNvSpPr>
              <a:spLocks/>
            </p:cNvSpPr>
            <p:nvPr/>
          </p:nvSpPr>
          <p:spPr bwMode="auto">
            <a:xfrm>
              <a:off x="2594050" y="1883300"/>
              <a:ext cx="188175" cy="188150"/>
            </a:xfrm>
            <a:custGeom>
              <a:avLst/>
              <a:gdLst>
                <a:gd name="T0" fmla="*/ 5992 w 7527"/>
                <a:gd name="T1" fmla="*/ 0 h 7526"/>
                <a:gd name="T2" fmla="*/ 537 w 7527"/>
                <a:gd name="T3" fmla="*/ 6430 h 7526"/>
                <a:gd name="T4" fmla="*/ 1 w 7527"/>
                <a:gd name="T5" fmla="*/ 7526 h 7526"/>
                <a:gd name="T6" fmla="*/ 1097 w 7527"/>
                <a:gd name="T7" fmla="*/ 6990 h 7526"/>
                <a:gd name="T8" fmla="*/ 7526 w 7527"/>
                <a:gd name="T9" fmla="*/ 1534 h 7526"/>
                <a:gd name="T10" fmla="*/ 5992 w 7527"/>
                <a:gd name="T11" fmla="*/ 0 h 7526"/>
                <a:gd name="T12" fmla="*/ 0 w 7527"/>
                <a:gd name="T13" fmla="*/ 0 h 7526"/>
                <a:gd name="T14" fmla="*/ 7527 w 7527"/>
                <a:gd name="T15" fmla="*/ 7526 h 7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630" name="Shape 146"/>
            <p:cNvSpPr>
              <a:spLocks/>
            </p:cNvSpPr>
            <p:nvPr/>
          </p:nvSpPr>
          <p:spPr bwMode="auto">
            <a:xfrm>
              <a:off x="2857700" y="1631825"/>
              <a:ext cx="175975" cy="176000"/>
            </a:xfrm>
            <a:custGeom>
              <a:avLst/>
              <a:gdLst>
                <a:gd name="T0" fmla="*/ 268 w 7039"/>
                <a:gd name="T1" fmla="*/ 2704 h 7040"/>
                <a:gd name="T2" fmla="*/ 4336 w 7039"/>
                <a:gd name="T3" fmla="*/ 6771 h 7040"/>
                <a:gd name="T4" fmla="*/ 4336 w 7039"/>
                <a:gd name="T5" fmla="*/ 6771 h 7040"/>
                <a:gd name="T6" fmla="*/ 4336 w 7039"/>
                <a:gd name="T7" fmla="*/ 6771 h 7040"/>
                <a:gd name="T8" fmla="*/ 4652 w 7039"/>
                <a:gd name="T9" fmla="*/ 6917 h 7040"/>
                <a:gd name="T10" fmla="*/ 4993 w 7039"/>
                <a:gd name="T11" fmla="*/ 7015 h 7040"/>
                <a:gd name="T12" fmla="*/ 5310 w 7039"/>
                <a:gd name="T13" fmla="*/ 7039 h 7040"/>
                <a:gd name="T14" fmla="*/ 5651 w 7039"/>
                <a:gd name="T15" fmla="*/ 7039 h 7040"/>
                <a:gd name="T16" fmla="*/ 5992 w 7039"/>
                <a:gd name="T17" fmla="*/ 6966 h 7040"/>
                <a:gd name="T18" fmla="*/ 6308 w 7039"/>
                <a:gd name="T19" fmla="*/ 6844 h 7040"/>
                <a:gd name="T20" fmla="*/ 6454 w 7039"/>
                <a:gd name="T21" fmla="*/ 6747 h 7040"/>
                <a:gd name="T22" fmla="*/ 6601 w 7039"/>
                <a:gd name="T23" fmla="*/ 6674 h 7040"/>
                <a:gd name="T24" fmla="*/ 6747 w 7039"/>
                <a:gd name="T25" fmla="*/ 6552 h 7040"/>
                <a:gd name="T26" fmla="*/ 6893 w 7039"/>
                <a:gd name="T27" fmla="*/ 6430 h 7040"/>
                <a:gd name="T28" fmla="*/ 6893 w 7039"/>
                <a:gd name="T29" fmla="*/ 6430 h 7040"/>
                <a:gd name="T30" fmla="*/ 6942 w 7039"/>
                <a:gd name="T31" fmla="*/ 6357 h 7040"/>
                <a:gd name="T32" fmla="*/ 7015 w 7039"/>
                <a:gd name="T33" fmla="*/ 6260 h 7040"/>
                <a:gd name="T34" fmla="*/ 7039 w 7039"/>
                <a:gd name="T35" fmla="*/ 6138 h 7040"/>
                <a:gd name="T36" fmla="*/ 7039 w 7039"/>
                <a:gd name="T37" fmla="*/ 6041 h 7040"/>
                <a:gd name="T38" fmla="*/ 7039 w 7039"/>
                <a:gd name="T39" fmla="*/ 6041 h 7040"/>
                <a:gd name="T40" fmla="*/ 7039 w 7039"/>
                <a:gd name="T41" fmla="*/ 5943 h 7040"/>
                <a:gd name="T42" fmla="*/ 7015 w 7039"/>
                <a:gd name="T43" fmla="*/ 5846 h 7040"/>
                <a:gd name="T44" fmla="*/ 6942 w 7039"/>
                <a:gd name="T45" fmla="*/ 5748 h 7040"/>
                <a:gd name="T46" fmla="*/ 6893 w 7039"/>
                <a:gd name="T47" fmla="*/ 5651 h 7040"/>
                <a:gd name="T48" fmla="*/ 1389 w 7039"/>
                <a:gd name="T49" fmla="*/ 147 h 7040"/>
                <a:gd name="T50" fmla="*/ 1389 w 7039"/>
                <a:gd name="T51" fmla="*/ 147 h 7040"/>
                <a:gd name="T52" fmla="*/ 1291 w 7039"/>
                <a:gd name="T53" fmla="*/ 98 h 7040"/>
                <a:gd name="T54" fmla="*/ 1194 w 7039"/>
                <a:gd name="T55" fmla="*/ 25 h 7040"/>
                <a:gd name="T56" fmla="*/ 1096 w 7039"/>
                <a:gd name="T57" fmla="*/ 0 h 7040"/>
                <a:gd name="T58" fmla="*/ 999 w 7039"/>
                <a:gd name="T59" fmla="*/ 0 h 7040"/>
                <a:gd name="T60" fmla="*/ 999 w 7039"/>
                <a:gd name="T61" fmla="*/ 0 h 7040"/>
                <a:gd name="T62" fmla="*/ 902 w 7039"/>
                <a:gd name="T63" fmla="*/ 0 h 7040"/>
                <a:gd name="T64" fmla="*/ 780 w 7039"/>
                <a:gd name="T65" fmla="*/ 25 h 7040"/>
                <a:gd name="T66" fmla="*/ 682 w 7039"/>
                <a:gd name="T67" fmla="*/ 98 h 7040"/>
                <a:gd name="T68" fmla="*/ 609 w 7039"/>
                <a:gd name="T69" fmla="*/ 147 h 7040"/>
                <a:gd name="T70" fmla="*/ 609 w 7039"/>
                <a:gd name="T71" fmla="*/ 147 h 7040"/>
                <a:gd name="T72" fmla="*/ 487 w 7039"/>
                <a:gd name="T73" fmla="*/ 293 h 7040"/>
                <a:gd name="T74" fmla="*/ 366 w 7039"/>
                <a:gd name="T75" fmla="*/ 439 h 7040"/>
                <a:gd name="T76" fmla="*/ 293 w 7039"/>
                <a:gd name="T77" fmla="*/ 585 h 7040"/>
                <a:gd name="T78" fmla="*/ 195 w 7039"/>
                <a:gd name="T79" fmla="*/ 731 h 7040"/>
                <a:gd name="T80" fmla="*/ 73 w 7039"/>
                <a:gd name="T81" fmla="*/ 1048 h 7040"/>
                <a:gd name="T82" fmla="*/ 0 w 7039"/>
                <a:gd name="T83" fmla="*/ 1389 h 7040"/>
                <a:gd name="T84" fmla="*/ 0 w 7039"/>
                <a:gd name="T85" fmla="*/ 1730 h 7040"/>
                <a:gd name="T86" fmla="*/ 25 w 7039"/>
                <a:gd name="T87" fmla="*/ 2046 h 7040"/>
                <a:gd name="T88" fmla="*/ 122 w 7039"/>
                <a:gd name="T89" fmla="*/ 2387 h 7040"/>
                <a:gd name="T90" fmla="*/ 268 w 7039"/>
                <a:gd name="T91" fmla="*/ 2704 h 7040"/>
                <a:gd name="T92" fmla="*/ 268 w 7039"/>
                <a:gd name="T93" fmla="*/ 2704 h 7040"/>
                <a:gd name="T94" fmla="*/ 0 w 7039"/>
                <a:gd name="T95" fmla="*/ 0 h 7040"/>
                <a:gd name="T96" fmla="*/ 7039 w 7039"/>
                <a:gd name="T97" fmla="*/ 7040 h 7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T94" t="T95" r="T96" b="T97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631" name="Shape 147"/>
            <p:cNvSpPr>
              <a:spLocks/>
            </p:cNvSpPr>
            <p:nvPr/>
          </p:nvSpPr>
          <p:spPr bwMode="auto">
            <a:xfrm>
              <a:off x="2662850" y="1699400"/>
              <a:ext cx="303250" cy="303250"/>
            </a:xfrm>
            <a:custGeom>
              <a:avLst/>
              <a:gdLst>
                <a:gd name="T0" fmla="*/ 8038 w 12130"/>
                <a:gd name="T1" fmla="*/ 1 h 12130"/>
                <a:gd name="T2" fmla="*/ 4872 w 12130"/>
                <a:gd name="T3" fmla="*/ 3191 h 12130"/>
                <a:gd name="T4" fmla="*/ 4872 w 12130"/>
                <a:gd name="T5" fmla="*/ 3191 h 12130"/>
                <a:gd name="T6" fmla="*/ 4628 w 12130"/>
                <a:gd name="T7" fmla="*/ 3094 h 12130"/>
                <a:gd name="T8" fmla="*/ 4385 w 12130"/>
                <a:gd name="T9" fmla="*/ 2997 h 12130"/>
                <a:gd name="T10" fmla="*/ 4092 w 12130"/>
                <a:gd name="T11" fmla="*/ 2899 h 12130"/>
                <a:gd name="T12" fmla="*/ 3800 w 12130"/>
                <a:gd name="T13" fmla="*/ 2850 h 12130"/>
                <a:gd name="T14" fmla="*/ 3484 w 12130"/>
                <a:gd name="T15" fmla="*/ 2777 h 12130"/>
                <a:gd name="T16" fmla="*/ 3167 w 12130"/>
                <a:gd name="T17" fmla="*/ 2729 h 12130"/>
                <a:gd name="T18" fmla="*/ 2850 w 12130"/>
                <a:gd name="T19" fmla="*/ 2704 h 12130"/>
                <a:gd name="T20" fmla="*/ 2534 w 12130"/>
                <a:gd name="T21" fmla="*/ 2704 h 12130"/>
                <a:gd name="T22" fmla="*/ 2534 w 12130"/>
                <a:gd name="T23" fmla="*/ 2704 h 12130"/>
                <a:gd name="T24" fmla="*/ 2241 w 12130"/>
                <a:gd name="T25" fmla="*/ 2704 h 12130"/>
                <a:gd name="T26" fmla="*/ 1949 w 12130"/>
                <a:gd name="T27" fmla="*/ 2729 h 12130"/>
                <a:gd name="T28" fmla="*/ 1633 w 12130"/>
                <a:gd name="T29" fmla="*/ 2777 h 12130"/>
                <a:gd name="T30" fmla="*/ 1316 w 12130"/>
                <a:gd name="T31" fmla="*/ 2850 h 12130"/>
                <a:gd name="T32" fmla="*/ 999 w 12130"/>
                <a:gd name="T33" fmla="*/ 2972 h 12130"/>
                <a:gd name="T34" fmla="*/ 707 w 12130"/>
                <a:gd name="T35" fmla="*/ 3094 h 12130"/>
                <a:gd name="T36" fmla="*/ 415 w 12130"/>
                <a:gd name="T37" fmla="*/ 3289 h 12130"/>
                <a:gd name="T38" fmla="*/ 147 w 12130"/>
                <a:gd name="T39" fmla="*/ 3508 h 12130"/>
                <a:gd name="T40" fmla="*/ 147 w 12130"/>
                <a:gd name="T41" fmla="*/ 3508 h 12130"/>
                <a:gd name="T42" fmla="*/ 74 w 12130"/>
                <a:gd name="T43" fmla="*/ 3581 h 12130"/>
                <a:gd name="T44" fmla="*/ 25 w 12130"/>
                <a:gd name="T45" fmla="*/ 3678 h 12130"/>
                <a:gd name="T46" fmla="*/ 1 w 12130"/>
                <a:gd name="T47" fmla="*/ 3776 h 12130"/>
                <a:gd name="T48" fmla="*/ 1 w 12130"/>
                <a:gd name="T49" fmla="*/ 3898 h 12130"/>
                <a:gd name="T50" fmla="*/ 1 w 12130"/>
                <a:gd name="T51" fmla="*/ 3898 h 12130"/>
                <a:gd name="T52" fmla="*/ 1 w 12130"/>
                <a:gd name="T53" fmla="*/ 3995 h 12130"/>
                <a:gd name="T54" fmla="*/ 25 w 12130"/>
                <a:gd name="T55" fmla="*/ 4093 h 12130"/>
                <a:gd name="T56" fmla="*/ 74 w 12130"/>
                <a:gd name="T57" fmla="*/ 4190 h 12130"/>
                <a:gd name="T58" fmla="*/ 147 w 12130"/>
                <a:gd name="T59" fmla="*/ 4287 h 12130"/>
                <a:gd name="T60" fmla="*/ 7843 w 12130"/>
                <a:gd name="T61" fmla="*/ 11984 h 12130"/>
                <a:gd name="T62" fmla="*/ 7843 w 12130"/>
                <a:gd name="T63" fmla="*/ 11984 h 12130"/>
                <a:gd name="T64" fmla="*/ 7941 w 12130"/>
                <a:gd name="T65" fmla="*/ 12057 h 12130"/>
                <a:gd name="T66" fmla="*/ 8038 w 12130"/>
                <a:gd name="T67" fmla="*/ 12105 h 12130"/>
                <a:gd name="T68" fmla="*/ 8135 w 12130"/>
                <a:gd name="T69" fmla="*/ 12130 h 12130"/>
                <a:gd name="T70" fmla="*/ 8233 w 12130"/>
                <a:gd name="T71" fmla="*/ 12130 h 12130"/>
                <a:gd name="T72" fmla="*/ 8233 w 12130"/>
                <a:gd name="T73" fmla="*/ 12130 h 12130"/>
                <a:gd name="T74" fmla="*/ 8355 w 12130"/>
                <a:gd name="T75" fmla="*/ 12130 h 12130"/>
                <a:gd name="T76" fmla="*/ 8452 w 12130"/>
                <a:gd name="T77" fmla="*/ 12105 h 12130"/>
                <a:gd name="T78" fmla="*/ 8549 w 12130"/>
                <a:gd name="T79" fmla="*/ 12057 h 12130"/>
                <a:gd name="T80" fmla="*/ 8622 w 12130"/>
                <a:gd name="T81" fmla="*/ 11984 h 12130"/>
                <a:gd name="T82" fmla="*/ 8622 w 12130"/>
                <a:gd name="T83" fmla="*/ 11984 h 12130"/>
                <a:gd name="T84" fmla="*/ 8842 w 12130"/>
                <a:gd name="T85" fmla="*/ 11716 h 12130"/>
                <a:gd name="T86" fmla="*/ 9036 w 12130"/>
                <a:gd name="T87" fmla="*/ 11423 h 12130"/>
                <a:gd name="T88" fmla="*/ 9158 w 12130"/>
                <a:gd name="T89" fmla="*/ 11131 h 12130"/>
                <a:gd name="T90" fmla="*/ 9280 w 12130"/>
                <a:gd name="T91" fmla="*/ 10814 h 12130"/>
                <a:gd name="T92" fmla="*/ 9353 w 12130"/>
                <a:gd name="T93" fmla="*/ 10498 h 12130"/>
                <a:gd name="T94" fmla="*/ 9402 w 12130"/>
                <a:gd name="T95" fmla="*/ 10181 h 12130"/>
                <a:gd name="T96" fmla="*/ 9426 w 12130"/>
                <a:gd name="T97" fmla="*/ 9889 h 12130"/>
                <a:gd name="T98" fmla="*/ 9426 w 12130"/>
                <a:gd name="T99" fmla="*/ 9597 h 12130"/>
                <a:gd name="T100" fmla="*/ 9426 w 12130"/>
                <a:gd name="T101" fmla="*/ 9597 h 12130"/>
                <a:gd name="T102" fmla="*/ 9426 w 12130"/>
                <a:gd name="T103" fmla="*/ 9280 h 12130"/>
                <a:gd name="T104" fmla="*/ 9402 w 12130"/>
                <a:gd name="T105" fmla="*/ 8964 h 12130"/>
                <a:gd name="T106" fmla="*/ 9353 w 12130"/>
                <a:gd name="T107" fmla="*/ 8647 h 12130"/>
                <a:gd name="T108" fmla="*/ 9280 w 12130"/>
                <a:gd name="T109" fmla="*/ 8330 h 12130"/>
                <a:gd name="T110" fmla="*/ 9231 w 12130"/>
                <a:gd name="T111" fmla="*/ 8038 h 12130"/>
                <a:gd name="T112" fmla="*/ 9134 w 12130"/>
                <a:gd name="T113" fmla="*/ 7746 h 12130"/>
                <a:gd name="T114" fmla="*/ 9036 w 12130"/>
                <a:gd name="T115" fmla="*/ 7502 h 12130"/>
                <a:gd name="T116" fmla="*/ 8939 w 12130"/>
                <a:gd name="T117" fmla="*/ 7259 h 12130"/>
                <a:gd name="T118" fmla="*/ 12130 w 12130"/>
                <a:gd name="T119" fmla="*/ 4093 h 12130"/>
                <a:gd name="T120" fmla="*/ 0 w 12130"/>
                <a:gd name="T121" fmla="*/ 0 h 12130"/>
                <a:gd name="T122" fmla="*/ 12130 w 12130"/>
                <a:gd name="T123" fmla="*/ 12130 h 12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T120" t="T121" r="T122" b="T123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632" name="Shape 148"/>
            <p:cNvSpPr>
              <a:spLocks/>
            </p:cNvSpPr>
            <p:nvPr/>
          </p:nvSpPr>
          <p:spPr bwMode="auto">
            <a:xfrm>
              <a:off x="2814912" y="1754062"/>
              <a:ext cx="49950" cy="49950"/>
            </a:xfrm>
            <a:custGeom>
              <a:avLst/>
              <a:gdLst>
                <a:gd name="T0" fmla="*/ 1 w 1998"/>
                <a:gd name="T1" fmla="*/ 1997 h 1998"/>
                <a:gd name="T2" fmla="*/ 1998 w 1998"/>
                <a:gd name="T3" fmla="*/ 0 h 1998"/>
                <a:gd name="T4" fmla="*/ 0 w 1998"/>
                <a:gd name="T5" fmla="*/ 0 h 1998"/>
                <a:gd name="T6" fmla="*/ 1998 w 1998"/>
                <a:gd name="T7" fmla="*/ 1998 h 1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T4" t="T5" r="T6" b="T7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72580" y="2423160"/>
            <a:ext cx="2956560" cy="21793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617" y="2377440"/>
            <a:ext cx="4475259" cy="23393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3180" y="2053160"/>
            <a:ext cx="3606800" cy="27813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8972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hape 98"/>
          <p:cNvSpPr txBox="1">
            <a:spLocks noGrp="1"/>
          </p:cNvSpPr>
          <p:nvPr>
            <p:ph type="ctrTitle"/>
          </p:nvPr>
        </p:nvSpPr>
        <p:spPr>
          <a:xfrm>
            <a:off x="2022475" y="1693863"/>
            <a:ext cx="3787775" cy="1158875"/>
          </a:xfrm>
        </p:spPr>
        <p:txBody>
          <a:bodyPr/>
          <a:lstStyle/>
          <a:p>
            <a:pPr eaLnBrk="1" hangingPunct="1">
              <a:spcBef>
                <a:spcPct val="0"/>
              </a:spcBef>
              <a:buSzTx/>
              <a:buFont typeface="Lora" charset="0"/>
              <a:buNone/>
            </a:pPr>
            <a:r>
              <a:rPr lang="en-US" altLang="en-US" b="1" dirty="0" smtClean="0">
                <a:latin typeface="Lora" charset="0"/>
                <a:ea typeface="Lora" charset="0"/>
                <a:cs typeface="Lora" charset="0"/>
                <a:sym typeface="Lora" charset="0"/>
              </a:rPr>
              <a:t>Direct Price Discrimination</a:t>
            </a:r>
            <a:endParaRPr lang="en-US" altLang="en-US" b="1" dirty="0">
              <a:latin typeface="Lora" charset="0"/>
              <a:ea typeface="Lora" charset="0"/>
              <a:cs typeface="Lora" charset="0"/>
              <a:sym typeface="Lora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218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ola templat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ola" id="{623AD44C-EE65-FE4C-87B1-13997D5D3EBA}" vid="{95DEBDB7-D69F-0244-98C4-0DBCB1AE07D2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LEctures</Template>
  <TotalTime>2049</TotalTime>
  <Words>262</Words>
  <Application>Microsoft Macintosh PowerPoint</Application>
  <PresentationFormat>On-screen Show (16:9)</PresentationFormat>
  <Paragraphs>106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Cambria Math</vt:lpstr>
      <vt:lpstr>Lora</vt:lpstr>
      <vt:lpstr>Quattrocento Sans</vt:lpstr>
      <vt:lpstr>Verdana</vt:lpstr>
      <vt:lpstr>Arial</vt:lpstr>
      <vt:lpstr>Viola template</vt:lpstr>
      <vt:lpstr>Managerial Economics</vt:lpstr>
      <vt:lpstr>Last time…</vt:lpstr>
      <vt:lpstr>Outline…</vt:lpstr>
      <vt:lpstr>PowerPoint Presentation</vt:lpstr>
      <vt:lpstr>Price Discrimination</vt:lpstr>
      <vt:lpstr>Price Discrimination</vt:lpstr>
      <vt:lpstr>Price Discrimination</vt:lpstr>
      <vt:lpstr>Price Discrimination</vt:lpstr>
      <vt:lpstr>Direct Price Discrimination</vt:lpstr>
      <vt:lpstr>The secret sauce</vt:lpstr>
      <vt:lpstr>Direct Price Discrimination</vt:lpstr>
      <vt:lpstr>The Hermitage</vt:lpstr>
      <vt:lpstr>Direct Price Discrimination</vt:lpstr>
      <vt:lpstr>Robinson-Patman Act</vt:lpstr>
      <vt:lpstr>Consumer Rebellion</vt:lpstr>
    </vt:vector>
  </TitlesOfParts>
  <Company/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Managerial Economics</dc:title>
  <dc:creator>Mike S</dc:creator>
  <cp:lastModifiedBy>Mike S</cp:lastModifiedBy>
  <cp:revision>146</cp:revision>
  <dcterms:created xsi:type="dcterms:W3CDTF">2017-10-16T01:28:23Z</dcterms:created>
  <dcterms:modified xsi:type="dcterms:W3CDTF">2017-11-08T21:44:10Z</dcterms:modified>
</cp:coreProperties>
</file>