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377" r:id="rId3"/>
    <p:sldId id="378" r:id="rId4"/>
    <p:sldId id="371" r:id="rId5"/>
    <p:sldId id="337" r:id="rId6"/>
    <p:sldId id="369" r:id="rId7"/>
    <p:sldId id="372" r:id="rId8"/>
    <p:sldId id="342" r:id="rId9"/>
    <p:sldId id="373" r:id="rId10"/>
    <p:sldId id="381" r:id="rId11"/>
    <p:sldId id="380" r:id="rId12"/>
    <p:sldId id="382" r:id="rId13"/>
    <p:sldId id="336" r:id="rId14"/>
    <p:sldId id="376" r:id="rId15"/>
    <p:sldId id="287" r:id="rId16"/>
    <p:sldId id="385" r:id="rId1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465"/>
    <a:srgbClr val="156014"/>
    <a:srgbClr val="A28448"/>
    <a:srgbClr val="F4F1CF"/>
    <a:srgbClr val="0AF80F"/>
    <a:srgbClr val="53F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6FEC1-F41B-40B7-A70C-D34B210500F4}">
  <a:tblStyle styleId="{9E86FEC1-F41B-40B7-A70C-D34B210500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335"/>
    <p:restoredTop sz="94668"/>
  </p:normalViewPr>
  <p:slideViewPr>
    <p:cSldViewPr snapToGrid="0" snapToObjects="1">
      <p:cViewPr>
        <p:scale>
          <a:sx n="87" d="100"/>
          <a:sy n="87" d="100"/>
        </p:scale>
        <p:origin x="144" y="6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88652209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5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314" name="Shape 5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813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997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695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75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49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593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852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22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28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2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61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132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114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0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67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10"/>
          <p:cNvCxnSpPr>
            <a:cxnSpLocks noChangeShapeType="1"/>
          </p:cNvCxnSpPr>
          <p:nvPr/>
        </p:nvCxnSpPr>
        <p:spPr bwMode="auto">
          <a:xfrm>
            <a:off x="-6350" y="3676650"/>
            <a:ext cx="91630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11"/>
          <p:cNvSpPr>
            <a:spLocks noChangeArrowheads="1"/>
          </p:cNvSpPr>
          <p:nvPr/>
        </p:nvSpPr>
        <p:spPr bwMode="auto">
          <a:xfrm>
            <a:off x="1117600" y="3392488"/>
            <a:ext cx="566738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3600"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2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14"/>
          <p:cNvCxnSpPr>
            <a:cxnSpLocks noChangeShapeType="1"/>
          </p:cNvCxnSpPr>
          <p:nvPr/>
        </p:nvCxnSpPr>
        <p:spPr bwMode="auto">
          <a:xfrm>
            <a:off x="-6350" y="2571750"/>
            <a:ext cx="1984375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15"/>
          <p:cNvSpPr>
            <a:spLocks noChangeArrowheads="1"/>
          </p:cNvSpPr>
          <p:nvPr/>
        </p:nvSpPr>
        <p:spPr bwMode="auto">
          <a:xfrm>
            <a:off x="1117600" y="2287588"/>
            <a:ext cx="566738" cy="568325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17"/>
          <p:cNvCxnSpPr>
            <a:cxnSpLocks noChangeShapeType="1"/>
          </p:cNvCxnSpPr>
          <p:nvPr/>
        </p:nvCxnSpPr>
        <p:spPr bwMode="auto">
          <a:xfrm>
            <a:off x="5899150" y="2571750"/>
            <a:ext cx="325120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="b"/>
          <a:lstStyle>
            <a:lvl1pPr lvl="0" rtl="0">
              <a:spcBef>
                <a:spcPts val="0"/>
              </a:spcBef>
              <a:buSzPct val="100000"/>
              <a:defRPr sz="3000"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24"/>
          <p:cNvCxnSpPr>
            <a:cxnSpLocks noChangeShapeType="1"/>
          </p:cNvCxnSpPr>
          <p:nvPr/>
        </p:nvCxnSpPr>
        <p:spPr bwMode="auto">
          <a:xfrm>
            <a:off x="0" y="1131888"/>
            <a:ext cx="1376363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25"/>
          <p:cNvSpPr>
            <a:spLocks noChangeArrowheads="1"/>
          </p:cNvSpPr>
          <p:nvPr/>
        </p:nvSpPr>
        <p:spPr bwMode="auto">
          <a:xfrm>
            <a:off x="817563" y="928688"/>
            <a:ext cx="406400" cy="406400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28"/>
          <p:cNvCxnSpPr>
            <a:cxnSpLocks noChangeShapeType="1"/>
          </p:cNvCxnSpPr>
          <p:nvPr/>
        </p:nvCxnSpPr>
        <p:spPr bwMode="auto">
          <a:xfrm>
            <a:off x="5265738" y="1131888"/>
            <a:ext cx="3878262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buFont typeface="Lora"/>
              <a:buNone/>
              <a:defRPr sz="2000" b="1">
                <a:latin typeface="Verdana" charset="0"/>
                <a:ea typeface="Verdana" charset="0"/>
                <a:cs typeface="Verdana" charset="0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6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400">
                <a:latin typeface="Arial" charset="0"/>
                <a:ea typeface="Arial" charset="0"/>
                <a:cs typeface="Arial" charset="0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2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20"/>
          <p:cNvCxnSpPr>
            <a:cxnSpLocks noChangeShapeType="1"/>
          </p:cNvCxnSpPr>
          <p:nvPr/>
        </p:nvCxnSpPr>
        <p:spPr bwMode="auto">
          <a:xfrm>
            <a:off x="4584700" y="3676650"/>
            <a:ext cx="0" cy="1481138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21"/>
          <p:cNvSpPr>
            <a:spLocks noChangeArrowheads="1"/>
          </p:cNvSpPr>
          <p:nvPr/>
        </p:nvSpPr>
        <p:spPr bwMode="auto">
          <a:xfrm>
            <a:off x="4287838" y="3392488"/>
            <a:ext cx="568325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Shape 22"/>
          <p:cNvSpPr txBox="1">
            <a:spLocks noChangeArrowheads="1"/>
          </p:cNvSpPr>
          <p:nvPr/>
        </p:nvSpPr>
        <p:spPr bwMode="auto">
          <a:xfrm>
            <a:off x="3594100" y="3413125"/>
            <a:ext cx="19558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latin typeface="Lora" charset="0"/>
                <a:ea typeface="Lora" charset="0"/>
                <a:cs typeface="Lora" charset="0"/>
                <a:sym typeface="Lora" charset="0"/>
              </a:rPr>
              <a:t>“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anchor="b"/>
          <a:lstStyle>
            <a:lvl1pPr lvl="0" algn="ctr" rtl="0">
              <a:spcBef>
                <a:spcPts val="0"/>
              </a:spcBef>
              <a:buSzPct val="100000"/>
              <a:buFont typeface="Lora"/>
              <a:defRPr sz="2400" i="1">
                <a:latin typeface="Arial" charset="0"/>
                <a:ea typeface="Arial" charset="0"/>
                <a:cs typeface="Arial" charset="0"/>
                <a:sym typeface="Lora"/>
              </a:defRPr>
            </a:lvl1pPr>
            <a:lvl2pPr lvl="1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6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47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1381125" y="1616075"/>
            <a:ext cx="681037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title"/>
          </p:nvPr>
        </p:nvSpPr>
        <p:spPr bwMode="auto">
          <a:xfrm>
            <a:off x="1381125" y="936625"/>
            <a:ext cx="68103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5" r:id="rId4"/>
    <p:sldLayoutId id="2147483676" r:id="rId5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A28448"/>
        </a:buClr>
        <a:buFont typeface="Quattrocento Sans" charset="0"/>
        <a:buChar char="◉"/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Lora"/>
              <a:buNone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  <a:sym typeface="Lora"/>
              </a:rPr>
              <a:t>Managerial Economics</a:t>
            </a:r>
            <a:endParaRPr lang="en" b="1" dirty="0">
              <a:latin typeface="Arial" charset="0"/>
              <a:ea typeface="Arial" charset="0"/>
              <a:cs typeface="Arial" charset="0"/>
              <a:sym typeface="Lora"/>
            </a:endParaRPr>
          </a:p>
        </p:txBody>
      </p:sp>
      <p:sp>
        <p:nvSpPr>
          <p:cNvPr id="3" name="Shape 61"/>
          <p:cNvSpPr txBox="1">
            <a:spLocks/>
          </p:cNvSpPr>
          <p:nvPr/>
        </p:nvSpPr>
        <p:spPr bwMode="auto">
          <a:xfrm>
            <a:off x="1943687" y="3702059"/>
            <a:ext cx="6939056" cy="47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lvl="5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lvl="6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lvl="7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lvl="8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fontAlgn="auto">
              <a:spcAft>
                <a:spcPts val="0"/>
              </a:spcAft>
              <a:buFont typeface="Lora"/>
              <a:buNone/>
              <a:defRPr/>
            </a:pPr>
            <a:r>
              <a:rPr lang="en-US" sz="1800" b="1" kern="0" dirty="0" smtClean="0">
                <a:sym typeface="Lora"/>
              </a:rPr>
              <a:t>Fall 2017 - Mike Shor</a:t>
            </a:r>
            <a:r>
              <a:rPr lang="en-US" sz="2000" b="1" kern="0" dirty="0" smtClean="0">
                <a:sym typeface="Lora"/>
              </a:rPr>
              <a:t> 			     	</a:t>
            </a:r>
            <a:r>
              <a:rPr lang="en-US" sz="2000" b="1" dirty="0" smtClean="0">
                <a:highlight>
                  <a:srgbClr val="FFCD00"/>
                </a:highlight>
                <a:sym typeface="Lora"/>
              </a:rPr>
              <a:t>Lecture 8</a:t>
            </a:r>
            <a:endParaRPr lang="en" sz="2000" b="1" kern="0" dirty="0">
              <a:sym typeface="Lo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587" y="3537674"/>
            <a:ext cx="528052" cy="4072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Shape 166"/>
          <p:cNvSpPr txBox="1">
            <a:spLocks/>
          </p:cNvSpPr>
          <p:nvPr/>
        </p:nvSpPr>
        <p:spPr bwMode="auto">
          <a:xfrm>
            <a:off x="4361975" y="878850"/>
            <a:ext cx="4173000" cy="3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kern="0" dirty="0" smtClean="0">
                <a:solidFill>
                  <a:schemeClr val="dk1"/>
                </a:solidFill>
                <a:sym typeface="Lora"/>
              </a:rPr>
              <a:t>Quantity Discounts</a:t>
            </a:r>
            <a:endParaRPr lang="en" sz="2000" b="1" kern="0" dirty="0" smtClean="0">
              <a:solidFill>
                <a:schemeClr val="dk1"/>
              </a:solidFill>
              <a:highlight>
                <a:srgbClr val="FFCD00"/>
              </a:highlight>
              <a:sym typeface="Lor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endParaRPr lang="en-US" sz="2000" kern="0" dirty="0" smtClean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>
                <a:sym typeface="Quattrocento Sans"/>
              </a:rPr>
              <a:t>The “feature” is </a:t>
            </a:r>
            <a:r>
              <a:rPr lang="en-US" sz="2000" kern="0" dirty="0" smtClean="0">
                <a:sym typeface="Quattrocento Sans"/>
              </a:rPr>
              <a:t>consumers’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 smtClean="0">
                <a:sym typeface="Quattrocento Sans"/>
              </a:rPr>
              <a:t>use </a:t>
            </a:r>
            <a:r>
              <a:rPr lang="en-US" sz="2000" kern="0" dirty="0">
                <a:sym typeface="Quattrocento Sans"/>
              </a:rPr>
              <a:t>of a </a:t>
            </a:r>
            <a:r>
              <a:rPr lang="en-US" sz="2000" i="1" kern="0" dirty="0" smtClean="0">
                <a:sym typeface="Quattrocento Sans"/>
              </a:rPr>
              <a:t>given</a:t>
            </a:r>
            <a:r>
              <a:rPr lang="en-US" sz="2000" kern="0" dirty="0" smtClean="0">
                <a:sym typeface="Quattrocento Sans"/>
              </a:rPr>
              <a:t> product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endParaRPr lang="en-US" sz="2000" kern="0" dirty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" sz="2000" kern="0" dirty="0" smtClean="0">
                <a:sym typeface="Quattrocento Sans"/>
              </a:rPr>
              <a:t>Do </a:t>
            </a:r>
            <a:r>
              <a:rPr lang="en-US" sz="2000" kern="0" dirty="0" smtClean="0">
                <a:sym typeface="Quattrocento Sans"/>
              </a:rPr>
              <a:t>customers </a:t>
            </a:r>
            <a:r>
              <a:rPr lang="en" sz="2000" kern="0" dirty="0" smtClean="0">
                <a:sym typeface="Quattrocento Sans"/>
              </a:rPr>
              <a:t>who </a:t>
            </a:r>
            <a:r>
              <a:rPr lang="en-US" sz="2000" dirty="0" smtClean="0">
                <a:highlight>
                  <a:srgbClr val="FFCD00"/>
                </a:highlight>
                <a:sym typeface="Lora"/>
              </a:rPr>
              <a:t>use</a:t>
            </a:r>
            <a:r>
              <a:rPr lang="en-US" sz="2000" kern="0" dirty="0">
                <a:highlight>
                  <a:srgbClr val="FFCD00"/>
                </a:highlight>
                <a:sym typeface="Quattrocento Sans"/>
              </a:rPr>
              <a:t> </a:t>
            </a:r>
            <a:r>
              <a:rPr lang="en-US" sz="2000" kern="0" dirty="0" smtClean="0">
                <a:sym typeface="Quattrocento Sans"/>
              </a:rPr>
              <a:t>a lot of Nutella have also have a </a:t>
            </a:r>
            <a:r>
              <a:rPr lang="en-US" sz="2000" dirty="0" smtClean="0">
                <a:highlight>
                  <a:srgbClr val="FFCD00"/>
                </a:highlight>
                <a:sym typeface="Lora"/>
              </a:rPr>
              <a:t>higher elasticity</a:t>
            </a:r>
            <a:r>
              <a:rPr lang="en-US" sz="2000" kern="0" dirty="0" smtClean="0">
                <a:sym typeface="Quattrocento Sans"/>
              </a:rPr>
              <a:t> of demand?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54" y="878850"/>
            <a:ext cx="3664258" cy="3664258"/>
          </a:xfrm>
          <a:prstGeom prst="ellipse">
            <a:avLst/>
          </a:prstGeom>
        </p:spPr>
      </p:pic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  <a:extLst/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5" name="Shape 660"/>
          <p:cNvGrpSpPr>
            <a:grpSpLocks noChangeAspect="1"/>
          </p:cNvGrpSpPr>
          <p:nvPr/>
        </p:nvGrpSpPr>
        <p:grpSpPr bwMode="auto">
          <a:xfrm>
            <a:off x="758212" y="822917"/>
            <a:ext cx="521208" cy="503464"/>
            <a:chOff x="1247825" y="5001950"/>
            <a:chExt cx="443300" cy="428675"/>
          </a:xfrm>
        </p:grpSpPr>
        <p:sp>
          <p:nvSpPr>
            <p:cNvPr id="21" name="Shape 661"/>
            <p:cNvSpPr>
              <a:spLocks/>
            </p:cNvSpPr>
            <p:nvPr/>
          </p:nvSpPr>
          <p:spPr bwMode="auto">
            <a:xfrm>
              <a:off x="1247825" y="5168175"/>
              <a:ext cx="373875" cy="221650"/>
            </a:xfrm>
            <a:custGeom>
              <a:avLst/>
              <a:gdLst>
                <a:gd name="T0" fmla="*/ 12178 w 14955"/>
                <a:gd name="T1" fmla="*/ 8865 h 8866"/>
                <a:gd name="T2" fmla="*/ 12471 w 14955"/>
                <a:gd name="T3" fmla="*/ 8792 h 8866"/>
                <a:gd name="T4" fmla="*/ 12666 w 14955"/>
                <a:gd name="T5" fmla="*/ 8573 h 8866"/>
                <a:gd name="T6" fmla="*/ 12958 w 14955"/>
                <a:gd name="T7" fmla="*/ 8037 h 8866"/>
                <a:gd name="T8" fmla="*/ 13688 w 14955"/>
                <a:gd name="T9" fmla="*/ 6454 h 8866"/>
                <a:gd name="T10" fmla="*/ 14078 w 14955"/>
                <a:gd name="T11" fmla="*/ 5480 h 8866"/>
                <a:gd name="T12" fmla="*/ 14419 w 14955"/>
                <a:gd name="T13" fmla="*/ 4360 h 8866"/>
                <a:gd name="T14" fmla="*/ 14711 w 14955"/>
                <a:gd name="T15" fmla="*/ 3166 h 8866"/>
                <a:gd name="T16" fmla="*/ 14882 w 14955"/>
                <a:gd name="T17" fmla="*/ 1875 h 8866"/>
                <a:gd name="T18" fmla="*/ 14955 w 14955"/>
                <a:gd name="T19" fmla="*/ 536 h 8866"/>
                <a:gd name="T20" fmla="*/ 14955 w 14955"/>
                <a:gd name="T21" fmla="*/ 438 h 8866"/>
                <a:gd name="T22" fmla="*/ 14857 w 14955"/>
                <a:gd name="T23" fmla="*/ 244 h 8866"/>
                <a:gd name="T24" fmla="*/ 14711 w 14955"/>
                <a:gd name="T25" fmla="*/ 97 h 8866"/>
                <a:gd name="T26" fmla="*/ 14516 w 14955"/>
                <a:gd name="T27" fmla="*/ 0 h 8866"/>
                <a:gd name="T28" fmla="*/ 3338 w 14955"/>
                <a:gd name="T29" fmla="*/ 0 h 8866"/>
                <a:gd name="T30" fmla="*/ 3216 w 14955"/>
                <a:gd name="T31" fmla="*/ 0 h 8866"/>
                <a:gd name="T32" fmla="*/ 3021 w 14955"/>
                <a:gd name="T33" fmla="*/ 97 h 8866"/>
                <a:gd name="T34" fmla="*/ 2875 w 14955"/>
                <a:gd name="T35" fmla="*/ 244 h 8866"/>
                <a:gd name="T36" fmla="*/ 2777 w 14955"/>
                <a:gd name="T37" fmla="*/ 438 h 8866"/>
                <a:gd name="T38" fmla="*/ 2777 w 14955"/>
                <a:gd name="T39" fmla="*/ 536 h 8866"/>
                <a:gd name="T40" fmla="*/ 2777 w 14955"/>
                <a:gd name="T41" fmla="*/ 706 h 8866"/>
                <a:gd name="T42" fmla="*/ 2363 w 14955"/>
                <a:gd name="T43" fmla="*/ 585 h 8866"/>
                <a:gd name="T44" fmla="*/ 1949 w 14955"/>
                <a:gd name="T45" fmla="*/ 536 h 8866"/>
                <a:gd name="T46" fmla="*/ 1755 w 14955"/>
                <a:gd name="T47" fmla="*/ 560 h 8866"/>
                <a:gd name="T48" fmla="*/ 1365 w 14955"/>
                <a:gd name="T49" fmla="*/ 633 h 8866"/>
                <a:gd name="T50" fmla="*/ 1024 w 14955"/>
                <a:gd name="T51" fmla="*/ 779 h 8866"/>
                <a:gd name="T52" fmla="*/ 707 w 14955"/>
                <a:gd name="T53" fmla="*/ 999 h 8866"/>
                <a:gd name="T54" fmla="*/ 439 w 14955"/>
                <a:gd name="T55" fmla="*/ 1242 h 8866"/>
                <a:gd name="T56" fmla="*/ 244 w 14955"/>
                <a:gd name="T57" fmla="*/ 1559 h 8866"/>
                <a:gd name="T58" fmla="*/ 98 w 14955"/>
                <a:gd name="T59" fmla="*/ 1900 h 8866"/>
                <a:gd name="T60" fmla="*/ 1 w 14955"/>
                <a:gd name="T61" fmla="*/ 2289 h 8866"/>
                <a:gd name="T62" fmla="*/ 1 w 14955"/>
                <a:gd name="T63" fmla="*/ 2484 h 8866"/>
                <a:gd name="T64" fmla="*/ 98 w 14955"/>
                <a:gd name="T65" fmla="*/ 3191 h 8866"/>
                <a:gd name="T66" fmla="*/ 366 w 14955"/>
                <a:gd name="T67" fmla="*/ 3872 h 8866"/>
                <a:gd name="T68" fmla="*/ 780 w 14955"/>
                <a:gd name="T69" fmla="*/ 4530 h 8866"/>
                <a:gd name="T70" fmla="*/ 1292 w 14955"/>
                <a:gd name="T71" fmla="*/ 5090 h 8866"/>
                <a:gd name="T72" fmla="*/ 1901 w 14955"/>
                <a:gd name="T73" fmla="*/ 5577 h 8866"/>
                <a:gd name="T74" fmla="*/ 2583 w 14955"/>
                <a:gd name="T75" fmla="*/ 5943 h 8866"/>
                <a:gd name="T76" fmla="*/ 3265 w 14955"/>
                <a:gd name="T77" fmla="*/ 6186 h 8866"/>
                <a:gd name="T78" fmla="*/ 3946 w 14955"/>
                <a:gd name="T79" fmla="*/ 6284 h 8866"/>
                <a:gd name="T80" fmla="*/ 4068 w 14955"/>
                <a:gd name="T81" fmla="*/ 6625 h 8866"/>
                <a:gd name="T82" fmla="*/ 4507 w 14955"/>
                <a:gd name="T83" fmla="*/ 7574 h 8866"/>
                <a:gd name="T84" fmla="*/ 5067 w 14955"/>
                <a:gd name="T85" fmla="*/ 8573 h 8866"/>
                <a:gd name="T86" fmla="*/ 5140 w 14955"/>
                <a:gd name="T87" fmla="*/ 8695 h 8866"/>
                <a:gd name="T88" fmla="*/ 5408 w 14955"/>
                <a:gd name="T89" fmla="*/ 8841 h 8866"/>
                <a:gd name="T90" fmla="*/ 0 w 14955"/>
                <a:gd name="T91" fmla="*/ 0 h 8866"/>
                <a:gd name="T92" fmla="*/ 14955 w 14955"/>
                <a:gd name="T93" fmla="*/ 8866 h 8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Shape 662"/>
            <p:cNvSpPr>
              <a:spLocks/>
            </p:cNvSpPr>
            <p:nvPr/>
          </p:nvSpPr>
          <p:spPr bwMode="auto">
            <a:xfrm>
              <a:off x="1275850" y="5209575"/>
              <a:ext cx="60900" cy="87075"/>
            </a:xfrm>
            <a:custGeom>
              <a:avLst/>
              <a:gdLst>
                <a:gd name="T0" fmla="*/ 0 w 2436"/>
                <a:gd name="T1" fmla="*/ 828 h 3483"/>
                <a:gd name="T2" fmla="*/ 0 w 2436"/>
                <a:gd name="T3" fmla="*/ 828 h 3483"/>
                <a:gd name="T4" fmla="*/ 0 w 2436"/>
                <a:gd name="T5" fmla="*/ 658 h 3483"/>
                <a:gd name="T6" fmla="*/ 49 w 2436"/>
                <a:gd name="T7" fmla="*/ 512 h 3483"/>
                <a:gd name="T8" fmla="*/ 122 w 2436"/>
                <a:gd name="T9" fmla="*/ 366 h 3483"/>
                <a:gd name="T10" fmla="*/ 244 w 2436"/>
                <a:gd name="T11" fmla="*/ 244 h 3483"/>
                <a:gd name="T12" fmla="*/ 366 w 2436"/>
                <a:gd name="T13" fmla="*/ 146 h 3483"/>
                <a:gd name="T14" fmla="*/ 487 w 2436"/>
                <a:gd name="T15" fmla="*/ 73 h 3483"/>
                <a:gd name="T16" fmla="*/ 658 w 2436"/>
                <a:gd name="T17" fmla="*/ 25 h 3483"/>
                <a:gd name="T18" fmla="*/ 828 w 2436"/>
                <a:gd name="T19" fmla="*/ 0 h 3483"/>
                <a:gd name="T20" fmla="*/ 828 w 2436"/>
                <a:gd name="T21" fmla="*/ 0 h 3483"/>
                <a:gd name="T22" fmla="*/ 950 w 2436"/>
                <a:gd name="T23" fmla="*/ 0 h 3483"/>
                <a:gd name="T24" fmla="*/ 1072 w 2436"/>
                <a:gd name="T25" fmla="*/ 25 h 3483"/>
                <a:gd name="T26" fmla="*/ 1340 w 2436"/>
                <a:gd name="T27" fmla="*/ 122 h 3483"/>
                <a:gd name="T28" fmla="*/ 1559 w 2436"/>
                <a:gd name="T29" fmla="*/ 268 h 3483"/>
                <a:gd name="T30" fmla="*/ 1754 w 2436"/>
                <a:gd name="T31" fmla="*/ 414 h 3483"/>
                <a:gd name="T32" fmla="*/ 1754 w 2436"/>
                <a:gd name="T33" fmla="*/ 414 h 3483"/>
                <a:gd name="T34" fmla="*/ 1803 w 2436"/>
                <a:gd name="T35" fmla="*/ 780 h 3483"/>
                <a:gd name="T36" fmla="*/ 1876 w 2436"/>
                <a:gd name="T37" fmla="*/ 1169 h 3483"/>
                <a:gd name="T38" fmla="*/ 2046 w 2436"/>
                <a:gd name="T39" fmla="*/ 1997 h 3483"/>
                <a:gd name="T40" fmla="*/ 2265 w 2436"/>
                <a:gd name="T41" fmla="*/ 2801 h 3483"/>
                <a:gd name="T42" fmla="*/ 2436 w 2436"/>
                <a:gd name="T43" fmla="*/ 3483 h 3483"/>
                <a:gd name="T44" fmla="*/ 2436 w 2436"/>
                <a:gd name="T45" fmla="*/ 3483 h 3483"/>
                <a:gd name="T46" fmla="*/ 2241 w 2436"/>
                <a:gd name="T47" fmla="*/ 3434 h 3483"/>
                <a:gd name="T48" fmla="*/ 2022 w 2436"/>
                <a:gd name="T49" fmla="*/ 3361 h 3483"/>
                <a:gd name="T50" fmla="*/ 1827 w 2436"/>
                <a:gd name="T51" fmla="*/ 3264 h 3483"/>
                <a:gd name="T52" fmla="*/ 1608 w 2436"/>
                <a:gd name="T53" fmla="*/ 3142 h 3483"/>
                <a:gd name="T54" fmla="*/ 1413 w 2436"/>
                <a:gd name="T55" fmla="*/ 3020 h 3483"/>
                <a:gd name="T56" fmla="*/ 1194 w 2436"/>
                <a:gd name="T57" fmla="*/ 2874 h 3483"/>
                <a:gd name="T58" fmla="*/ 999 w 2436"/>
                <a:gd name="T59" fmla="*/ 2704 h 3483"/>
                <a:gd name="T60" fmla="*/ 804 w 2436"/>
                <a:gd name="T61" fmla="*/ 2533 h 3483"/>
                <a:gd name="T62" fmla="*/ 634 w 2436"/>
                <a:gd name="T63" fmla="*/ 2338 h 3483"/>
                <a:gd name="T64" fmla="*/ 487 w 2436"/>
                <a:gd name="T65" fmla="*/ 2143 h 3483"/>
                <a:gd name="T66" fmla="*/ 341 w 2436"/>
                <a:gd name="T67" fmla="*/ 1924 h 3483"/>
                <a:gd name="T68" fmla="*/ 219 w 2436"/>
                <a:gd name="T69" fmla="*/ 1729 h 3483"/>
                <a:gd name="T70" fmla="*/ 122 w 2436"/>
                <a:gd name="T71" fmla="*/ 1510 h 3483"/>
                <a:gd name="T72" fmla="*/ 49 w 2436"/>
                <a:gd name="T73" fmla="*/ 1267 h 3483"/>
                <a:gd name="T74" fmla="*/ 0 w 2436"/>
                <a:gd name="T75" fmla="*/ 1047 h 3483"/>
                <a:gd name="T76" fmla="*/ 0 w 2436"/>
                <a:gd name="T77" fmla="*/ 828 h 3483"/>
                <a:gd name="T78" fmla="*/ 0 w 2436"/>
                <a:gd name="T79" fmla="*/ 828 h 3483"/>
                <a:gd name="T80" fmla="*/ 0 w 2436"/>
                <a:gd name="T81" fmla="*/ 0 h 3483"/>
                <a:gd name="T82" fmla="*/ 2436 w 2436"/>
                <a:gd name="T83" fmla="*/ 3483 h 3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T80" t="T81" r="T82" b="T83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Shape 663"/>
            <p:cNvSpPr>
              <a:spLocks/>
            </p:cNvSpPr>
            <p:nvPr/>
          </p:nvSpPr>
          <p:spPr bwMode="auto">
            <a:xfrm>
              <a:off x="1247825" y="5391625"/>
              <a:ext cx="443300" cy="39000"/>
            </a:xfrm>
            <a:custGeom>
              <a:avLst/>
              <a:gdLst>
                <a:gd name="T0" fmla="*/ 16611 w 17732"/>
                <a:gd name="T1" fmla="*/ 1559 h 1560"/>
                <a:gd name="T2" fmla="*/ 1121 w 17732"/>
                <a:gd name="T3" fmla="*/ 1559 h 1560"/>
                <a:gd name="T4" fmla="*/ 1121 w 17732"/>
                <a:gd name="T5" fmla="*/ 1559 h 1560"/>
                <a:gd name="T6" fmla="*/ 1000 w 17732"/>
                <a:gd name="T7" fmla="*/ 1535 h 1560"/>
                <a:gd name="T8" fmla="*/ 878 w 17732"/>
                <a:gd name="T9" fmla="*/ 1510 h 1560"/>
                <a:gd name="T10" fmla="*/ 780 w 17732"/>
                <a:gd name="T11" fmla="*/ 1462 h 1560"/>
                <a:gd name="T12" fmla="*/ 683 w 17732"/>
                <a:gd name="T13" fmla="*/ 1389 h 1560"/>
                <a:gd name="T14" fmla="*/ 488 w 17732"/>
                <a:gd name="T15" fmla="*/ 1218 h 1560"/>
                <a:gd name="T16" fmla="*/ 318 w 17732"/>
                <a:gd name="T17" fmla="*/ 999 h 1560"/>
                <a:gd name="T18" fmla="*/ 196 w 17732"/>
                <a:gd name="T19" fmla="*/ 755 h 1560"/>
                <a:gd name="T20" fmla="*/ 98 w 17732"/>
                <a:gd name="T21" fmla="*/ 487 h 1560"/>
                <a:gd name="T22" fmla="*/ 25 w 17732"/>
                <a:gd name="T23" fmla="*/ 244 h 1560"/>
                <a:gd name="T24" fmla="*/ 1 w 17732"/>
                <a:gd name="T25" fmla="*/ 0 h 1560"/>
                <a:gd name="T26" fmla="*/ 17731 w 17732"/>
                <a:gd name="T27" fmla="*/ 0 h 1560"/>
                <a:gd name="T28" fmla="*/ 17731 w 17732"/>
                <a:gd name="T29" fmla="*/ 0 h 1560"/>
                <a:gd name="T30" fmla="*/ 17707 w 17732"/>
                <a:gd name="T31" fmla="*/ 244 h 1560"/>
                <a:gd name="T32" fmla="*/ 17634 w 17732"/>
                <a:gd name="T33" fmla="*/ 487 h 1560"/>
                <a:gd name="T34" fmla="*/ 17537 w 17732"/>
                <a:gd name="T35" fmla="*/ 755 h 1560"/>
                <a:gd name="T36" fmla="*/ 17415 w 17732"/>
                <a:gd name="T37" fmla="*/ 999 h 1560"/>
                <a:gd name="T38" fmla="*/ 17244 w 17732"/>
                <a:gd name="T39" fmla="*/ 1218 h 1560"/>
                <a:gd name="T40" fmla="*/ 17049 w 17732"/>
                <a:gd name="T41" fmla="*/ 1389 h 1560"/>
                <a:gd name="T42" fmla="*/ 16952 w 17732"/>
                <a:gd name="T43" fmla="*/ 1462 h 1560"/>
                <a:gd name="T44" fmla="*/ 16855 w 17732"/>
                <a:gd name="T45" fmla="*/ 1510 h 1560"/>
                <a:gd name="T46" fmla="*/ 16733 w 17732"/>
                <a:gd name="T47" fmla="*/ 1535 h 1560"/>
                <a:gd name="T48" fmla="*/ 16611 w 17732"/>
                <a:gd name="T49" fmla="*/ 1559 h 1560"/>
                <a:gd name="T50" fmla="*/ 16611 w 17732"/>
                <a:gd name="T51" fmla="*/ 1559 h 1560"/>
                <a:gd name="T52" fmla="*/ 0 w 17732"/>
                <a:gd name="T53" fmla="*/ 0 h 1560"/>
                <a:gd name="T54" fmla="*/ 17732 w 17732"/>
                <a:gd name="T55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Shape 664"/>
            <p:cNvSpPr>
              <a:spLocks/>
            </p:cNvSpPr>
            <p:nvPr/>
          </p:nvSpPr>
          <p:spPr bwMode="auto">
            <a:xfrm>
              <a:off x="1454850" y="5001950"/>
              <a:ext cx="17075" cy="114475"/>
            </a:xfrm>
            <a:custGeom>
              <a:avLst/>
              <a:gdLst>
                <a:gd name="T0" fmla="*/ 683 w 683"/>
                <a:gd name="T1" fmla="*/ 0 h 4579"/>
                <a:gd name="T2" fmla="*/ 683 w 683"/>
                <a:gd name="T3" fmla="*/ 0 h 4579"/>
                <a:gd name="T4" fmla="*/ 658 w 683"/>
                <a:gd name="T5" fmla="*/ 171 h 4579"/>
                <a:gd name="T6" fmla="*/ 610 w 683"/>
                <a:gd name="T7" fmla="*/ 317 h 4579"/>
                <a:gd name="T8" fmla="*/ 512 w 683"/>
                <a:gd name="T9" fmla="*/ 439 h 4579"/>
                <a:gd name="T10" fmla="*/ 415 w 683"/>
                <a:gd name="T11" fmla="*/ 585 h 4579"/>
                <a:gd name="T12" fmla="*/ 415 w 683"/>
                <a:gd name="T13" fmla="*/ 585 h 4579"/>
                <a:gd name="T14" fmla="*/ 269 w 683"/>
                <a:gd name="T15" fmla="*/ 731 h 4579"/>
                <a:gd name="T16" fmla="*/ 147 w 683"/>
                <a:gd name="T17" fmla="*/ 950 h 4579"/>
                <a:gd name="T18" fmla="*/ 74 w 683"/>
                <a:gd name="T19" fmla="*/ 1072 h 4579"/>
                <a:gd name="T20" fmla="*/ 49 w 683"/>
                <a:gd name="T21" fmla="*/ 1194 h 4579"/>
                <a:gd name="T22" fmla="*/ 1 w 683"/>
                <a:gd name="T23" fmla="*/ 1364 h 4579"/>
                <a:gd name="T24" fmla="*/ 1 w 683"/>
                <a:gd name="T25" fmla="*/ 1535 h 4579"/>
                <a:gd name="T26" fmla="*/ 1 w 683"/>
                <a:gd name="T27" fmla="*/ 1535 h 4579"/>
                <a:gd name="T28" fmla="*/ 1 w 683"/>
                <a:gd name="T29" fmla="*/ 1705 h 4579"/>
                <a:gd name="T30" fmla="*/ 49 w 683"/>
                <a:gd name="T31" fmla="*/ 1851 h 4579"/>
                <a:gd name="T32" fmla="*/ 74 w 683"/>
                <a:gd name="T33" fmla="*/ 1997 h 4579"/>
                <a:gd name="T34" fmla="*/ 147 w 683"/>
                <a:gd name="T35" fmla="*/ 2095 h 4579"/>
                <a:gd name="T36" fmla="*/ 269 w 683"/>
                <a:gd name="T37" fmla="*/ 2314 h 4579"/>
                <a:gd name="T38" fmla="*/ 415 w 683"/>
                <a:gd name="T39" fmla="*/ 2484 h 4579"/>
                <a:gd name="T40" fmla="*/ 415 w 683"/>
                <a:gd name="T41" fmla="*/ 2484 h 4579"/>
                <a:gd name="T42" fmla="*/ 512 w 683"/>
                <a:gd name="T43" fmla="*/ 2606 h 4579"/>
                <a:gd name="T44" fmla="*/ 610 w 683"/>
                <a:gd name="T45" fmla="*/ 2728 h 4579"/>
                <a:gd name="T46" fmla="*/ 658 w 683"/>
                <a:gd name="T47" fmla="*/ 2874 h 4579"/>
                <a:gd name="T48" fmla="*/ 683 w 683"/>
                <a:gd name="T49" fmla="*/ 3045 h 4579"/>
                <a:gd name="T50" fmla="*/ 683 w 683"/>
                <a:gd name="T51" fmla="*/ 3045 h 4579"/>
                <a:gd name="T52" fmla="*/ 658 w 683"/>
                <a:gd name="T53" fmla="*/ 3239 h 4579"/>
                <a:gd name="T54" fmla="*/ 610 w 683"/>
                <a:gd name="T55" fmla="*/ 3385 h 4579"/>
                <a:gd name="T56" fmla="*/ 512 w 683"/>
                <a:gd name="T57" fmla="*/ 3507 h 4579"/>
                <a:gd name="T58" fmla="*/ 415 w 683"/>
                <a:gd name="T59" fmla="*/ 3629 h 4579"/>
                <a:gd name="T60" fmla="*/ 415 w 683"/>
                <a:gd name="T61" fmla="*/ 3629 h 4579"/>
                <a:gd name="T62" fmla="*/ 269 w 683"/>
                <a:gd name="T63" fmla="*/ 3800 h 4579"/>
                <a:gd name="T64" fmla="*/ 147 w 683"/>
                <a:gd name="T65" fmla="*/ 3994 h 4579"/>
                <a:gd name="T66" fmla="*/ 74 w 683"/>
                <a:gd name="T67" fmla="*/ 4116 h 4579"/>
                <a:gd name="T68" fmla="*/ 49 w 683"/>
                <a:gd name="T69" fmla="*/ 4262 h 4579"/>
                <a:gd name="T70" fmla="*/ 1 w 683"/>
                <a:gd name="T71" fmla="*/ 4408 h 4579"/>
                <a:gd name="T72" fmla="*/ 1 w 683"/>
                <a:gd name="T73" fmla="*/ 4579 h 4579"/>
                <a:gd name="T74" fmla="*/ 0 w 683"/>
                <a:gd name="T75" fmla="*/ 0 h 4579"/>
                <a:gd name="T76" fmla="*/ 683 w 683"/>
                <a:gd name="T77" fmla="*/ 4579 h 4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T74" t="T75" r="T76" b="T77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Shape 665"/>
            <p:cNvSpPr>
              <a:spLocks/>
            </p:cNvSpPr>
            <p:nvPr/>
          </p:nvSpPr>
          <p:spPr bwMode="auto">
            <a:xfrm>
              <a:off x="1411025" y="5001950"/>
              <a:ext cx="17075" cy="114475"/>
            </a:xfrm>
            <a:custGeom>
              <a:avLst/>
              <a:gdLst>
                <a:gd name="T0" fmla="*/ 682 w 683"/>
                <a:gd name="T1" fmla="*/ 0 h 4579"/>
                <a:gd name="T2" fmla="*/ 682 w 683"/>
                <a:gd name="T3" fmla="*/ 0 h 4579"/>
                <a:gd name="T4" fmla="*/ 658 w 683"/>
                <a:gd name="T5" fmla="*/ 171 h 4579"/>
                <a:gd name="T6" fmla="*/ 609 w 683"/>
                <a:gd name="T7" fmla="*/ 317 h 4579"/>
                <a:gd name="T8" fmla="*/ 536 w 683"/>
                <a:gd name="T9" fmla="*/ 439 h 4579"/>
                <a:gd name="T10" fmla="*/ 414 w 683"/>
                <a:gd name="T11" fmla="*/ 585 h 4579"/>
                <a:gd name="T12" fmla="*/ 414 w 683"/>
                <a:gd name="T13" fmla="*/ 585 h 4579"/>
                <a:gd name="T14" fmla="*/ 268 w 683"/>
                <a:gd name="T15" fmla="*/ 731 h 4579"/>
                <a:gd name="T16" fmla="*/ 146 w 683"/>
                <a:gd name="T17" fmla="*/ 950 h 4579"/>
                <a:gd name="T18" fmla="*/ 97 w 683"/>
                <a:gd name="T19" fmla="*/ 1072 h 4579"/>
                <a:gd name="T20" fmla="*/ 49 w 683"/>
                <a:gd name="T21" fmla="*/ 1194 h 4579"/>
                <a:gd name="T22" fmla="*/ 24 w 683"/>
                <a:gd name="T23" fmla="*/ 1364 h 4579"/>
                <a:gd name="T24" fmla="*/ 0 w 683"/>
                <a:gd name="T25" fmla="*/ 1535 h 4579"/>
                <a:gd name="T26" fmla="*/ 0 w 683"/>
                <a:gd name="T27" fmla="*/ 1535 h 4579"/>
                <a:gd name="T28" fmla="*/ 24 w 683"/>
                <a:gd name="T29" fmla="*/ 1705 h 4579"/>
                <a:gd name="T30" fmla="*/ 49 w 683"/>
                <a:gd name="T31" fmla="*/ 1851 h 4579"/>
                <a:gd name="T32" fmla="*/ 97 w 683"/>
                <a:gd name="T33" fmla="*/ 1997 h 4579"/>
                <a:gd name="T34" fmla="*/ 146 w 683"/>
                <a:gd name="T35" fmla="*/ 2095 h 4579"/>
                <a:gd name="T36" fmla="*/ 268 w 683"/>
                <a:gd name="T37" fmla="*/ 2314 h 4579"/>
                <a:gd name="T38" fmla="*/ 414 w 683"/>
                <a:gd name="T39" fmla="*/ 2484 h 4579"/>
                <a:gd name="T40" fmla="*/ 414 w 683"/>
                <a:gd name="T41" fmla="*/ 2484 h 4579"/>
                <a:gd name="T42" fmla="*/ 536 w 683"/>
                <a:gd name="T43" fmla="*/ 2606 h 4579"/>
                <a:gd name="T44" fmla="*/ 609 w 683"/>
                <a:gd name="T45" fmla="*/ 2728 h 4579"/>
                <a:gd name="T46" fmla="*/ 658 w 683"/>
                <a:gd name="T47" fmla="*/ 2874 h 4579"/>
                <a:gd name="T48" fmla="*/ 682 w 683"/>
                <a:gd name="T49" fmla="*/ 3045 h 4579"/>
                <a:gd name="T50" fmla="*/ 682 w 683"/>
                <a:gd name="T51" fmla="*/ 3045 h 4579"/>
                <a:gd name="T52" fmla="*/ 658 w 683"/>
                <a:gd name="T53" fmla="*/ 3239 h 4579"/>
                <a:gd name="T54" fmla="*/ 609 w 683"/>
                <a:gd name="T55" fmla="*/ 3385 h 4579"/>
                <a:gd name="T56" fmla="*/ 536 w 683"/>
                <a:gd name="T57" fmla="*/ 3507 h 4579"/>
                <a:gd name="T58" fmla="*/ 414 w 683"/>
                <a:gd name="T59" fmla="*/ 3629 h 4579"/>
                <a:gd name="T60" fmla="*/ 414 w 683"/>
                <a:gd name="T61" fmla="*/ 3629 h 4579"/>
                <a:gd name="T62" fmla="*/ 268 w 683"/>
                <a:gd name="T63" fmla="*/ 3800 h 4579"/>
                <a:gd name="T64" fmla="*/ 146 w 683"/>
                <a:gd name="T65" fmla="*/ 3994 h 4579"/>
                <a:gd name="T66" fmla="*/ 97 w 683"/>
                <a:gd name="T67" fmla="*/ 4116 h 4579"/>
                <a:gd name="T68" fmla="*/ 49 w 683"/>
                <a:gd name="T69" fmla="*/ 4262 h 4579"/>
                <a:gd name="T70" fmla="*/ 24 w 683"/>
                <a:gd name="T71" fmla="*/ 4408 h 4579"/>
                <a:gd name="T72" fmla="*/ 0 w 683"/>
                <a:gd name="T73" fmla="*/ 4579 h 4579"/>
                <a:gd name="T74" fmla="*/ 0 w 683"/>
                <a:gd name="T75" fmla="*/ 0 h 4579"/>
                <a:gd name="T76" fmla="*/ 683 w 683"/>
                <a:gd name="T77" fmla="*/ 4579 h 4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T74" t="T75" r="T76" b="T77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Shape 666"/>
            <p:cNvSpPr>
              <a:spLocks/>
            </p:cNvSpPr>
            <p:nvPr/>
          </p:nvSpPr>
          <p:spPr bwMode="auto">
            <a:xfrm>
              <a:off x="1498700" y="5001950"/>
              <a:ext cx="16450" cy="114475"/>
            </a:xfrm>
            <a:custGeom>
              <a:avLst/>
              <a:gdLst>
                <a:gd name="T0" fmla="*/ 658 w 658"/>
                <a:gd name="T1" fmla="*/ 0 h 4579"/>
                <a:gd name="T2" fmla="*/ 658 w 658"/>
                <a:gd name="T3" fmla="*/ 0 h 4579"/>
                <a:gd name="T4" fmla="*/ 658 w 658"/>
                <a:gd name="T5" fmla="*/ 171 h 4579"/>
                <a:gd name="T6" fmla="*/ 585 w 658"/>
                <a:gd name="T7" fmla="*/ 317 h 4579"/>
                <a:gd name="T8" fmla="*/ 512 w 658"/>
                <a:gd name="T9" fmla="*/ 439 h 4579"/>
                <a:gd name="T10" fmla="*/ 390 w 658"/>
                <a:gd name="T11" fmla="*/ 585 h 4579"/>
                <a:gd name="T12" fmla="*/ 390 w 658"/>
                <a:gd name="T13" fmla="*/ 585 h 4579"/>
                <a:gd name="T14" fmla="*/ 268 w 658"/>
                <a:gd name="T15" fmla="*/ 731 h 4579"/>
                <a:gd name="T16" fmla="*/ 122 w 658"/>
                <a:gd name="T17" fmla="*/ 950 h 4579"/>
                <a:gd name="T18" fmla="*/ 73 w 658"/>
                <a:gd name="T19" fmla="*/ 1072 h 4579"/>
                <a:gd name="T20" fmla="*/ 25 w 658"/>
                <a:gd name="T21" fmla="*/ 1194 h 4579"/>
                <a:gd name="T22" fmla="*/ 0 w 658"/>
                <a:gd name="T23" fmla="*/ 1364 h 4579"/>
                <a:gd name="T24" fmla="*/ 0 w 658"/>
                <a:gd name="T25" fmla="*/ 1535 h 4579"/>
                <a:gd name="T26" fmla="*/ 0 w 658"/>
                <a:gd name="T27" fmla="*/ 1535 h 4579"/>
                <a:gd name="T28" fmla="*/ 0 w 658"/>
                <a:gd name="T29" fmla="*/ 1705 h 4579"/>
                <a:gd name="T30" fmla="*/ 25 w 658"/>
                <a:gd name="T31" fmla="*/ 1851 h 4579"/>
                <a:gd name="T32" fmla="*/ 73 w 658"/>
                <a:gd name="T33" fmla="*/ 1997 h 4579"/>
                <a:gd name="T34" fmla="*/ 122 w 658"/>
                <a:gd name="T35" fmla="*/ 2095 h 4579"/>
                <a:gd name="T36" fmla="*/ 268 w 658"/>
                <a:gd name="T37" fmla="*/ 2314 h 4579"/>
                <a:gd name="T38" fmla="*/ 390 w 658"/>
                <a:gd name="T39" fmla="*/ 2484 h 4579"/>
                <a:gd name="T40" fmla="*/ 390 w 658"/>
                <a:gd name="T41" fmla="*/ 2484 h 4579"/>
                <a:gd name="T42" fmla="*/ 512 w 658"/>
                <a:gd name="T43" fmla="*/ 2606 h 4579"/>
                <a:gd name="T44" fmla="*/ 585 w 658"/>
                <a:gd name="T45" fmla="*/ 2728 h 4579"/>
                <a:gd name="T46" fmla="*/ 658 w 658"/>
                <a:gd name="T47" fmla="*/ 2874 h 4579"/>
                <a:gd name="T48" fmla="*/ 658 w 658"/>
                <a:gd name="T49" fmla="*/ 3045 h 4579"/>
                <a:gd name="T50" fmla="*/ 658 w 658"/>
                <a:gd name="T51" fmla="*/ 3045 h 4579"/>
                <a:gd name="T52" fmla="*/ 658 w 658"/>
                <a:gd name="T53" fmla="*/ 3239 h 4579"/>
                <a:gd name="T54" fmla="*/ 585 w 658"/>
                <a:gd name="T55" fmla="*/ 3385 h 4579"/>
                <a:gd name="T56" fmla="*/ 512 w 658"/>
                <a:gd name="T57" fmla="*/ 3507 h 4579"/>
                <a:gd name="T58" fmla="*/ 390 w 658"/>
                <a:gd name="T59" fmla="*/ 3629 h 4579"/>
                <a:gd name="T60" fmla="*/ 390 w 658"/>
                <a:gd name="T61" fmla="*/ 3629 h 4579"/>
                <a:gd name="T62" fmla="*/ 268 w 658"/>
                <a:gd name="T63" fmla="*/ 3800 h 4579"/>
                <a:gd name="T64" fmla="*/ 122 w 658"/>
                <a:gd name="T65" fmla="*/ 3994 h 4579"/>
                <a:gd name="T66" fmla="*/ 73 w 658"/>
                <a:gd name="T67" fmla="*/ 4116 h 4579"/>
                <a:gd name="T68" fmla="*/ 25 w 658"/>
                <a:gd name="T69" fmla="*/ 4262 h 4579"/>
                <a:gd name="T70" fmla="*/ 0 w 658"/>
                <a:gd name="T71" fmla="*/ 4408 h 4579"/>
                <a:gd name="T72" fmla="*/ 0 w 658"/>
                <a:gd name="T73" fmla="*/ 4579 h 4579"/>
                <a:gd name="T74" fmla="*/ 0 w 658"/>
                <a:gd name="T75" fmla="*/ 0 h 4579"/>
                <a:gd name="T76" fmla="*/ 658 w 658"/>
                <a:gd name="T77" fmla="*/ 4579 h 4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T74" t="T75" r="T76" b="T77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3293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32"/>
          <a:stretch/>
        </p:blipFill>
        <p:spPr>
          <a:xfrm>
            <a:off x="374454" y="888767"/>
            <a:ext cx="3666552" cy="3661338"/>
          </a:xfrm>
          <a:prstGeom prst="ellipse">
            <a:avLst/>
          </a:prstGeom>
        </p:spPr>
      </p:pic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  <a:extLst/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" name="Shape 660"/>
          <p:cNvGrpSpPr>
            <a:grpSpLocks noChangeAspect="1"/>
          </p:cNvGrpSpPr>
          <p:nvPr/>
        </p:nvGrpSpPr>
        <p:grpSpPr bwMode="auto">
          <a:xfrm>
            <a:off x="758212" y="822917"/>
            <a:ext cx="521208" cy="503464"/>
            <a:chOff x="1247825" y="5001950"/>
            <a:chExt cx="443300" cy="428675"/>
          </a:xfrm>
        </p:grpSpPr>
        <p:sp>
          <p:nvSpPr>
            <p:cNvPr id="12" name="Shape 661"/>
            <p:cNvSpPr>
              <a:spLocks/>
            </p:cNvSpPr>
            <p:nvPr/>
          </p:nvSpPr>
          <p:spPr bwMode="auto">
            <a:xfrm>
              <a:off x="1247825" y="5168175"/>
              <a:ext cx="373875" cy="221650"/>
            </a:xfrm>
            <a:custGeom>
              <a:avLst/>
              <a:gdLst>
                <a:gd name="T0" fmla="*/ 12178 w 14955"/>
                <a:gd name="T1" fmla="*/ 8865 h 8866"/>
                <a:gd name="T2" fmla="*/ 12471 w 14955"/>
                <a:gd name="T3" fmla="*/ 8792 h 8866"/>
                <a:gd name="T4" fmla="*/ 12666 w 14955"/>
                <a:gd name="T5" fmla="*/ 8573 h 8866"/>
                <a:gd name="T6" fmla="*/ 12958 w 14955"/>
                <a:gd name="T7" fmla="*/ 8037 h 8866"/>
                <a:gd name="T8" fmla="*/ 13688 w 14955"/>
                <a:gd name="T9" fmla="*/ 6454 h 8866"/>
                <a:gd name="T10" fmla="*/ 14078 w 14955"/>
                <a:gd name="T11" fmla="*/ 5480 h 8866"/>
                <a:gd name="T12" fmla="*/ 14419 w 14955"/>
                <a:gd name="T13" fmla="*/ 4360 h 8866"/>
                <a:gd name="T14" fmla="*/ 14711 w 14955"/>
                <a:gd name="T15" fmla="*/ 3166 h 8866"/>
                <a:gd name="T16" fmla="*/ 14882 w 14955"/>
                <a:gd name="T17" fmla="*/ 1875 h 8866"/>
                <a:gd name="T18" fmla="*/ 14955 w 14955"/>
                <a:gd name="T19" fmla="*/ 536 h 8866"/>
                <a:gd name="T20" fmla="*/ 14955 w 14955"/>
                <a:gd name="T21" fmla="*/ 438 h 8866"/>
                <a:gd name="T22" fmla="*/ 14857 w 14955"/>
                <a:gd name="T23" fmla="*/ 244 h 8866"/>
                <a:gd name="T24" fmla="*/ 14711 w 14955"/>
                <a:gd name="T25" fmla="*/ 97 h 8866"/>
                <a:gd name="T26" fmla="*/ 14516 w 14955"/>
                <a:gd name="T27" fmla="*/ 0 h 8866"/>
                <a:gd name="T28" fmla="*/ 3338 w 14955"/>
                <a:gd name="T29" fmla="*/ 0 h 8866"/>
                <a:gd name="T30" fmla="*/ 3216 w 14955"/>
                <a:gd name="T31" fmla="*/ 0 h 8866"/>
                <a:gd name="T32" fmla="*/ 3021 w 14955"/>
                <a:gd name="T33" fmla="*/ 97 h 8866"/>
                <a:gd name="T34" fmla="*/ 2875 w 14955"/>
                <a:gd name="T35" fmla="*/ 244 h 8866"/>
                <a:gd name="T36" fmla="*/ 2777 w 14955"/>
                <a:gd name="T37" fmla="*/ 438 h 8866"/>
                <a:gd name="T38" fmla="*/ 2777 w 14955"/>
                <a:gd name="T39" fmla="*/ 536 h 8866"/>
                <a:gd name="T40" fmla="*/ 2777 w 14955"/>
                <a:gd name="T41" fmla="*/ 706 h 8866"/>
                <a:gd name="T42" fmla="*/ 2363 w 14955"/>
                <a:gd name="T43" fmla="*/ 585 h 8866"/>
                <a:gd name="T44" fmla="*/ 1949 w 14955"/>
                <a:gd name="T45" fmla="*/ 536 h 8866"/>
                <a:gd name="T46" fmla="*/ 1755 w 14955"/>
                <a:gd name="T47" fmla="*/ 560 h 8866"/>
                <a:gd name="T48" fmla="*/ 1365 w 14955"/>
                <a:gd name="T49" fmla="*/ 633 h 8866"/>
                <a:gd name="T50" fmla="*/ 1024 w 14955"/>
                <a:gd name="T51" fmla="*/ 779 h 8866"/>
                <a:gd name="T52" fmla="*/ 707 w 14955"/>
                <a:gd name="T53" fmla="*/ 999 h 8866"/>
                <a:gd name="T54" fmla="*/ 439 w 14955"/>
                <a:gd name="T55" fmla="*/ 1242 h 8866"/>
                <a:gd name="T56" fmla="*/ 244 w 14955"/>
                <a:gd name="T57" fmla="*/ 1559 h 8866"/>
                <a:gd name="T58" fmla="*/ 98 w 14955"/>
                <a:gd name="T59" fmla="*/ 1900 h 8866"/>
                <a:gd name="T60" fmla="*/ 1 w 14955"/>
                <a:gd name="T61" fmla="*/ 2289 h 8866"/>
                <a:gd name="T62" fmla="*/ 1 w 14955"/>
                <a:gd name="T63" fmla="*/ 2484 h 8866"/>
                <a:gd name="T64" fmla="*/ 98 w 14955"/>
                <a:gd name="T65" fmla="*/ 3191 h 8866"/>
                <a:gd name="T66" fmla="*/ 366 w 14955"/>
                <a:gd name="T67" fmla="*/ 3872 h 8866"/>
                <a:gd name="T68" fmla="*/ 780 w 14955"/>
                <a:gd name="T69" fmla="*/ 4530 h 8866"/>
                <a:gd name="T70" fmla="*/ 1292 w 14955"/>
                <a:gd name="T71" fmla="*/ 5090 h 8866"/>
                <a:gd name="T72" fmla="*/ 1901 w 14955"/>
                <a:gd name="T73" fmla="*/ 5577 h 8866"/>
                <a:gd name="T74" fmla="*/ 2583 w 14955"/>
                <a:gd name="T75" fmla="*/ 5943 h 8866"/>
                <a:gd name="T76" fmla="*/ 3265 w 14955"/>
                <a:gd name="T77" fmla="*/ 6186 h 8866"/>
                <a:gd name="T78" fmla="*/ 3946 w 14955"/>
                <a:gd name="T79" fmla="*/ 6284 h 8866"/>
                <a:gd name="T80" fmla="*/ 4068 w 14955"/>
                <a:gd name="T81" fmla="*/ 6625 h 8866"/>
                <a:gd name="T82" fmla="*/ 4507 w 14955"/>
                <a:gd name="T83" fmla="*/ 7574 h 8866"/>
                <a:gd name="T84" fmla="*/ 5067 w 14955"/>
                <a:gd name="T85" fmla="*/ 8573 h 8866"/>
                <a:gd name="T86" fmla="*/ 5140 w 14955"/>
                <a:gd name="T87" fmla="*/ 8695 h 8866"/>
                <a:gd name="T88" fmla="*/ 5408 w 14955"/>
                <a:gd name="T89" fmla="*/ 8841 h 8866"/>
                <a:gd name="T90" fmla="*/ 0 w 14955"/>
                <a:gd name="T91" fmla="*/ 0 h 8866"/>
                <a:gd name="T92" fmla="*/ 14955 w 14955"/>
                <a:gd name="T93" fmla="*/ 8866 h 8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Shape 662"/>
            <p:cNvSpPr>
              <a:spLocks/>
            </p:cNvSpPr>
            <p:nvPr/>
          </p:nvSpPr>
          <p:spPr bwMode="auto">
            <a:xfrm>
              <a:off x="1275850" y="5209575"/>
              <a:ext cx="60900" cy="87075"/>
            </a:xfrm>
            <a:custGeom>
              <a:avLst/>
              <a:gdLst>
                <a:gd name="T0" fmla="*/ 0 w 2436"/>
                <a:gd name="T1" fmla="*/ 828 h 3483"/>
                <a:gd name="T2" fmla="*/ 0 w 2436"/>
                <a:gd name="T3" fmla="*/ 828 h 3483"/>
                <a:gd name="T4" fmla="*/ 0 w 2436"/>
                <a:gd name="T5" fmla="*/ 658 h 3483"/>
                <a:gd name="T6" fmla="*/ 49 w 2436"/>
                <a:gd name="T7" fmla="*/ 512 h 3483"/>
                <a:gd name="T8" fmla="*/ 122 w 2436"/>
                <a:gd name="T9" fmla="*/ 366 h 3483"/>
                <a:gd name="T10" fmla="*/ 244 w 2436"/>
                <a:gd name="T11" fmla="*/ 244 h 3483"/>
                <a:gd name="T12" fmla="*/ 366 w 2436"/>
                <a:gd name="T13" fmla="*/ 146 h 3483"/>
                <a:gd name="T14" fmla="*/ 487 w 2436"/>
                <a:gd name="T15" fmla="*/ 73 h 3483"/>
                <a:gd name="T16" fmla="*/ 658 w 2436"/>
                <a:gd name="T17" fmla="*/ 25 h 3483"/>
                <a:gd name="T18" fmla="*/ 828 w 2436"/>
                <a:gd name="T19" fmla="*/ 0 h 3483"/>
                <a:gd name="T20" fmla="*/ 828 w 2436"/>
                <a:gd name="T21" fmla="*/ 0 h 3483"/>
                <a:gd name="T22" fmla="*/ 950 w 2436"/>
                <a:gd name="T23" fmla="*/ 0 h 3483"/>
                <a:gd name="T24" fmla="*/ 1072 w 2436"/>
                <a:gd name="T25" fmla="*/ 25 h 3483"/>
                <a:gd name="T26" fmla="*/ 1340 w 2436"/>
                <a:gd name="T27" fmla="*/ 122 h 3483"/>
                <a:gd name="T28" fmla="*/ 1559 w 2436"/>
                <a:gd name="T29" fmla="*/ 268 h 3483"/>
                <a:gd name="T30" fmla="*/ 1754 w 2436"/>
                <a:gd name="T31" fmla="*/ 414 h 3483"/>
                <a:gd name="T32" fmla="*/ 1754 w 2436"/>
                <a:gd name="T33" fmla="*/ 414 h 3483"/>
                <a:gd name="T34" fmla="*/ 1803 w 2436"/>
                <a:gd name="T35" fmla="*/ 780 h 3483"/>
                <a:gd name="T36" fmla="*/ 1876 w 2436"/>
                <a:gd name="T37" fmla="*/ 1169 h 3483"/>
                <a:gd name="T38" fmla="*/ 2046 w 2436"/>
                <a:gd name="T39" fmla="*/ 1997 h 3483"/>
                <a:gd name="T40" fmla="*/ 2265 w 2436"/>
                <a:gd name="T41" fmla="*/ 2801 h 3483"/>
                <a:gd name="T42" fmla="*/ 2436 w 2436"/>
                <a:gd name="T43" fmla="*/ 3483 h 3483"/>
                <a:gd name="T44" fmla="*/ 2436 w 2436"/>
                <a:gd name="T45" fmla="*/ 3483 h 3483"/>
                <a:gd name="T46" fmla="*/ 2241 w 2436"/>
                <a:gd name="T47" fmla="*/ 3434 h 3483"/>
                <a:gd name="T48" fmla="*/ 2022 w 2436"/>
                <a:gd name="T49" fmla="*/ 3361 h 3483"/>
                <a:gd name="T50" fmla="*/ 1827 w 2436"/>
                <a:gd name="T51" fmla="*/ 3264 h 3483"/>
                <a:gd name="T52" fmla="*/ 1608 w 2436"/>
                <a:gd name="T53" fmla="*/ 3142 h 3483"/>
                <a:gd name="T54" fmla="*/ 1413 w 2436"/>
                <a:gd name="T55" fmla="*/ 3020 h 3483"/>
                <a:gd name="T56" fmla="*/ 1194 w 2436"/>
                <a:gd name="T57" fmla="*/ 2874 h 3483"/>
                <a:gd name="T58" fmla="*/ 999 w 2436"/>
                <a:gd name="T59" fmla="*/ 2704 h 3483"/>
                <a:gd name="T60" fmla="*/ 804 w 2436"/>
                <a:gd name="T61" fmla="*/ 2533 h 3483"/>
                <a:gd name="T62" fmla="*/ 634 w 2436"/>
                <a:gd name="T63" fmla="*/ 2338 h 3483"/>
                <a:gd name="T64" fmla="*/ 487 w 2436"/>
                <a:gd name="T65" fmla="*/ 2143 h 3483"/>
                <a:gd name="T66" fmla="*/ 341 w 2436"/>
                <a:gd name="T67" fmla="*/ 1924 h 3483"/>
                <a:gd name="T68" fmla="*/ 219 w 2436"/>
                <a:gd name="T69" fmla="*/ 1729 h 3483"/>
                <a:gd name="T70" fmla="*/ 122 w 2436"/>
                <a:gd name="T71" fmla="*/ 1510 h 3483"/>
                <a:gd name="T72" fmla="*/ 49 w 2436"/>
                <a:gd name="T73" fmla="*/ 1267 h 3483"/>
                <a:gd name="T74" fmla="*/ 0 w 2436"/>
                <a:gd name="T75" fmla="*/ 1047 h 3483"/>
                <a:gd name="T76" fmla="*/ 0 w 2436"/>
                <a:gd name="T77" fmla="*/ 828 h 3483"/>
                <a:gd name="T78" fmla="*/ 0 w 2436"/>
                <a:gd name="T79" fmla="*/ 828 h 3483"/>
                <a:gd name="T80" fmla="*/ 0 w 2436"/>
                <a:gd name="T81" fmla="*/ 0 h 3483"/>
                <a:gd name="T82" fmla="*/ 2436 w 2436"/>
                <a:gd name="T83" fmla="*/ 3483 h 3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T80" t="T81" r="T82" b="T83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Shape 663"/>
            <p:cNvSpPr>
              <a:spLocks/>
            </p:cNvSpPr>
            <p:nvPr/>
          </p:nvSpPr>
          <p:spPr bwMode="auto">
            <a:xfrm>
              <a:off x="1247825" y="5391625"/>
              <a:ext cx="443300" cy="39000"/>
            </a:xfrm>
            <a:custGeom>
              <a:avLst/>
              <a:gdLst>
                <a:gd name="T0" fmla="*/ 16611 w 17732"/>
                <a:gd name="T1" fmla="*/ 1559 h 1560"/>
                <a:gd name="T2" fmla="*/ 1121 w 17732"/>
                <a:gd name="T3" fmla="*/ 1559 h 1560"/>
                <a:gd name="T4" fmla="*/ 1121 w 17732"/>
                <a:gd name="T5" fmla="*/ 1559 h 1560"/>
                <a:gd name="T6" fmla="*/ 1000 w 17732"/>
                <a:gd name="T7" fmla="*/ 1535 h 1560"/>
                <a:gd name="T8" fmla="*/ 878 w 17732"/>
                <a:gd name="T9" fmla="*/ 1510 h 1560"/>
                <a:gd name="T10" fmla="*/ 780 w 17732"/>
                <a:gd name="T11" fmla="*/ 1462 h 1560"/>
                <a:gd name="T12" fmla="*/ 683 w 17732"/>
                <a:gd name="T13" fmla="*/ 1389 h 1560"/>
                <a:gd name="T14" fmla="*/ 488 w 17732"/>
                <a:gd name="T15" fmla="*/ 1218 h 1560"/>
                <a:gd name="T16" fmla="*/ 318 w 17732"/>
                <a:gd name="T17" fmla="*/ 999 h 1560"/>
                <a:gd name="T18" fmla="*/ 196 w 17732"/>
                <a:gd name="T19" fmla="*/ 755 h 1560"/>
                <a:gd name="T20" fmla="*/ 98 w 17732"/>
                <a:gd name="T21" fmla="*/ 487 h 1560"/>
                <a:gd name="T22" fmla="*/ 25 w 17732"/>
                <a:gd name="T23" fmla="*/ 244 h 1560"/>
                <a:gd name="T24" fmla="*/ 1 w 17732"/>
                <a:gd name="T25" fmla="*/ 0 h 1560"/>
                <a:gd name="T26" fmla="*/ 17731 w 17732"/>
                <a:gd name="T27" fmla="*/ 0 h 1560"/>
                <a:gd name="T28" fmla="*/ 17731 w 17732"/>
                <a:gd name="T29" fmla="*/ 0 h 1560"/>
                <a:gd name="T30" fmla="*/ 17707 w 17732"/>
                <a:gd name="T31" fmla="*/ 244 h 1560"/>
                <a:gd name="T32" fmla="*/ 17634 w 17732"/>
                <a:gd name="T33" fmla="*/ 487 h 1560"/>
                <a:gd name="T34" fmla="*/ 17537 w 17732"/>
                <a:gd name="T35" fmla="*/ 755 h 1560"/>
                <a:gd name="T36" fmla="*/ 17415 w 17732"/>
                <a:gd name="T37" fmla="*/ 999 h 1560"/>
                <a:gd name="T38" fmla="*/ 17244 w 17732"/>
                <a:gd name="T39" fmla="*/ 1218 h 1560"/>
                <a:gd name="T40" fmla="*/ 17049 w 17732"/>
                <a:gd name="T41" fmla="*/ 1389 h 1560"/>
                <a:gd name="T42" fmla="*/ 16952 w 17732"/>
                <a:gd name="T43" fmla="*/ 1462 h 1560"/>
                <a:gd name="T44" fmla="*/ 16855 w 17732"/>
                <a:gd name="T45" fmla="*/ 1510 h 1560"/>
                <a:gd name="T46" fmla="*/ 16733 w 17732"/>
                <a:gd name="T47" fmla="*/ 1535 h 1560"/>
                <a:gd name="T48" fmla="*/ 16611 w 17732"/>
                <a:gd name="T49" fmla="*/ 1559 h 1560"/>
                <a:gd name="T50" fmla="*/ 16611 w 17732"/>
                <a:gd name="T51" fmla="*/ 1559 h 1560"/>
                <a:gd name="T52" fmla="*/ 0 w 17732"/>
                <a:gd name="T53" fmla="*/ 0 h 1560"/>
                <a:gd name="T54" fmla="*/ 17732 w 17732"/>
                <a:gd name="T55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Shape 664"/>
            <p:cNvSpPr>
              <a:spLocks/>
            </p:cNvSpPr>
            <p:nvPr/>
          </p:nvSpPr>
          <p:spPr bwMode="auto">
            <a:xfrm>
              <a:off x="1454850" y="5001950"/>
              <a:ext cx="17075" cy="114475"/>
            </a:xfrm>
            <a:custGeom>
              <a:avLst/>
              <a:gdLst>
                <a:gd name="T0" fmla="*/ 683 w 683"/>
                <a:gd name="T1" fmla="*/ 0 h 4579"/>
                <a:gd name="T2" fmla="*/ 683 w 683"/>
                <a:gd name="T3" fmla="*/ 0 h 4579"/>
                <a:gd name="T4" fmla="*/ 658 w 683"/>
                <a:gd name="T5" fmla="*/ 171 h 4579"/>
                <a:gd name="T6" fmla="*/ 610 w 683"/>
                <a:gd name="T7" fmla="*/ 317 h 4579"/>
                <a:gd name="T8" fmla="*/ 512 w 683"/>
                <a:gd name="T9" fmla="*/ 439 h 4579"/>
                <a:gd name="T10" fmla="*/ 415 w 683"/>
                <a:gd name="T11" fmla="*/ 585 h 4579"/>
                <a:gd name="T12" fmla="*/ 415 w 683"/>
                <a:gd name="T13" fmla="*/ 585 h 4579"/>
                <a:gd name="T14" fmla="*/ 269 w 683"/>
                <a:gd name="T15" fmla="*/ 731 h 4579"/>
                <a:gd name="T16" fmla="*/ 147 w 683"/>
                <a:gd name="T17" fmla="*/ 950 h 4579"/>
                <a:gd name="T18" fmla="*/ 74 w 683"/>
                <a:gd name="T19" fmla="*/ 1072 h 4579"/>
                <a:gd name="T20" fmla="*/ 49 w 683"/>
                <a:gd name="T21" fmla="*/ 1194 h 4579"/>
                <a:gd name="T22" fmla="*/ 1 w 683"/>
                <a:gd name="T23" fmla="*/ 1364 h 4579"/>
                <a:gd name="T24" fmla="*/ 1 w 683"/>
                <a:gd name="T25" fmla="*/ 1535 h 4579"/>
                <a:gd name="T26" fmla="*/ 1 w 683"/>
                <a:gd name="T27" fmla="*/ 1535 h 4579"/>
                <a:gd name="T28" fmla="*/ 1 w 683"/>
                <a:gd name="T29" fmla="*/ 1705 h 4579"/>
                <a:gd name="T30" fmla="*/ 49 w 683"/>
                <a:gd name="T31" fmla="*/ 1851 h 4579"/>
                <a:gd name="T32" fmla="*/ 74 w 683"/>
                <a:gd name="T33" fmla="*/ 1997 h 4579"/>
                <a:gd name="T34" fmla="*/ 147 w 683"/>
                <a:gd name="T35" fmla="*/ 2095 h 4579"/>
                <a:gd name="T36" fmla="*/ 269 w 683"/>
                <a:gd name="T37" fmla="*/ 2314 h 4579"/>
                <a:gd name="T38" fmla="*/ 415 w 683"/>
                <a:gd name="T39" fmla="*/ 2484 h 4579"/>
                <a:gd name="T40" fmla="*/ 415 w 683"/>
                <a:gd name="T41" fmla="*/ 2484 h 4579"/>
                <a:gd name="T42" fmla="*/ 512 w 683"/>
                <a:gd name="T43" fmla="*/ 2606 h 4579"/>
                <a:gd name="T44" fmla="*/ 610 w 683"/>
                <a:gd name="T45" fmla="*/ 2728 h 4579"/>
                <a:gd name="T46" fmla="*/ 658 w 683"/>
                <a:gd name="T47" fmla="*/ 2874 h 4579"/>
                <a:gd name="T48" fmla="*/ 683 w 683"/>
                <a:gd name="T49" fmla="*/ 3045 h 4579"/>
                <a:gd name="T50" fmla="*/ 683 w 683"/>
                <a:gd name="T51" fmla="*/ 3045 h 4579"/>
                <a:gd name="T52" fmla="*/ 658 w 683"/>
                <a:gd name="T53" fmla="*/ 3239 h 4579"/>
                <a:gd name="T54" fmla="*/ 610 w 683"/>
                <a:gd name="T55" fmla="*/ 3385 h 4579"/>
                <a:gd name="T56" fmla="*/ 512 w 683"/>
                <a:gd name="T57" fmla="*/ 3507 h 4579"/>
                <a:gd name="T58" fmla="*/ 415 w 683"/>
                <a:gd name="T59" fmla="*/ 3629 h 4579"/>
                <a:gd name="T60" fmla="*/ 415 w 683"/>
                <a:gd name="T61" fmla="*/ 3629 h 4579"/>
                <a:gd name="T62" fmla="*/ 269 w 683"/>
                <a:gd name="T63" fmla="*/ 3800 h 4579"/>
                <a:gd name="T64" fmla="*/ 147 w 683"/>
                <a:gd name="T65" fmla="*/ 3994 h 4579"/>
                <a:gd name="T66" fmla="*/ 74 w 683"/>
                <a:gd name="T67" fmla="*/ 4116 h 4579"/>
                <a:gd name="T68" fmla="*/ 49 w 683"/>
                <a:gd name="T69" fmla="*/ 4262 h 4579"/>
                <a:gd name="T70" fmla="*/ 1 w 683"/>
                <a:gd name="T71" fmla="*/ 4408 h 4579"/>
                <a:gd name="T72" fmla="*/ 1 w 683"/>
                <a:gd name="T73" fmla="*/ 4579 h 4579"/>
                <a:gd name="T74" fmla="*/ 0 w 683"/>
                <a:gd name="T75" fmla="*/ 0 h 4579"/>
                <a:gd name="T76" fmla="*/ 683 w 683"/>
                <a:gd name="T77" fmla="*/ 4579 h 4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T74" t="T75" r="T76" b="T77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Shape 665"/>
            <p:cNvSpPr>
              <a:spLocks/>
            </p:cNvSpPr>
            <p:nvPr/>
          </p:nvSpPr>
          <p:spPr bwMode="auto">
            <a:xfrm>
              <a:off x="1411025" y="5001950"/>
              <a:ext cx="17075" cy="114475"/>
            </a:xfrm>
            <a:custGeom>
              <a:avLst/>
              <a:gdLst>
                <a:gd name="T0" fmla="*/ 682 w 683"/>
                <a:gd name="T1" fmla="*/ 0 h 4579"/>
                <a:gd name="T2" fmla="*/ 682 w 683"/>
                <a:gd name="T3" fmla="*/ 0 h 4579"/>
                <a:gd name="T4" fmla="*/ 658 w 683"/>
                <a:gd name="T5" fmla="*/ 171 h 4579"/>
                <a:gd name="T6" fmla="*/ 609 w 683"/>
                <a:gd name="T7" fmla="*/ 317 h 4579"/>
                <a:gd name="T8" fmla="*/ 536 w 683"/>
                <a:gd name="T9" fmla="*/ 439 h 4579"/>
                <a:gd name="T10" fmla="*/ 414 w 683"/>
                <a:gd name="T11" fmla="*/ 585 h 4579"/>
                <a:gd name="T12" fmla="*/ 414 w 683"/>
                <a:gd name="T13" fmla="*/ 585 h 4579"/>
                <a:gd name="T14" fmla="*/ 268 w 683"/>
                <a:gd name="T15" fmla="*/ 731 h 4579"/>
                <a:gd name="T16" fmla="*/ 146 w 683"/>
                <a:gd name="T17" fmla="*/ 950 h 4579"/>
                <a:gd name="T18" fmla="*/ 97 w 683"/>
                <a:gd name="T19" fmla="*/ 1072 h 4579"/>
                <a:gd name="T20" fmla="*/ 49 w 683"/>
                <a:gd name="T21" fmla="*/ 1194 h 4579"/>
                <a:gd name="T22" fmla="*/ 24 w 683"/>
                <a:gd name="T23" fmla="*/ 1364 h 4579"/>
                <a:gd name="T24" fmla="*/ 0 w 683"/>
                <a:gd name="T25" fmla="*/ 1535 h 4579"/>
                <a:gd name="T26" fmla="*/ 0 w 683"/>
                <a:gd name="T27" fmla="*/ 1535 h 4579"/>
                <a:gd name="T28" fmla="*/ 24 w 683"/>
                <a:gd name="T29" fmla="*/ 1705 h 4579"/>
                <a:gd name="T30" fmla="*/ 49 w 683"/>
                <a:gd name="T31" fmla="*/ 1851 h 4579"/>
                <a:gd name="T32" fmla="*/ 97 w 683"/>
                <a:gd name="T33" fmla="*/ 1997 h 4579"/>
                <a:gd name="T34" fmla="*/ 146 w 683"/>
                <a:gd name="T35" fmla="*/ 2095 h 4579"/>
                <a:gd name="T36" fmla="*/ 268 w 683"/>
                <a:gd name="T37" fmla="*/ 2314 h 4579"/>
                <a:gd name="T38" fmla="*/ 414 w 683"/>
                <a:gd name="T39" fmla="*/ 2484 h 4579"/>
                <a:gd name="T40" fmla="*/ 414 w 683"/>
                <a:gd name="T41" fmla="*/ 2484 h 4579"/>
                <a:gd name="T42" fmla="*/ 536 w 683"/>
                <a:gd name="T43" fmla="*/ 2606 h 4579"/>
                <a:gd name="T44" fmla="*/ 609 w 683"/>
                <a:gd name="T45" fmla="*/ 2728 h 4579"/>
                <a:gd name="T46" fmla="*/ 658 w 683"/>
                <a:gd name="T47" fmla="*/ 2874 h 4579"/>
                <a:gd name="T48" fmla="*/ 682 w 683"/>
                <a:gd name="T49" fmla="*/ 3045 h 4579"/>
                <a:gd name="T50" fmla="*/ 682 w 683"/>
                <a:gd name="T51" fmla="*/ 3045 h 4579"/>
                <a:gd name="T52" fmla="*/ 658 w 683"/>
                <a:gd name="T53" fmla="*/ 3239 h 4579"/>
                <a:gd name="T54" fmla="*/ 609 w 683"/>
                <a:gd name="T55" fmla="*/ 3385 h 4579"/>
                <a:gd name="T56" fmla="*/ 536 w 683"/>
                <a:gd name="T57" fmla="*/ 3507 h 4579"/>
                <a:gd name="T58" fmla="*/ 414 w 683"/>
                <a:gd name="T59" fmla="*/ 3629 h 4579"/>
                <a:gd name="T60" fmla="*/ 414 w 683"/>
                <a:gd name="T61" fmla="*/ 3629 h 4579"/>
                <a:gd name="T62" fmla="*/ 268 w 683"/>
                <a:gd name="T63" fmla="*/ 3800 h 4579"/>
                <a:gd name="T64" fmla="*/ 146 w 683"/>
                <a:gd name="T65" fmla="*/ 3994 h 4579"/>
                <a:gd name="T66" fmla="*/ 97 w 683"/>
                <a:gd name="T67" fmla="*/ 4116 h 4579"/>
                <a:gd name="T68" fmla="*/ 49 w 683"/>
                <a:gd name="T69" fmla="*/ 4262 h 4579"/>
                <a:gd name="T70" fmla="*/ 24 w 683"/>
                <a:gd name="T71" fmla="*/ 4408 h 4579"/>
                <a:gd name="T72" fmla="*/ 0 w 683"/>
                <a:gd name="T73" fmla="*/ 4579 h 4579"/>
                <a:gd name="T74" fmla="*/ 0 w 683"/>
                <a:gd name="T75" fmla="*/ 0 h 4579"/>
                <a:gd name="T76" fmla="*/ 683 w 683"/>
                <a:gd name="T77" fmla="*/ 4579 h 4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T74" t="T75" r="T76" b="T77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Shape 666"/>
            <p:cNvSpPr>
              <a:spLocks/>
            </p:cNvSpPr>
            <p:nvPr/>
          </p:nvSpPr>
          <p:spPr bwMode="auto">
            <a:xfrm>
              <a:off x="1498700" y="5001950"/>
              <a:ext cx="16450" cy="114475"/>
            </a:xfrm>
            <a:custGeom>
              <a:avLst/>
              <a:gdLst>
                <a:gd name="T0" fmla="*/ 658 w 658"/>
                <a:gd name="T1" fmla="*/ 0 h 4579"/>
                <a:gd name="T2" fmla="*/ 658 w 658"/>
                <a:gd name="T3" fmla="*/ 0 h 4579"/>
                <a:gd name="T4" fmla="*/ 658 w 658"/>
                <a:gd name="T5" fmla="*/ 171 h 4579"/>
                <a:gd name="T6" fmla="*/ 585 w 658"/>
                <a:gd name="T7" fmla="*/ 317 h 4579"/>
                <a:gd name="T8" fmla="*/ 512 w 658"/>
                <a:gd name="T9" fmla="*/ 439 h 4579"/>
                <a:gd name="T10" fmla="*/ 390 w 658"/>
                <a:gd name="T11" fmla="*/ 585 h 4579"/>
                <a:gd name="T12" fmla="*/ 390 w 658"/>
                <a:gd name="T13" fmla="*/ 585 h 4579"/>
                <a:gd name="T14" fmla="*/ 268 w 658"/>
                <a:gd name="T15" fmla="*/ 731 h 4579"/>
                <a:gd name="T16" fmla="*/ 122 w 658"/>
                <a:gd name="T17" fmla="*/ 950 h 4579"/>
                <a:gd name="T18" fmla="*/ 73 w 658"/>
                <a:gd name="T19" fmla="*/ 1072 h 4579"/>
                <a:gd name="T20" fmla="*/ 25 w 658"/>
                <a:gd name="T21" fmla="*/ 1194 h 4579"/>
                <a:gd name="T22" fmla="*/ 0 w 658"/>
                <a:gd name="T23" fmla="*/ 1364 h 4579"/>
                <a:gd name="T24" fmla="*/ 0 w 658"/>
                <a:gd name="T25" fmla="*/ 1535 h 4579"/>
                <a:gd name="T26" fmla="*/ 0 w 658"/>
                <a:gd name="T27" fmla="*/ 1535 h 4579"/>
                <a:gd name="T28" fmla="*/ 0 w 658"/>
                <a:gd name="T29" fmla="*/ 1705 h 4579"/>
                <a:gd name="T30" fmla="*/ 25 w 658"/>
                <a:gd name="T31" fmla="*/ 1851 h 4579"/>
                <a:gd name="T32" fmla="*/ 73 w 658"/>
                <a:gd name="T33" fmla="*/ 1997 h 4579"/>
                <a:gd name="T34" fmla="*/ 122 w 658"/>
                <a:gd name="T35" fmla="*/ 2095 h 4579"/>
                <a:gd name="T36" fmla="*/ 268 w 658"/>
                <a:gd name="T37" fmla="*/ 2314 h 4579"/>
                <a:gd name="T38" fmla="*/ 390 w 658"/>
                <a:gd name="T39" fmla="*/ 2484 h 4579"/>
                <a:gd name="T40" fmla="*/ 390 w 658"/>
                <a:gd name="T41" fmla="*/ 2484 h 4579"/>
                <a:gd name="T42" fmla="*/ 512 w 658"/>
                <a:gd name="T43" fmla="*/ 2606 h 4579"/>
                <a:gd name="T44" fmla="*/ 585 w 658"/>
                <a:gd name="T45" fmla="*/ 2728 h 4579"/>
                <a:gd name="T46" fmla="*/ 658 w 658"/>
                <a:gd name="T47" fmla="*/ 2874 h 4579"/>
                <a:gd name="T48" fmla="*/ 658 w 658"/>
                <a:gd name="T49" fmla="*/ 3045 h 4579"/>
                <a:gd name="T50" fmla="*/ 658 w 658"/>
                <a:gd name="T51" fmla="*/ 3045 h 4579"/>
                <a:gd name="T52" fmla="*/ 658 w 658"/>
                <a:gd name="T53" fmla="*/ 3239 h 4579"/>
                <a:gd name="T54" fmla="*/ 585 w 658"/>
                <a:gd name="T55" fmla="*/ 3385 h 4579"/>
                <a:gd name="T56" fmla="*/ 512 w 658"/>
                <a:gd name="T57" fmla="*/ 3507 h 4579"/>
                <a:gd name="T58" fmla="*/ 390 w 658"/>
                <a:gd name="T59" fmla="*/ 3629 h 4579"/>
                <a:gd name="T60" fmla="*/ 390 w 658"/>
                <a:gd name="T61" fmla="*/ 3629 h 4579"/>
                <a:gd name="T62" fmla="*/ 268 w 658"/>
                <a:gd name="T63" fmla="*/ 3800 h 4579"/>
                <a:gd name="T64" fmla="*/ 122 w 658"/>
                <a:gd name="T65" fmla="*/ 3994 h 4579"/>
                <a:gd name="T66" fmla="*/ 73 w 658"/>
                <a:gd name="T67" fmla="*/ 4116 h 4579"/>
                <a:gd name="T68" fmla="*/ 25 w 658"/>
                <a:gd name="T69" fmla="*/ 4262 h 4579"/>
                <a:gd name="T70" fmla="*/ 0 w 658"/>
                <a:gd name="T71" fmla="*/ 4408 h 4579"/>
                <a:gd name="T72" fmla="*/ 0 w 658"/>
                <a:gd name="T73" fmla="*/ 4579 h 4579"/>
                <a:gd name="T74" fmla="*/ 0 w 658"/>
                <a:gd name="T75" fmla="*/ 0 h 4579"/>
                <a:gd name="T76" fmla="*/ 658 w 658"/>
                <a:gd name="T77" fmla="*/ 4579 h 4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T74" t="T75" r="T76" b="T77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" name="Shape 166"/>
          <p:cNvSpPr txBox="1">
            <a:spLocks/>
          </p:cNvSpPr>
          <p:nvPr/>
        </p:nvSpPr>
        <p:spPr bwMode="auto">
          <a:xfrm>
            <a:off x="4361975" y="878850"/>
            <a:ext cx="4173000" cy="3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kern="0" dirty="0" smtClean="0">
                <a:solidFill>
                  <a:schemeClr val="dk1"/>
                </a:solidFill>
                <a:sym typeface="Lora"/>
              </a:rPr>
              <a:t>Metering</a:t>
            </a:r>
            <a:endParaRPr lang="en" sz="2000" b="1" kern="0" dirty="0" smtClean="0">
              <a:solidFill>
                <a:schemeClr val="dk1"/>
              </a:solidFill>
              <a:highlight>
                <a:srgbClr val="FFCD00"/>
              </a:highlight>
              <a:sym typeface="Lor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endParaRPr lang="en-US" sz="2000" kern="0" dirty="0" smtClean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>
                <a:sym typeface="Quattrocento Sans"/>
              </a:rPr>
              <a:t>The “feature” is </a:t>
            </a:r>
            <a:r>
              <a:rPr lang="en-US" sz="2000" kern="0" dirty="0" smtClean="0">
                <a:sym typeface="Quattrocento Sans"/>
              </a:rPr>
              <a:t>consumers’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 smtClean="0">
                <a:sym typeface="Quattrocento Sans"/>
              </a:rPr>
              <a:t>use </a:t>
            </a:r>
            <a:r>
              <a:rPr lang="en-US" sz="2000" kern="0" dirty="0">
                <a:sym typeface="Quattrocento Sans"/>
              </a:rPr>
              <a:t>of a </a:t>
            </a:r>
            <a:r>
              <a:rPr lang="en-US" sz="2000" i="1" kern="0" dirty="0">
                <a:sym typeface="Quattrocento Sans"/>
              </a:rPr>
              <a:t>related</a:t>
            </a:r>
            <a:r>
              <a:rPr lang="en-US" sz="2000" kern="0" dirty="0">
                <a:sym typeface="Quattrocento Sans"/>
              </a:rPr>
              <a:t> </a:t>
            </a:r>
            <a:r>
              <a:rPr lang="en-US" sz="2000" kern="0" dirty="0" smtClean="0">
                <a:sym typeface="Quattrocento Sans"/>
              </a:rPr>
              <a:t>product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endParaRPr lang="en-US" sz="2000" kern="0" dirty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" sz="2000" kern="0" dirty="0" smtClean="0">
                <a:sym typeface="Quattrocento Sans"/>
              </a:rPr>
              <a:t>Do </a:t>
            </a:r>
            <a:r>
              <a:rPr lang="en" sz="2000" kern="0" dirty="0">
                <a:sym typeface="Quattrocento Sans"/>
              </a:rPr>
              <a:t>people who </a:t>
            </a:r>
            <a:r>
              <a:rPr lang="en-US" sz="2000" dirty="0">
                <a:highlight>
                  <a:srgbClr val="FFCD00"/>
                </a:highlight>
                <a:sym typeface="Lora"/>
              </a:rPr>
              <a:t>value</a:t>
            </a:r>
            <a:r>
              <a:rPr lang="en-US" sz="2000" dirty="0"/>
              <a:t> </a:t>
            </a:r>
            <a:r>
              <a:rPr lang="en-US" sz="2000" kern="0" dirty="0" smtClean="0">
                <a:sym typeface="Quattrocento Sans"/>
              </a:rPr>
              <a:t>brewers </a:t>
            </a:r>
            <a:r>
              <a:rPr lang="en" sz="2000" kern="0" dirty="0" smtClean="0">
                <a:sym typeface="Quattrocento Sans"/>
              </a:rPr>
              <a:t>more </a:t>
            </a:r>
            <a:r>
              <a:rPr lang="en-US" sz="2000" kern="0" dirty="0" smtClean="0">
                <a:sym typeface="Quattrocento Sans"/>
              </a:rPr>
              <a:t>(or have lower elasticity of demand) </a:t>
            </a:r>
            <a:r>
              <a:rPr lang="en" sz="2000" kern="0" dirty="0" smtClean="0">
                <a:sym typeface="Quattrocento Sans"/>
              </a:rPr>
              <a:t>also</a:t>
            </a:r>
            <a:r>
              <a:rPr lang="en-US" sz="2000" kern="0" dirty="0" smtClean="0">
                <a:sym typeface="Quattrocento Sans"/>
              </a:rPr>
              <a:t> </a:t>
            </a:r>
            <a:r>
              <a:rPr lang="en-US" sz="2000" dirty="0" smtClean="0">
                <a:highlight>
                  <a:srgbClr val="FFCD00"/>
                </a:highlight>
                <a:sym typeface="Lora"/>
              </a:rPr>
              <a:t>use</a:t>
            </a:r>
            <a:r>
              <a:rPr lang="en-US" sz="2000" dirty="0" smtClean="0"/>
              <a:t> </a:t>
            </a:r>
            <a:r>
              <a:rPr lang="en" sz="2000" kern="0" dirty="0" smtClean="0">
                <a:sym typeface="Quattrocento Sans"/>
              </a:rPr>
              <a:t>more</a:t>
            </a:r>
            <a:r>
              <a:rPr lang="en-US" sz="2000" kern="0" dirty="0" smtClean="0">
                <a:sym typeface="Quattrocento Sans"/>
              </a:rPr>
              <a:t> K-Cups</a:t>
            </a:r>
            <a:r>
              <a:rPr lang="en" sz="2000" kern="0" dirty="0" smtClean="0">
                <a:sym typeface="Quattrocento Sans"/>
              </a:rPr>
              <a:t>?</a:t>
            </a:r>
            <a:endParaRPr lang="en" sz="2000" kern="0" dirty="0"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056384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Shape 166"/>
          <p:cNvSpPr txBox="1">
            <a:spLocks/>
          </p:cNvSpPr>
          <p:nvPr/>
        </p:nvSpPr>
        <p:spPr bwMode="auto">
          <a:xfrm>
            <a:off x="4365678" y="890140"/>
            <a:ext cx="4173000" cy="3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kern="0" dirty="0" smtClean="0">
                <a:solidFill>
                  <a:schemeClr val="dk1"/>
                </a:solidFill>
                <a:sym typeface="Lora"/>
              </a:rPr>
              <a:t>Bundling</a:t>
            </a:r>
            <a:endParaRPr lang="en" sz="2000" b="1" kern="0" dirty="0" smtClean="0">
              <a:solidFill>
                <a:schemeClr val="dk1"/>
              </a:solidFill>
              <a:highlight>
                <a:srgbClr val="FFCD00"/>
              </a:highlight>
              <a:sym typeface="Lor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endParaRPr lang="en-US" sz="2000" kern="0" dirty="0" smtClean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 smtClean="0">
                <a:sym typeface="Quattrocento Sans"/>
              </a:rPr>
              <a:t>Is demand for both products together </a:t>
            </a:r>
            <a:r>
              <a:rPr lang="en-US" sz="2000" dirty="0" smtClean="0">
                <a:highlight>
                  <a:srgbClr val="FFCD00"/>
                </a:highlight>
                <a:sym typeface="Lora"/>
              </a:rPr>
              <a:t>less variable</a:t>
            </a:r>
            <a:r>
              <a:rPr lang="en-US" sz="2000" dirty="0" smtClean="0"/>
              <a:t> than the demand of individual products?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endParaRPr lang="en" sz="2000" kern="0" dirty="0">
              <a:sym typeface="Quattrocento San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59" y="962095"/>
            <a:ext cx="3657600" cy="3662190"/>
          </a:xfrm>
          <a:prstGeom prst="ellipse">
            <a:avLst/>
          </a:prstGeom>
        </p:spPr>
      </p:pic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  <a:extLst/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" name="Shape 660"/>
          <p:cNvGrpSpPr>
            <a:grpSpLocks noChangeAspect="1"/>
          </p:cNvGrpSpPr>
          <p:nvPr/>
        </p:nvGrpSpPr>
        <p:grpSpPr bwMode="auto">
          <a:xfrm>
            <a:off x="758212" y="822917"/>
            <a:ext cx="521208" cy="503464"/>
            <a:chOff x="1247825" y="5001950"/>
            <a:chExt cx="443300" cy="428675"/>
          </a:xfrm>
        </p:grpSpPr>
        <p:sp>
          <p:nvSpPr>
            <p:cNvPr id="12" name="Shape 661"/>
            <p:cNvSpPr>
              <a:spLocks/>
            </p:cNvSpPr>
            <p:nvPr/>
          </p:nvSpPr>
          <p:spPr bwMode="auto">
            <a:xfrm>
              <a:off x="1247825" y="5168175"/>
              <a:ext cx="373875" cy="221650"/>
            </a:xfrm>
            <a:custGeom>
              <a:avLst/>
              <a:gdLst>
                <a:gd name="T0" fmla="*/ 12178 w 14955"/>
                <a:gd name="T1" fmla="*/ 8865 h 8866"/>
                <a:gd name="T2" fmla="*/ 12471 w 14955"/>
                <a:gd name="T3" fmla="*/ 8792 h 8866"/>
                <a:gd name="T4" fmla="*/ 12666 w 14955"/>
                <a:gd name="T5" fmla="*/ 8573 h 8866"/>
                <a:gd name="T6" fmla="*/ 12958 w 14955"/>
                <a:gd name="T7" fmla="*/ 8037 h 8866"/>
                <a:gd name="T8" fmla="*/ 13688 w 14955"/>
                <a:gd name="T9" fmla="*/ 6454 h 8866"/>
                <a:gd name="T10" fmla="*/ 14078 w 14955"/>
                <a:gd name="T11" fmla="*/ 5480 h 8866"/>
                <a:gd name="T12" fmla="*/ 14419 w 14955"/>
                <a:gd name="T13" fmla="*/ 4360 h 8866"/>
                <a:gd name="T14" fmla="*/ 14711 w 14955"/>
                <a:gd name="T15" fmla="*/ 3166 h 8866"/>
                <a:gd name="T16" fmla="*/ 14882 w 14955"/>
                <a:gd name="T17" fmla="*/ 1875 h 8866"/>
                <a:gd name="T18" fmla="*/ 14955 w 14955"/>
                <a:gd name="T19" fmla="*/ 536 h 8866"/>
                <a:gd name="T20" fmla="*/ 14955 w 14955"/>
                <a:gd name="T21" fmla="*/ 438 h 8866"/>
                <a:gd name="T22" fmla="*/ 14857 w 14955"/>
                <a:gd name="T23" fmla="*/ 244 h 8866"/>
                <a:gd name="T24" fmla="*/ 14711 w 14955"/>
                <a:gd name="T25" fmla="*/ 97 h 8866"/>
                <a:gd name="T26" fmla="*/ 14516 w 14955"/>
                <a:gd name="T27" fmla="*/ 0 h 8866"/>
                <a:gd name="T28" fmla="*/ 3338 w 14955"/>
                <a:gd name="T29" fmla="*/ 0 h 8866"/>
                <a:gd name="T30" fmla="*/ 3216 w 14955"/>
                <a:gd name="T31" fmla="*/ 0 h 8866"/>
                <a:gd name="T32" fmla="*/ 3021 w 14955"/>
                <a:gd name="T33" fmla="*/ 97 h 8866"/>
                <a:gd name="T34" fmla="*/ 2875 w 14955"/>
                <a:gd name="T35" fmla="*/ 244 h 8866"/>
                <a:gd name="T36" fmla="*/ 2777 w 14955"/>
                <a:gd name="T37" fmla="*/ 438 h 8866"/>
                <a:gd name="T38" fmla="*/ 2777 w 14955"/>
                <a:gd name="T39" fmla="*/ 536 h 8866"/>
                <a:gd name="T40" fmla="*/ 2777 w 14955"/>
                <a:gd name="T41" fmla="*/ 706 h 8866"/>
                <a:gd name="T42" fmla="*/ 2363 w 14955"/>
                <a:gd name="T43" fmla="*/ 585 h 8866"/>
                <a:gd name="T44" fmla="*/ 1949 w 14955"/>
                <a:gd name="T45" fmla="*/ 536 h 8866"/>
                <a:gd name="T46" fmla="*/ 1755 w 14955"/>
                <a:gd name="T47" fmla="*/ 560 h 8866"/>
                <a:gd name="T48" fmla="*/ 1365 w 14955"/>
                <a:gd name="T49" fmla="*/ 633 h 8866"/>
                <a:gd name="T50" fmla="*/ 1024 w 14955"/>
                <a:gd name="T51" fmla="*/ 779 h 8866"/>
                <a:gd name="T52" fmla="*/ 707 w 14955"/>
                <a:gd name="T53" fmla="*/ 999 h 8866"/>
                <a:gd name="T54" fmla="*/ 439 w 14955"/>
                <a:gd name="T55" fmla="*/ 1242 h 8866"/>
                <a:gd name="T56" fmla="*/ 244 w 14955"/>
                <a:gd name="T57" fmla="*/ 1559 h 8866"/>
                <a:gd name="T58" fmla="*/ 98 w 14955"/>
                <a:gd name="T59" fmla="*/ 1900 h 8866"/>
                <a:gd name="T60" fmla="*/ 1 w 14955"/>
                <a:gd name="T61" fmla="*/ 2289 h 8866"/>
                <a:gd name="T62" fmla="*/ 1 w 14955"/>
                <a:gd name="T63" fmla="*/ 2484 h 8866"/>
                <a:gd name="T64" fmla="*/ 98 w 14955"/>
                <a:gd name="T65" fmla="*/ 3191 h 8866"/>
                <a:gd name="T66" fmla="*/ 366 w 14955"/>
                <a:gd name="T67" fmla="*/ 3872 h 8866"/>
                <a:gd name="T68" fmla="*/ 780 w 14955"/>
                <a:gd name="T69" fmla="*/ 4530 h 8866"/>
                <a:gd name="T70" fmla="*/ 1292 w 14955"/>
                <a:gd name="T71" fmla="*/ 5090 h 8866"/>
                <a:gd name="T72" fmla="*/ 1901 w 14955"/>
                <a:gd name="T73" fmla="*/ 5577 h 8866"/>
                <a:gd name="T74" fmla="*/ 2583 w 14955"/>
                <a:gd name="T75" fmla="*/ 5943 h 8866"/>
                <a:gd name="T76" fmla="*/ 3265 w 14955"/>
                <a:gd name="T77" fmla="*/ 6186 h 8866"/>
                <a:gd name="T78" fmla="*/ 3946 w 14955"/>
                <a:gd name="T79" fmla="*/ 6284 h 8866"/>
                <a:gd name="T80" fmla="*/ 4068 w 14955"/>
                <a:gd name="T81" fmla="*/ 6625 h 8866"/>
                <a:gd name="T82" fmla="*/ 4507 w 14955"/>
                <a:gd name="T83" fmla="*/ 7574 h 8866"/>
                <a:gd name="T84" fmla="*/ 5067 w 14955"/>
                <a:gd name="T85" fmla="*/ 8573 h 8866"/>
                <a:gd name="T86" fmla="*/ 5140 w 14955"/>
                <a:gd name="T87" fmla="*/ 8695 h 8866"/>
                <a:gd name="T88" fmla="*/ 5408 w 14955"/>
                <a:gd name="T89" fmla="*/ 8841 h 8866"/>
                <a:gd name="T90" fmla="*/ 0 w 14955"/>
                <a:gd name="T91" fmla="*/ 0 h 8866"/>
                <a:gd name="T92" fmla="*/ 14955 w 14955"/>
                <a:gd name="T93" fmla="*/ 8866 h 8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Shape 662"/>
            <p:cNvSpPr>
              <a:spLocks/>
            </p:cNvSpPr>
            <p:nvPr/>
          </p:nvSpPr>
          <p:spPr bwMode="auto">
            <a:xfrm>
              <a:off x="1275850" y="5209575"/>
              <a:ext cx="60900" cy="87075"/>
            </a:xfrm>
            <a:custGeom>
              <a:avLst/>
              <a:gdLst>
                <a:gd name="T0" fmla="*/ 0 w 2436"/>
                <a:gd name="T1" fmla="*/ 828 h 3483"/>
                <a:gd name="T2" fmla="*/ 0 w 2436"/>
                <a:gd name="T3" fmla="*/ 828 h 3483"/>
                <a:gd name="T4" fmla="*/ 0 w 2436"/>
                <a:gd name="T5" fmla="*/ 658 h 3483"/>
                <a:gd name="T6" fmla="*/ 49 w 2436"/>
                <a:gd name="T7" fmla="*/ 512 h 3483"/>
                <a:gd name="T8" fmla="*/ 122 w 2436"/>
                <a:gd name="T9" fmla="*/ 366 h 3483"/>
                <a:gd name="T10" fmla="*/ 244 w 2436"/>
                <a:gd name="T11" fmla="*/ 244 h 3483"/>
                <a:gd name="T12" fmla="*/ 366 w 2436"/>
                <a:gd name="T13" fmla="*/ 146 h 3483"/>
                <a:gd name="T14" fmla="*/ 487 w 2436"/>
                <a:gd name="T15" fmla="*/ 73 h 3483"/>
                <a:gd name="T16" fmla="*/ 658 w 2436"/>
                <a:gd name="T17" fmla="*/ 25 h 3483"/>
                <a:gd name="T18" fmla="*/ 828 w 2436"/>
                <a:gd name="T19" fmla="*/ 0 h 3483"/>
                <a:gd name="T20" fmla="*/ 828 w 2436"/>
                <a:gd name="T21" fmla="*/ 0 h 3483"/>
                <a:gd name="T22" fmla="*/ 950 w 2436"/>
                <a:gd name="T23" fmla="*/ 0 h 3483"/>
                <a:gd name="T24" fmla="*/ 1072 w 2436"/>
                <a:gd name="T25" fmla="*/ 25 h 3483"/>
                <a:gd name="T26" fmla="*/ 1340 w 2436"/>
                <a:gd name="T27" fmla="*/ 122 h 3483"/>
                <a:gd name="T28" fmla="*/ 1559 w 2436"/>
                <a:gd name="T29" fmla="*/ 268 h 3483"/>
                <a:gd name="T30" fmla="*/ 1754 w 2436"/>
                <a:gd name="T31" fmla="*/ 414 h 3483"/>
                <a:gd name="T32" fmla="*/ 1754 w 2436"/>
                <a:gd name="T33" fmla="*/ 414 h 3483"/>
                <a:gd name="T34" fmla="*/ 1803 w 2436"/>
                <a:gd name="T35" fmla="*/ 780 h 3483"/>
                <a:gd name="T36" fmla="*/ 1876 w 2436"/>
                <a:gd name="T37" fmla="*/ 1169 h 3483"/>
                <a:gd name="T38" fmla="*/ 2046 w 2436"/>
                <a:gd name="T39" fmla="*/ 1997 h 3483"/>
                <a:gd name="T40" fmla="*/ 2265 w 2436"/>
                <a:gd name="T41" fmla="*/ 2801 h 3483"/>
                <a:gd name="T42" fmla="*/ 2436 w 2436"/>
                <a:gd name="T43" fmla="*/ 3483 h 3483"/>
                <a:gd name="T44" fmla="*/ 2436 w 2436"/>
                <a:gd name="T45" fmla="*/ 3483 h 3483"/>
                <a:gd name="T46" fmla="*/ 2241 w 2436"/>
                <a:gd name="T47" fmla="*/ 3434 h 3483"/>
                <a:gd name="T48" fmla="*/ 2022 w 2436"/>
                <a:gd name="T49" fmla="*/ 3361 h 3483"/>
                <a:gd name="T50" fmla="*/ 1827 w 2436"/>
                <a:gd name="T51" fmla="*/ 3264 h 3483"/>
                <a:gd name="T52" fmla="*/ 1608 w 2436"/>
                <a:gd name="T53" fmla="*/ 3142 h 3483"/>
                <a:gd name="T54" fmla="*/ 1413 w 2436"/>
                <a:gd name="T55" fmla="*/ 3020 h 3483"/>
                <a:gd name="T56" fmla="*/ 1194 w 2436"/>
                <a:gd name="T57" fmla="*/ 2874 h 3483"/>
                <a:gd name="T58" fmla="*/ 999 w 2436"/>
                <a:gd name="T59" fmla="*/ 2704 h 3483"/>
                <a:gd name="T60" fmla="*/ 804 w 2436"/>
                <a:gd name="T61" fmla="*/ 2533 h 3483"/>
                <a:gd name="T62" fmla="*/ 634 w 2436"/>
                <a:gd name="T63" fmla="*/ 2338 h 3483"/>
                <a:gd name="T64" fmla="*/ 487 w 2436"/>
                <a:gd name="T65" fmla="*/ 2143 h 3483"/>
                <a:gd name="T66" fmla="*/ 341 w 2436"/>
                <a:gd name="T67" fmla="*/ 1924 h 3483"/>
                <a:gd name="T68" fmla="*/ 219 w 2436"/>
                <a:gd name="T69" fmla="*/ 1729 h 3483"/>
                <a:gd name="T70" fmla="*/ 122 w 2436"/>
                <a:gd name="T71" fmla="*/ 1510 h 3483"/>
                <a:gd name="T72" fmla="*/ 49 w 2436"/>
                <a:gd name="T73" fmla="*/ 1267 h 3483"/>
                <a:gd name="T74" fmla="*/ 0 w 2436"/>
                <a:gd name="T75" fmla="*/ 1047 h 3483"/>
                <a:gd name="T76" fmla="*/ 0 w 2436"/>
                <a:gd name="T77" fmla="*/ 828 h 3483"/>
                <a:gd name="T78" fmla="*/ 0 w 2436"/>
                <a:gd name="T79" fmla="*/ 828 h 3483"/>
                <a:gd name="T80" fmla="*/ 0 w 2436"/>
                <a:gd name="T81" fmla="*/ 0 h 3483"/>
                <a:gd name="T82" fmla="*/ 2436 w 2436"/>
                <a:gd name="T83" fmla="*/ 3483 h 3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T80" t="T81" r="T82" b="T83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Shape 663"/>
            <p:cNvSpPr>
              <a:spLocks/>
            </p:cNvSpPr>
            <p:nvPr/>
          </p:nvSpPr>
          <p:spPr bwMode="auto">
            <a:xfrm>
              <a:off x="1247825" y="5391625"/>
              <a:ext cx="443300" cy="39000"/>
            </a:xfrm>
            <a:custGeom>
              <a:avLst/>
              <a:gdLst>
                <a:gd name="T0" fmla="*/ 16611 w 17732"/>
                <a:gd name="T1" fmla="*/ 1559 h 1560"/>
                <a:gd name="T2" fmla="*/ 1121 w 17732"/>
                <a:gd name="T3" fmla="*/ 1559 h 1560"/>
                <a:gd name="T4" fmla="*/ 1121 w 17732"/>
                <a:gd name="T5" fmla="*/ 1559 h 1560"/>
                <a:gd name="T6" fmla="*/ 1000 w 17732"/>
                <a:gd name="T7" fmla="*/ 1535 h 1560"/>
                <a:gd name="T8" fmla="*/ 878 w 17732"/>
                <a:gd name="T9" fmla="*/ 1510 h 1560"/>
                <a:gd name="T10" fmla="*/ 780 w 17732"/>
                <a:gd name="T11" fmla="*/ 1462 h 1560"/>
                <a:gd name="T12" fmla="*/ 683 w 17732"/>
                <a:gd name="T13" fmla="*/ 1389 h 1560"/>
                <a:gd name="T14" fmla="*/ 488 w 17732"/>
                <a:gd name="T15" fmla="*/ 1218 h 1560"/>
                <a:gd name="T16" fmla="*/ 318 w 17732"/>
                <a:gd name="T17" fmla="*/ 999 h 1560"/>
                <a:gd name="T18" fmla="*/ 196 w 17732"/>
                <a:gd name="T19" fmla="*/ 755 h 1560"/>
                <a:gd name="T20" fmla="*/ 98 w 17732"/>
                <a:gd name="T21" fmla="*/ 487 h 1560"/>
                <a:gd name="T22" fmla="*/ 25 w 17732"/>
                <a:gd name="T23" fmla="*/ 244 h 1560"/>
                <a:gd name="T24" fmla="*/ 1 w 17732"/>
                <a:gd name="T25" fmla="*/ 0 h 1560"/>
                <a:gd name="T26" fmla="*/ 17731 w 17732"/>
                <a:gd name="T27" fmla="*/ 0 h 1560"/>
                <a:gd name="T28" fmla="*/ 17731 w 17732"/>
                <a:gd name="T29" fmla="*/ 0 h 1560"/>
                <a:gd name="T30" fmla="*/ 17707 w 17732"/>
                <a:gd name="T31" fmla="*/ 244 h 1560"/>
                <a:gd name="T32" fmla="*/ 17634 w 17732"/>
                <a:gd name="T33" fmla="*/ 487 h 1560"/>
                <a:gd name="T34" fmla="*/ 17537 w 17732"/>
                <a:gd name="T35" fmla="*/ 755 h 1560"/>
                <a:gd name="T36" fmla="*/ 17415 w 17732"/>
                <a:gd name="T37" fmla="*/ 999 h 1560"/>
                <a:gd name="T38" fmla="*/ 17244 w 17732"/>
                <a:gd name="T39" fmla="*/ 1218 h 1560"/>
                <a:gd name="T40" fmla="*/ 17049 w 17732"/>
                <a:gd name="T41" fmla="*/ 1389 h 1560"/>
                <a:gd name="T42" fmla="*/ 16952 w 17732"/>
                <a:gd name="T43" fmla="*/ 1462 h 1560"/>
                <a:gd name="T44" fmla="*/ 16855 w 17732"/>
                <a:gd name="T45" fmla="*/ 1510 h 1560"/>
                <a:gd name="T46" fmla="*/ 16733 w 17732"/>
                <a:gd name="T47" fmla="*/ 1535 h 1560"/>
                <a:gd name="T48" fmla="*/ 16611 w 17732"/>
                <a:gd name="T49" fmla="*/ 1559 h 1560"/>
                <a:gd name="T50" fmla="*/ 16611 w 17732"/>
                <a:gd name="T51" fmla="*/ 1559 h 1560"/>
                <a:gd name="T52" fmla="*/ 0 w 17732"/>
                <a:gd name="T53" fmla="*/ 0 h 1560"/>
                <a:gd name="T54" fmla="*/ 17732 w 17732"/>
                <a:gd name="T55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Shape 664"/>
            <p:cNvSpPr>
              <a:spLocks/>
            </p:cNvSpPr>
            <p:nvPr/>
          </p:nvSpPr>
          <p:spPr bwMode="auto">
            <a:xfrm>
              <a:off x="1454850" y="5001950"/>
              <a:ext cx="17075" cy="114475"/>
            </a:xfrm>
            <a:custGeom>
              <a:avLst/>
              <a:gdLst>
                <a:gd name="T0" fmla="*/ 683 w 683"/>
                <a:gd name="T1" fmla="*/ 0 h 4579"/>
                <a:gd name="T2" fmla="*/ 683 w 683"/>
                <a:gd name="T3" fmla="*/ 0 h 4579"/>
                <a:gd name="T4" fmla="*/ 658 w 683"/>
                <a:gd name="T5" fmla="*/ 171 h 4579"/>
                <a:gd name="T6" fmla="*/ 610 w 683"/>
                <a:gd name="T7" fmla="*/ 317 h 4579"/>
                <a:gd name="T8" fmla="*/ 512 w 683"/>
                <a:gd name="T9" fmla="*/ 439 h 4579"/>
                <a:gd name="T10" fmla="*/ 415 w 683"/>
                <a:gd name="T11" fmla="*/ 585 h 4579"/>
                <a:gd name="T12" fmla="*/ 415 w 683"/>
                <a:gd name="T13" fmla="*/ 585 h 4579"/>
                <a:gd name="T14" fmla="*/ 269 w 683"/>
                <a:gd name="T15" fmla="*/ 731 h 4579"/>
                <a:gd name="T16" fmla="*/ 147 w 683"/>
                <a:gd name="T17" fmla="*/ 950 h 4579"/>
                <a:gd name="T18" fmla="*/ 74 w 683"/>
                <a:gd name="T19" fmla="*/ 1072 h 4579"/>
                <a:gd name="T20" fmla="*/ 49 w 683"/>
                <a:gd name="T21" fmla="*/ 1194 h 4579"/>
                <a:gd name="T22" fmla="*/ 1 w 683"/>
                <a:gd name="T23" fmla="*/ 1364 h 4579"/>
                <a:gd name="T24" fmla="*/ 1 w 683"/>
                <a:gd name="T25" fmla="*/ 1535 h 4579"/>
                <a:gd name="T26" fmla="*/ 1 w 683"/>
                <a:gd name="T27" fmla="*/ 1535 h 4579"/>
                <a:gd name="T28" fmla="*/ 1 w 683"/>
                <a:gd name="T29" fmla="*/ 1705 h 4579"/>
                <a:gd name="T30" fmla="*/ 49 w 683"/>
                <a:gd name="T31" fmla="*/ 1851 h 4579"/>
                <a:gd name="T32" fmla="*/ 74 w 683"/>
                <a:gd name="T33" fmla="*/ 1997 h 4579"/>
                <a:gd name="T34" fmla="*/ 147 w 683"/>
                <a:gd name="T35" fmla="*/ 2095 h 4579"/>
                <a:gd name="T36" fmla="*/ 269 w 683"/>
                <a:gd name="T37" fmla="*/ 2314 h 4579"/>
                <a:gd name="T38" fmla="*/ 415 w 683"/>
                <a:gd name="T39" fmla="*/ 2484 h 4579"/>
                <a:gd name="T40" fmla="*/ 415 w 683"/>
                <a:gd name="T41" fmla="*/ 2484 h 4579"/>
                <a:gd name="T42" fmla="*/ 512 w 683"/>
                <a:gd name="T43" fmla="*/ 2606 h 4579"/>
                <a:gd name="T44" fmla="*/ 610 w 683"/>
                <a:gd name="T45" fmla="*/ 2728 h 4579"/>
                <a:gd name="T46" fmla="*/ 658 w 683"/>
                <a:gd name="T47" fmla="*/ 2874 h 4579"/>
                <a:gd name="T48" fmla="*/ 683 w 683"/>
                <a:gd name="T49" fmla="*/ 3045 h 4579"/>
                <a:gd name="T50" fmla="*/ 683 w 683"/>
                <a:gd name="T51" fmla="*/ 3045 h 4579"/>
                <a:gd name="T52" fmla="*/ 658 w 683"/>
                <a:gd name="T53" fmla="*/ 3239 h 4579"/>
                <a:gd name="T54" fmla="*/ 610 w 683"/>
                <a:gd name="T55" fmla="*/ 3385 h 4579"/>
                <a:gd name="T56" fmla="*/ 512 w 683"/>
                <a:gd name="T57" fmla="*/ 3507 h 4579"/>
                <a:gd name="T58" fmla="*/ 415 w 683"/>
                <a:gd name="T59" fmla="*/ 3629 h 4579"/>
                <a:gd name="T60" fmla="*/ 415 w 683"/>
                <a:gd name="T61" fmla="*/ 3629 h 4579"/>
                <a:gd name="T62" fmla="*/ 269 w 683"/>
                <a:gd name="T63" fmla="*/ 3800 h 4579"/>
                <a:gd name="T64" fmla="*/ 147 w 683"/>
                <a:gd name="T65" fmla="*/ 3994 h 4579"/>
                <a:gd name="T66" fmla="*/ 74 w 683"/>
                <a:gd name="T67" fmla="*/ 4116 h 4579"/>
                <a:gd name="T68" fmla="*/ 49 w 683"/>
                <a:gd name="T69" fmla="*/ 4262 h 4579"/>
                <a:gd name="T70" fmla="*/ 1 w 683"/>
                <a:gd name="T71" fmla="*/ 4408 h 4579"/>
                <a:gd name="T72" fmla="*/ 1 w 683"/>
                <a:gd name="T73" fmla="*/ 4579 h 4579"/>
                <a:gd name="T74" fmla="*/ 0 w 683"/>
                <a:gd name="T75" fmla="*/ 0 h 4579"/>
                <a:gd name="T76" fmla="*/ 683 w 683"/>
                <a:gd name="T77" fmla="*/ 4579 h 4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T74" t="T75" r="T76" b="T77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Shape 665"/>
            <p:cNvSpPr>
              <a:spLocks/>
            </p:cNvSpPr>
            <p:nvPr/>
          </p:nvSpPr>
          <p:spPr bwMode="auto">
            <a:xfrm>
              <a:off x="1411025" y="5001950"/>
              <a:ext cx="17075" cy="114475"/>
            </a:xfrm>
            <a:custGeom>
              <a:avLst/>
              <a:gdLst>
                <a:gd name="T0" fmla="*/ 682 w 683"/>
                <a:gd name="T1" fmla="*/ 0 h 4579"/>
                <a:gd name="T2" fmla="*/ 682 w 683"/>
                <a:gd name="T3" fmla="*/ 0 h 4579"/>
                <a:gd name="T4" fmla="*/ 658 w 683"/>
                <a:gd name="T5" fmla="*/ 171 h 4579"/>
                <a:gd name="T6" fmla="*/ 609 w 683"/>
                <a:gd name="T7" fmla="*/ 317 h 4579"/>
                <a:gd name="T8" fmla="*/ 536 w 683"/>
                <a:gd name="T9" fmla="*/ 439 h 4579"/>
                <a:gd name="T10" fmla="*/ 414 w 683"/>
                <a:gd name="T11" fmla="*/ 585 h 4579"/>
                <a:gd name="T12" fmla="*/ 414 w 683"/>
                <a:gd name="T13" fmla="*/ 585 h 4579"/>
                <a:gd name="T14" fmla="*/ 268 w 683"/>
                <a:gd name="T15" fmla="*/ 731 h 4579"/>
                <a:gd name="T16" fmla="*/ 146 w 683"/>
                <a:gd name="T17" fmla="*/ 950 h 4579"/>
                <a:gd name="T18" fmla="*/ 97 w 683"/>
                <a:gd name="T19" fmla="*/ 1072 h 4579"/>
                <a:gd name="T20" fmla="*/ 49 w 683"/>
                <a:gd name="T21" fmla="*/ 1194 h 4579"/>
                <a:gd name="T22" fmla="*/ 24 w 683"/>
                <a:gd name="T23" fmla="*/ 1364 h 4579"/>
                <a:gd name="T24" fmla="*/ 0 w 683"/>
                <a:gd name="T25" fmla="*/ 1535 h 4579"/>
                <a:gd name="T26" fmla="*/ 0 w 683"/>
                <a:gd name="T27" fmla="*/ 1535 h 4579"/>
                <a:gd name="T28" fmla="*/ 24 w 683"/>
                <a:gd name="T29" fmla="*/ 1705 h 4579"/>
                <a:gd name="T30" fmla="*/ 49 w 683"/>
                <a:gd name="T31" fmla="*/ 1851 h 4579"/>
                <a:gd name="T32" fmla="*/ 97 w 683"/>
                <a:gd name="T33" fmla="*/ 1997 h 4579"/>
                <a:gd name="T34" fmla="*/ 146 w 683"/>
                <a:gd name="T35" fmla="*/ 2095 h 4579"/>
                <a:gd name="T36" fmla="*/ 268 w 683"/>
                <a:gd name="T37" fmla="*/ 2314 h 4579"/>
                <a:gd name="T38" fmla="*/ 414 w 683"/>
                <a:gd name="T39" fmla="*/ 2484 h 4579"/>
                <a:gd name="T40" fmla="*/ 414 w 683"/>
                <a:gd name="T41" fmla="*/ 2484 h 4579"/>
                <a:gd name="T42" fmla="*/ 536 w 683"/>
                <a:gd name="T43" fmla="*/ 2606 h 4579"/>
                <a:gd name="T44" fmla="*/ 609 w 683"/>
                <a:gd name="T45" fmla="*/ 2728 h 4579"/>
                <a:gd name="T46" fmla="*/ 658 w 683"/>
                <a:gd name="T47" fmla="*/ 2874 h 4579"/>
                <a:gd name="T48" fmla="*/ 682 w 683"/>
                <a:gd name="T49" fmla="*/ 3045 h 4579"/>
                <a:gd name="T50" fmla="*/ 682 w 683"/>
                <a:gd name="T51" fmla="*/ 3045 h 4579"/>
                <a:gd name="T52" fmla="*/ 658 w 683"/>
                <a:gd name="T53" fmla="*/ 3239 h 4579"/>
                <a:gd name="T54" fmla="*/ 609 w 683"/>
                <a:gd name="T55" fmla="*/ 3385 h 4579"/>
                <a:gd name="T56" fmla="*/ 536 w 683"/>
                <a:gd name="T57" fmla="*/ 3507 h 4579"/>
                <a:gd name="T58" fmla="*/ 414 w 683"/>
                <a:gd name="T59" fmla="*/ 3629 h 4579"/>
                <a:gd name="T60" fmla="*/ 414 w 683"/>
                <a:gd name="T61" fmla="*/ 3629 h 4579"/>
                <a:gd name="T62" fmla="*/ 268 w 683"/>
                <a:gd name="T63" fmla="*/ 3800 h 4579"/>
                <a:gd name="T64" fmla="*/ 146 w 683"/>
                <a:gd name="T65" fmla="*/ 3994 h 4579"/>
                <a:gd name="T66" fmla="*/ 97 w 683"/>
                <a:gd name="T67" fmla="*/ 4116 h 4579"/>
                <a:gd name="T68" fmla="*/ 49 w 683"/>
                <a:gd name="T69" fmla="*/ 4262 h 4579"/>
                <a:gd name="T70" fmla="*/ 24 w 683"/>
                <a:gd name="T71" fmla="*/ 4408 h 4579"/>
                <a:gd name="T72" fmla="*/ 0 w 683"/>
                <a:gd name="T73" fmla="*/ 4579 h 4579"/>
                <a:gd name="T74" fmla="*/ 0 w 683"/>
                <a:gd name="T75" fmla="*/ 0 h 4579"/>
                <a:gd name="T76" fmla="*/ 683 w 683"/>
                <a:gd name="T77" fmla="*/ 4579 h 4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T74" t="T75" r="T76" b="T77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Shape 666"/>
            <p:cNvSpPr>
              <a:spLocks/>
            </p:cNvSpPr>
            <p:nvPr/>
          </p:nvSpPr>
          <p:spPr bwMode="auto">
            <a:xfrm>
              <a:off x="1498700" y="5001950"/>
              <a:ext cx="16450" cy="114475"/>
            </a:xfrm>
            <a:custGeom>
              <a:avLst/>
              <a:gdLst>
                <a:gd name="T0" fmla="*/ 658 w 658"/>
                <a:gd name="T1" fmla="*/ 0 h 4579"/>
                <a:gd name="T2" fmla="*/ 658 w 658"/>
                <a:gd name="T3" fmla="*/ 0 h 4579"/>
                <a:gd name="T4" fmla="*/ 658 w 658"/>
                <a:gd name="T5" fmla="*/ 171 h 4579"/>
                <a:gd name="T6" fmla="*/ 585 w 658"/>
                <a:gd name="T7" fmla="*/ 317 h 4579"/>
                <a:gd name="T8" fmla="*/ 512 w 658"/>
                <a:gd name="T9" fmla="*/ 439 h 4579"/>
                <a:gd name="T10" fmla="*/ 390 w 658"/>
                <a:gd name="T11" fmla="*/ 585 h 4579"/>
                <a:gd name="T12" fmla="*/ 390 w 658"/>
                <a:gd name="T13" fmla="*/ 585 h 4579"/>
                <a:gd name="T14" fmla="*/ 268 w 658"/>
                <a:gd name="T15" fmla="*/ 731 h 4579"/>
                <a:gd name="T16" fmla="*/ 122 w 658"/>
                <a:gd name="T17" fmla="*/ 950 h 4579"/>
                <a:gd name="T18" fmla="*/ 73 w 658"/>
                <a:gd name="T19" fmla="*/ 1072 h 4579"/>
                <a:gd name="T20" fmla="*/ 25 w 658"/>
                <a:gd name="T21" fmla="*/ 1194 h 4579"/>
                <a:gd name="T22" fmla="*/ 0 w 658"/>
                <a:gd name="T23" fmla="*/ 1364 h 4579"/>
                <a:gd name="T24" fmla="*/ 0 w 658"/>
                <a:gd name="T25" fmla="*/ 1535 h 4579"/>
                <a:gd name="T26" fmla="*/ 0 w 658"/>
                <a:gd name="T27" fmla="*/ 1535 h 4579"/>
                <a:gd name="T28" fmla="*/ 0 w 658"/>
                <a:gd name="T29" fmla="*/ 1705 h 4579"/>
                <a:gd name="T30" fmla="*/ 25 w 658"/>
                <a:gd name="T31" fmla="*/ 1851 h 4579"/>
                <a:gd name="T32" fmla="*/ 73 w 658"/>
                <a:gd name="T33" fmla="*/ 1997 h 4579"/>
                <a:gd name="T34" fmla="*/ 122 w 658"/>
                <a:gd name="T35" fmla="*/ 2095 h 4579"/>
                <a:gd name="T36" fmla="*/ 268 w 658"/>
                <a:gd name="T37" fmla="*/ 2314 h 4579"/>
                <a:gd name="T38" fmla="*/ 390 w 658"/>
                <a:gd name="T39" fmla="*/ 2484 h 4579"/>
                <a:gd name="T40" fmla="*/ 390 w 658"/>
                <a:gd name="T41" fmla="*/ 2484 h 4579"/>
                <a:gd name="T42" fmla="*/ 512 w 658"/>
                <a:gd name="T43" fmla="*/ 2606 h 4579"/>
                <a:gd name="T44" fmla="*/ 585 w 658"/>
                <a:gd name="T45" fmla="*/ 2728 h 4579"/>
                <a:gd name="T46" fmla="*/ 658 w 658"/>
                <a:gd name="T47" fmla="*/ 2874 h 4579"/>
                <a:gd name="T48" fmla="*/ 658 w 658"/>
                <a:gd name="T49" fmla="*/ 3045 h 4579"/>
                <a:gd name="T50" fmla="*/ 658 w 658"/>
                <a:gd name="T51" fmla="*/ 3045 h 4579"/>
                <a:gd name="T52" fmla="*/ 658 w 658"/>
                <a:gd name="T53" fmla="*/ 3239 h 4579"/>
                <a:gd name="T54" fmla="*/ 585 w 658"/>
                <a:gd name="T55" fmla="*/ 3385 h 4579"/>
                <a:gd name="T56" fmla="*/ 512 w 658"/>
                <a:gd name="T57" fmla="*/ 3507 h 4579"/>
                <a:gd name="T58" fmla="*/ 390 w 658"/>
                <a:gd name="T59" fmla="*/ 3629 h 4579"/>
                <a:gd name="T60" fmla="*/ 390 w 658"/>
                <a:gd name="T61" fmla="*/ 3629 h 4579"/>
                <a:gd name="T62" fmla="*/ 268 w 658"/>
                <a:gd name="T63" fmla="*/ 3800 h 4579"/>
                <a:gd name="T64" fmla="*/ 122 w 658"/>
                <a:gd name="T65" fmla="*/ 3994 h 4579"/>
                <a:gd name="T66" fmla="*/ 73 w 658"/>
                <a:gd name="T67" fmla="*/ 4116 h 4579"/>
                <a:gd name="T68" fmla="*/ 25 w 658"/>
                <a:gd name="T69" fmla="*/ 4262 h 4579"/>
                <a:gd name="T70" fmla="*/ 0 w 658"/>
                <a:gd name="T71" fmla="*/ 4408 h 4579"/>
                <a:gd name="T72" fmla="*/ 0 w 658"/>
                <a:gd name="T73" fmla="*/ 4579 h 4579"/>
                <a:gd name="T74" fmla="*/ 0 w 658"/>
                <a:gd name="T75" fmla="*/ 0 h 4579"/>
                <a:gd name="T76" fmla="*/ 658 w 658"/>
                <a:gd name="T77" fmla="*/ 4579 h 4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T74" t="T75" r="T76" b="T77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9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Pricing strategies</a:t>
            </a:r>
            <a:endParaRPr lang="en-US" altLang="en-US" b="1" dirty="0">
              <a:latin typeface="Lora" charset="0"/>
              <a:ea typeface="Lora" charset="0"/>
              <a:cs typeface="Lora" charset="0"/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13</a:t>
            </a:fld>
            <a:endParaRPr lang="en-US"/>
          </a:p>
        </p:txBody>
      </p:sp>
      <p:sp>
        <p:nvSpPr>
          <p:cNvPr id="4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None/>
              <a:defRPr/>
            </a:pPr>
            <a:r>
              <a:rPr lang="en-US" sz="2000" kern="0" dirty="0" smtClean="0">
                <a:solidFill>
                  <a:schemeClr val="dk1"/>
                </a:solidFill>
                <a:sym typeface="Lora"/>
              </a:rPr>
              <a:t>Just scratching the surface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None/>
              <a:defRPr/>
            </a:pPr>
            <a:r>
              <a:rPr lang="en-US" sz="2000" kern="0" dirty="0" smtClean="0">
                <a:solidFill>
                  <a:schemeClr val="dk1"/>
                </a:solidFill>
                <a:sym typeface="Lora"/>
              </a:rPr>
              <a:t>(Yield management, psychological pricing,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None/>
              <a:defRPr/>
            </a:pPr>
            <a:r>
              <a:rPr lang="en-US" sz="2000" kern="0" dirty="0" smtClean="0">
                <a:solidFill>
                  <a:schemeClr val="dk1"/>
                </a:solidFill>
                <a:sym typeface="Lora"/>
              </a:rPr>
              <a:t>two part pricing, etc.)</a:t>
            </a:r>
            <a:endParaRPr lang="en-US" sz="2000" kern="0" dirty="0" smtClean="0"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490484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What is the goal of the promotion?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Price promotion?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Do you mention what a good deal you are?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Increases elasticity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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lower price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Product </a:t>
            </a:r>
            <a:r>
              <a:rPr lang="en-US" dirty="0"/>
              <a:t>promotion</a:t>
            </a:r>
            <a:r>
              <a:rPr lang="en-US" dirty="0" smtClean="0"/>
              <a:t>?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	Does a celebrity love your product?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Decreases elasticity </a:t>
            </a:r>
            <a:r>
              <a:rPr lang="en-US" smtClean="0">
                <a:latin typeface="Arial" charset="0"/>
                <a:ea typeface="Arial" charset="0"/>
                <a:cs typeface="Arial" charset="0"/>
                <a:sym typeface="Wingdings"/>
              </a:rPr>
              <a:t> raise price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14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Promotions &amp; Pricing</a:t>
            </a:r>
            <a:endParaRPr lang="en" dirty="0">
              <a:highlight>
                <a:srgbClr val="FFCD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20850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Acquired a substitute? 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What happens if you raise price on one product?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Acquired a complement?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What happens if you raise price on one product?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Why regulators scrutinize mergers of substitutes but not complements.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15</a:t>
            </a:fld>
            <a:endParaRPr lang="en-US"/>
          </a:p>
        </p:txBody>
      </p:sp>
      <p:sp>
        <p:nvSpPr>
          <p:cNvPr id="10" name="Shape 11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Multiproduct Firms</a:t>
            </a:r>
            <a:endParaRPr lang="en" dirty="0">
              <a:highlight>
                <a:srgbClr val="FFCD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10557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Summary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Price discrimination requires identifying different groups of customers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We can either observe low-value customers (direct price discrimination) or design ways to infer value.</a:t>
            </a: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Last time</a:t>
            </a:r>
            <a:r>
              <a:rPr lang="mr-IN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…</a:t>
            </a:r>
            <a:endParaRPr lang="en-US" altLang="en-US" b="1" dirty="0">
              <a:latin typeface="Lora" charset="0"/>
              <a:ea typeface="Lora" charset="0"/>
              <a:cs typeface="Lora" charset="0"/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None/>
              <a:defRPr/>
            </a:pPr>
            <a:r>
              <a:rPr lang="en-US" sz="2000" kern="0" dirty="0" smtClean="0">
                <a:solidFill>
                  <a:schemeClr val="dk1"/>
                </a:solidFill>
                <a:sym typeface="Lora"/>
              </a:rPr>
              <a:t>Price discrimination requires </a:t>
            </a:r>
            <a:r>
              <a:rPr lang="en-US" sz="2000" dirty="0" smtClean="0">
                <a:highlight>
                  <a:srgbClr val="FFCD00"/>
                </a:highlight>
                <a:sym typeface="Lora"/>
              </a:rPr>
              <a:t>identifying</a:t>
            </a:r>
            <a:r>
              <a:rPr lang="en-US" sz="2000" kern="0" dirty="0" smtClean="0">
                <a:solidFill>
                  <a:schemeClr val="dk1"/>
                </a:solidFill>
                <a:sym typeface="Lora"/>
              </a:rPr>
              <a:t> groups with different values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None/>
              <a:defRPr/>
            </a:pPr>
            <a:r>
              <a:rPr lang="en-US" sz="2000" kern="0" dirty="0" smtClean="0">
                <a:solidFill>
                  <a:schemeClr val="dk1"/>
                </a:solidFill>
                <a:sym typeface="Lora"/>
              </a:rPr>
              <a:t>Direct price discrimination</a:t>
            </a:r>
            <a:r>
              <a:rPr lang="en-US" sz="2000" dirty="0" smtClean="0"/>
              <a:t> requires </a:t>
            </a:r>
            <a:r>
              <a:rPr lang="en-US" sz="2000" dirty="0" smtClean="0">
                <a:highlight>
                  <a:srgbClr val="FFCD00"/>
                </a:highlight>
                <a:sym typeface="Lora"/>
              </a:rPr>
              <a:t>observing</a:t>
            </a:r>
            <a:r>
              <a:rPr lang="en-US" sz="2000" dirty="0" smtClean="0"/>
              <a:t> low-value consumers</a:t>
            </a:r>
            <a:r>
              <a:rPr lang="en-US" sz="2000" dirty="0"/>
              <a:t> </a:t>
            </a:r>
            <a:r>
              <a:rPr lang="en-US" sz="2000" dirty="0" smtClean="0"/>
              <a:t>and preventing arbitrage</a:t>
            </a:r>
          </a:p>
        </p:txBody>
      </p:sp>
    </p:spTree>
    <p:extLst>
      <p:ext uri="{BB962C8B-B14F-4D97-AF65-F5344CB8AC3E}">
        <p14:creationId xmlns:p14="http://schemas.microsoft.com/office/powerpoint/2010/main" val="1607772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Outline</a:t>
            </a:r>
            <a:r>
              <a:rPr lang="mr-IN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…</a:t>
            </a:r>
            <a:endParaRPr lang="en-US" altLang="en-US" b="1" dirty="0">
              <a:latin typeface="Lora" charset="0"/>
              <a:ea typeface="Lora" charset="0"/>
              <a:cs typeface="Lora" charset="0"/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None/>
              <a:defRPr/>
            </a:pPr>
            <a:r>
              <a:rPr lang="en-US" sz="2000" kern="0" dirty="0" smtClean="0">
                <a:solidFill>
                  <a:schemeClr val="dk1"/>
                </a:solidFill>
                <a:sym typeface="Lora"/>
              </a:rPr>
              <a:t>Indirect price discrimination</a:t>
            </a:r>
            <a:endParaRPr lang="en" sz="2000" kern="0" dirty="0" smtClean="0">
              <a:solidFill>
                <a:schemeClr val="dk1"/>
              </a:solidFill>
              <a:highlight>
                <a:srgbClr val="FFCD00"/>
              </a:highlight>
              <a:sym typeface="Lor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 smtClean="0">
                <a:sym typeface="Quattrocento Sans"/>
              </a:rPr>
              <a:t>Complements, substitutes, bundling</a:t>
            </a:r>
          </a:p>
        </p:txBody>
      </p:sp>
    </p:spTree>
    <p:extLst>
      <p:ext uri="{BB962C8B-B14F-4D97-AF65-F5344CB8AC3E}">
        <p14:creationId xmlns:p14="http://schemas.microsoft.com/office/powerpoint/2010/main" val="1421241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Indirect Price Discrimination</a:t>
            </a:r>
            <a:endParaRPr lang="en-US" altLang="en-US" b="1" dirty="0">
              <a:latin typeface="Lora" charset="0"/>
              <a:ea typeface="Lora" charset="0"/>
              <a:cs typeface="Lora" charset="0"/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10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Versioning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9650" y="327999"/>
            <a:ext cx="3722113" cy="3513396"/>
          </a:xfrm>
          <a:prstGeom prst="rect">
            <a:avLst/>
          </a:prstGeom>
        </p:spPr>
      </p:pic>
      <p:sp>
        <p:nvSpPr>
          <p:cNvPr id="11" name="Shape 334"/>
          <p:cNvSpPr txBox="1">
            <a:spLocks noGrp="1"/>
          </p:cNvSpPr>
          <p:nvPr>
            <p:ph type="body" idx="1"/>
          </p:nvPr>
        </p:nvSpPr>
        <p:spPr>
          <a:xfrm>
            <a:off x="1381126" y="1616074"/>
            <a:ext cx="3707068" cy="3118157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r>
              <a:rPr lang="en-US" altLang="en-US" dirty="0" smtClean="0">
                <a:sym typeface="Quattrocento Sans" charset="0"/>
              </a:rPr>
              <a:t>Apple simultaneously</a:t>
            </a: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r>
              <a:rPr lang="en-US" altLang="en-US" dirty="0" smtClean="0">
                <a:sym typeface="Quattrocento Sans" charset="0"/>
              </a:rPr>
              <a:t>released the iPhone X </a:t>
            </a: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r>
              <a:rPr lang="en-US" altLang="en-US" dirty="0" smtClean="0">
                <a:sym typeface="Quattrocento Sans" charset="0"/>
              </a:rPr>
              <a:t>and the inferior iPhone 8.</a:t>
            </a: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endParaRPr lang="en-US" altLang="en-US" dirty="0">
              <a:sym typeface="Quattrocento Sans" charset="0"/>
            </a:endParaRP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r>
              <a:rPr lang="en-US" altLang="en-US" dirty="0" smtClean="0">
                <a:sym typeface="Quattrocento Sans" charset="0"/>
              </a:rPr>
              <a:t>Why?</a:t>
            </a: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r>
              <a:rPr lang="en-US" altLang="en-US" dirty="0" smtClean="0">
                <a:sym typeface="Quattrocento Sans" charset="0"/>
              </a:rPr>
              <a:t>Where did it get the idea?</a:t>
            </a:r>
          </a:p>
        </p:txBody>
      </p:sp>
    </p:spTree>
    <p:extLst>
      <p:ext uri="{BB962C8B-B14F-4D97-AF65-F5344CB8AC3E}">
        <p14:creationId xmlns:p14="http://schemas.microsoft.com/office/powerpoint/2010/main" val="672836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Versioning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6</a:t>
            </a:fld>
            <a:endParaRPr lang="en-US"/>
          </a:p>
        </p:txBody>
      </p:sp>
      <p:sp>
        <p:nvSpPr>
          <p:cNvPr id="11" name="Shape 334"/>
          <p:cNvSpPr txBox="1">
            <a:spLocks noGrp="1"/>
          </p:cNvSpPr>
          <p:nvPr>
            <p:ph type="body" idx="1"/>
          </p:nvPr>
        </p:nvSpPr>
        <p:spPr>
          <a:xfrm>
            <a:off x="1381126" y="1616074"/>
            <a:ext cx="3707068" cy="3118157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r>
              <a:rPr lang="en-US" altLang="en-US" dirty="0" smtClean="0">
                <a:sym typeface="Quattrocento Sans" charset="0"/>
              </a:rPr>
              <a:t>In 1990, IBM released the </a:t>
            </a:r>
            <a:r>
              <a:rPr lang="en-US" altLang="en-US" i="1" dirty="0" smtClean="0">
                <a:sym typeface="Quattrocento Sans" charset="0"/>
              </a:rPr>
              <a:t>slower </a:t>
            </a:r>
            <a:r>
              <a:rPr lang="en-US" altLang="en-US" dirty="0" err="1" smtClean="0">
                <a:sym typeface="Quattrocento Sans" charset="0"/>
              </a:rPr>
              <a:t>LaserPrinter</a:t>
            </a:r>
            <a:r>
              <a:rPr lang="en-US" altLang="en-US" dirty="0" smtClean="0">
                <a:sym typeface="Quattrocento Sans" charset="0"/>
              </a:rPr>
              <a:t> E to accompany the </a:t>
            </a:r>
            <a:r>
              <a:rPr lang="en-US" altLang="en-US" dirty="0" err="1" smtClean="0">
                <a:sym typeface="Quattrocento Sans" charset="0"/>
              </a:rPr>
              <a:t>LaserPrinter</a:t>
            </a:r>
            <a:endParaRPr lang="en-US" altLang="en-US" dirty="0" smtClean="0">
              <a:sym typeface="Quattrocento Sans" charset="0"/>
            </a:endParaRP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endParaRPr lang="en-US" altLang="en-US" dirty="0">
              <a:sym typeface="Quattrocento Sans" charset="0"/>
            </a:endParaRP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r>
              <a:rPr lang="en-US" altLang="en-US" dirty="0" smtClean="0">
                <a:sym typeface="Quattrocento Sans" charset="0"/>
              </a:rPr>
              <a:t>Why?</a:t>
            </a: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r>
              <a:rPr lang="en-US" altLang="en-US" dirty="0" smtClean="0">
                <a:sym typeface="Quattrocento Sans" charset="0"/>
              </a:rPr>
              <a:t>Where did it get the idea?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9650" y="516185"/>
            <a:ext cx="3397653" cy="315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3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Versioning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7</a:t>
            </a:fld>
            <a:endParaRPr lang="en-US"/>
          </a:p>
        </p:txBody>
      </p:sp>
      <p:sp>
        <p:nvSpPr>
          <p:cNvPr id="11" name="Shape 334"/>
          <p:cNvSpPr txBox="1">
            <a:spLocks noGrp="1"/>
          </p:cNvSpPr>
          <p:nvPr>
            <p:ph type="body" idx="1"/>
          </p:nvPr>
        </p:nvSpPr>
        <p:spPr>
          <a:xfrm>
            <a:off x="1381126" y="1616074"/>
            <a:ext cx="3707068" cy="3118157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r>
              <a:rPr lang="en-US" altLang="en-US" dirty="0" smtClean="0">
                <a:sym typeface="Quattrocento Sans" charset="0"/>
              </a:rPr>
              <a:t>In the 1840s, third class train travel was horrendous!</a:t>
            </a: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endParaRPr lang="en-US" altLang="en-US" dirty="0">
              <a:sym typeface="Quattrocento Sans" charset="0"/>
            </a:endParaRP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endParaRPr lang="en-US" altLang="en-US" dirty="0" smtClean="0">
              <a:sym typeface="Quattrocento Sans" charset="0"/>
            </a:endParaRP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endParaRPr lang="en-US" altLang="en-US" dirty="0">
              <a:sym typeface="Quattrocento Sans" charset="0"/>
            </a:endParaRPr>
          </a:p>
          <a:p>
            <a:pPr eaLnBrk="1" hangingPunct="1">
              <a:spcBef>
                <a:spcPct val="0"/>
              </a:spcBef>
              <a:buSzTx/>
              <a:buFont typeface="Quattrocento Sans" charset="0"/>
              <a:buNone/>
            </a:pPr>
            <a:endParaRPr lang="en-US" altLang="en-US" dirty="0" smtClean="0">
              <a:sym typeface="Quattrocento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438" y="541592"/>
            <a:ext cx="37084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62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960120" y="2238000"/>
            <a:ext cx="7269480" cy="819900"/>
          </a:xfrm>
        </p:spPr>
        <p:txBody>
          <a:bodyPr>
            <a:no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the company is trying to do is to prevent </a:t>
            </a:r>
            <a:r>
              <a:rPr lang="en-US" dirty="0" smtClean="0"/>
              <a:t>the </a:t>
            </a:r>
            <a:r>
              <a:rPr lang="en-US" dirty="0"/>
              <a:t>passengers who can pay the second class fare from traveling third </a:t>
            </a:r>
            <a:r>
              <a:rPr lang="en-US" dirty="0" smtClean="0"/>
              <a:t>class; </a:t>
            </a:r>
          </a:p>
          <a:p>
            <a:r>
              <a:rPr lang="en-US" dirty="0" smtClean="0"/>
              <a:t>It </a:t>
            </a:r>
            <a:r>
              <a:rPr lang="en-US" dirty="0"/>
              <a:t>hits the poor, not because it wants to hurt them, but to frighten the rich. </a:t>
            </a:r>
            <a:endParaRPr lang="en-US" dirty="0" smtClean="0"/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sz="1800" i="0" dirty="0" smtClean="0"/>
              <a:t>— Jules </a:t>
            </a:r>
            <a:r>
              <a:rPr lang="en-US" sz="1800" i="0" dirty="0" err="1" smtClean="0"/>
              <a:t>Dupuit</a:t>
            </a:r>
            <a:r>
              <a:rPr lang="en-US" sz="1800" i="0" dirty="0" smtClean="0"/>
              <a:t>, </a:t>
            </a:r>
            <a:r>
              <a:rPr lang="en-US" sz="1800" dirty="0" smtClean="0"/>
              <a:t>engineer &amp; economist</a:t>
            </a:r>
            <a:r>
              <a:rPr lang="en-US" sz="1800" i="0" dirty="0" smtClean="0"/>
              <a:t>, 1849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12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Versioning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Difficult to design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Identify a </a:t>
            </a:r>
            <a:r>
              <a:rPr lang="en-US" dirty="0" smtClean="0">
                <a:highlight>
                  <a:srgbClr val="FFCD00"/>
                </a:highlight>
                <a:latin typeface="Arial" charset="0"/>
                <a:ea typeface="Arial" charset="0"/>
                <a:cs typeface="Arial" charset="0"/>
                <a:sym typeface="Lora"/>
              </a:rPr>
              <a:t>feature</a:t>
            </a:r>
            <a:r>
              <a:rPr lang="en-US" dirty="0" smtClean="0"/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that high value consumers 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value more than low value consumers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Prevent cannibalization 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don’t make the low-quality product too good </a:t>
            </a:r>
          </a:p>
          <a:p>
            <a:pPr lvl="1"/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48710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ola templa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ola" id="{623AD44C-EE65-FE4C-87B1-13997D5D3EBA}" vid="{95DEBDB7-D69F-0244-98C4-0DBCB1AE07D2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LEctures</Template>
  <TotalTime>2155</TotalTime>
  <Words>311</Words>
  <Application>Microsoft Macintosh PowerPoint</Application>
  <PresentationFormat>On-screen Show (16:9)</PresentationFormat>
  <Paragraphs>89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Lora</vt:lpstr>
      <vt:lpstr>Quattrocento Sans</vt:lpstr>
      <vt:lpstr>Verdana</vt:lpstr>
      <vt:lpstr>Wingdings</vt:lpstr>
      <vt:lpstr>Arial</vt:lpstr>
      <vt:lpstr>Viola template</vt:lpstr>
      <vt:lpstr>Managerial Economics</vt:lpstr>
      <vt:lpstr>Last time…</vt:lpstr>
      <vt:lpstr>Outline…</vt:lpstr>
      <vt:lpstr>Indirect Price Discrimination</vt:lpstr>
      <vt:lpstr>Versioning</vt:lpstr>
      <vt:lpstr>Versioning</vt:lpstr>
      <vt:lpstr>Versioning</vt:lpstr>
      <vt:lpstr>PowerPoint Presentation</vt:lpstr>
      <vt:lpstr>Versioning</vt:lpstr>
      <vt:lpstr>PowerPoint Presentation</vt:lpstr>
      <vt:lpstr>PowerPoint Presentation</vt:lpstr>
      <vt:lpstr>PowerPoint Presentation</vt:lpstr>
      <vt:lpstr>Pricing strategies</vt:lpstr>
      <vt:lpstr>Promotions &amp; Pricing</vt:lpstr>
      <vt:lpstr>Multiproduct Firms</vt:lpstr>
      <vt:lpstr>Summary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Managerial Economics</dc:title>
  <dc:creator>Mike S</dc:creator>
  <cp:lastModifiedBy>Mike S</cp:lastModifiedBy>
  <cp:revision>158</cp:revision>
  <dcterms:created xsi:type="dcterms:W3CDTF">2017-10-16T01:28:23Z</dcterms:created>
  <dcterms:modified xsi:type="dcterms:W3CDTF">2017-11-08T21:57:33Z</dcterms:modified>
</cp:coreProperties>
</file>