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29"/>
  </p:notesMasterIdLst>
  <p:sldIdLst>
    <p:sldId id="256" r:id="rId2"/>
    <p:sldId id="377" r:id="rId3"/>
    <p:sldId id="378" r:id="rId4"/>
    <p:sldId id="386" r:id="rId5"/>
    <p:sldId id="342" r:id="rId6"/>
    <p:sldId id="387" r:id="rId7"/>
    <p:sldId id="389" r:id="rId8"/>
    <p:sldId id="392" r:id="rId9"/>
    <p:sldId id="413" r:id="rId10"/>
    <p:sldId id="414" r:id="rId11"/>
    <p:sldId id="394" r:id="rId12"/>
    <p:sldId id="397" r:id="rId13"/>
    <p:sldId id="400" r:id="rId14"/>
    <p:sldId id="399" r:id="rId15"/>
    <p:sldId id="401" r:id="rId16"/>
    <p:sldId id="402" r:id="rId17"/>
    <p:sldId id="391" r:id="rId18"/>
    <p:sldId id="403" r:id="rId19"/>
    <p:sldId id="388" r:id="rId20"/>
    <p:sldId id="407" r:id="rId21"/>
    <p:sldId id="408" r:id="rId22"/>
    <p:sldId id="409" r:id="rId23"/>
    <p:sldId id="410" r:id="rId24"/>
    <p:sldId id="412" r:id="rId25"/>
    <p:sldId id="411" r:id="rId26"/>
    <p:sldId id="415" r:id="rId27"/>
    <p:sldId id="385" r:id="rId28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1465"/>
    <a:srgbClr val="156014"/>
    <a:srgbClr val="A28448"/>
    <a:srgbClr val="F4F1CF"/>
    <a:srgbClr val="0AF80F"/>
    <a:srgbClr val="53F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6FEC1-F41B-40B7-A70C-D34B210500F4}">
  <a:tblStyle styleId="{9E86FEC1-F41B-40B7-A70C-D34B210500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08"/>
    <p:restoredTop sz="94668"/>
  </p:normalViewPr>
  <p:slideViewPr>
    <p:cSldViewPr snapToGrid="0" snapToObjects="1">
      <p:cViewPr>
        <p:scale>
          <a:sx n="69" d="100"/>
          <a:sy n="69" d="100"/>
        </p:scale>
        <p:origin x="1528" y="9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88652209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5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3314" name="Shape 5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813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39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0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Shape 10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845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611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9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Shape 9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2654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13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7650" name="Shape 13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358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9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Shape 9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486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6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Shape 16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096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6274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hape 24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1986" name="Shape 24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0260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268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9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Shape 9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286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6009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9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Shape 9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9578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8242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6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Shape 16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9442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13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7650" name="Shape 13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0831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7846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655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227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9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Shape 9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25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6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Shape 16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8164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0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Shape 10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56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6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Shape 16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720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hape 24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1986" name="Shape 24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20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628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613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10"/>
          <p:cNvCxnSpPr>
            <a:cxnSpLocks noChangeShapeType="1"/>
          </p:cNvCxnSpPr>
          <p:nvPr/>
        </p:nvCxnSpPr>
        <p:spPr bwMode="auto">
          <a:xfrm>
            <a:off x="-6350" y="3676650"/>
            <a:ext cx="91630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hape 11"/>
          <p:cNvSpPr>
            <a:spLocks noChangeArrowheads="1"/>
          </p:cNvSpPr>
          <p:nvPr/>
        </p:nvSpPr>
        <p:spPr bwMode="auto">
          <a:xfrm>
            <a:off x="1117600" y="3392488"/>
            <a:ext cx="566738" cy="566737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anchor="b"/>
          <a:lstStyle>
            <a:lvl1pPr lvl="0">
              <a:spcBef>
                <a:spcPts val="0"/>
              </a:spcBef>
              <a:buSzPct val="100000"/>
              <a:defRPr sz="3600">
                <a:latin typeface="Verdana" charset="0"/>
                <a:ea typeface="Verdana" charset="0"/>
                <a:cs typeface="Verdana" charset="0"/>
              </a:defRPr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2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14"/>
          <p:cNvCxnSpPr>
            <a:cxnSpLocks noChangeShapeType="1"/>
          </p:cNvCxnSpPr>
          <p:nvPr/>
        </p:nvCxnSpPr>
        <p:spPr bwMode="auto">
          <a:xfrm>
            <a:off x="-6350" y="2571750"/>
            <a:ext cx="1984375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hape 15"/>
          <p:cNvSpPr>
            <a:spLocks noChangeArrowheads="1"/>
          </p:cNvSpPr>
          <p:nvPr/>
        </p:nvSpPr>
        <p:spPr bwMode="auto">
          <a:xfrm>
            <a:off x="1117600" y="2287588"/>
            <a:ext cx="566738" cy="568325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" name="Shape 17"/>
          <p:cNvCxnSpPr>
            <a:cxnSpLocks noChangeShapeType="1"/>
          </p:cNvCxnSpPr>
          <p:nvPr/>
        </p:nvCxnSpPr>
        <p:spPr bwMode="auto">
          <a:xfrm>
            <a:off x="5899150" y="2571750"/>
            <a:ext cx="325120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1400">
                <a:highlight>
                  <a:srgbClr val="FFCD00"/>
                </a:highlight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anchor="b"/>
          <a:lstStyle>
            <a:lvl1pPr lvl="0" rtl="0">
              <a:spcBef>
                <a:spcPts val="0"/>
              </a:spcBef>
              <a:buSzPct val="100000"/>
              <a:defRPr sz="3000">
                <a:latin typeface="Verdana" charset="0"/>
                <a:ea typeface="Verdana" charset="0"/>
                <a:cs typeface="Verdana" charset="0"/>
              </a:defRPr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66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24"/>
          <p:cNvCxnSpPr>
            <a:cxnSpLocks noChangeShapeType="1"/>
          </p:cNvCxnSpPr>
          <p:nvPr/>
        </p:nvCxnSpPr>
        <p:spPr bwMode="auto">
          <a:xfrm>
            <a:off x="0" y="1131888"/>
            <a:ext cx="1376363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hape 25"/>
          <p:cNvSpPr>
            <a:spLocks noChangeArrowheads="1"/>
          </p:cNvSpPr>
          <p:nvPr/>
        </p:nvSpPr>
        <p:spPr bwMode="auto">
          <a:xfrm>
            <a:off x="817563" y="928688"/>
            <a:ext cx="406400" cy="406400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" name="Shape 28"/>
          <p:cNvCxnSpPr>
            <a:cxnSpLocks noChangeShapeType="1"/>
          </p:cNvCxnSpPr>
          <p:nvPr/>
        </p:nvCxnSpPr>
        <p:spPr bwMode="auto">
          <a:xfrm>
            <a:off x="5265738" y="1131888"/>
            <a:ext cx="3878262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Verdana" charset="0"/>
                <a:ea typeface="Verdana" charset="0"/>
                <a:cs typeface="Verdana" charset="0"/>
                <a:sym typeface="Lora"/>
              </a:defRPr>
            </a:lvl1pPr>
            <a:lvl2pPr lvl="1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2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20"/>
          <p:cNvCxnSpPr>
            <a:cxnSpLocks noChangeShapeType="1"/>
          </p:cNvCxnSpPr>
          <p:nvPr/>
        </p:nvCxnSpPr>
        <p:spPr bwMode="auto">
          <a:xfrm>
            <a:off x="4584700" y="3676650"/>
            <a:ext cx="0" cy="1481138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hape 21"/>
          <p:cNvSpPr>
            <a:spLocks noChangeArrowheads="1"/>
          </p:cNvSpPr>
          <p:nvPr/>
        </p:nvSpPr>
        <p:spPr bwMode="auto">
          <a:xfrm>
            <a:off x="4287838" y="3392488"/>
            <a:ext cx="568325" cy="566737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Shape 22"/>
          <p:cNvSpPr txBox="1">
            <a:spLocks noChangeArrowheads="1"/>
          </p:cNvSpPr>
          <p:nvPr/>
        </p:nvSpPr>
        <p:spPr bwMode="auto">
          <a:xfrm>
            <a:off x="3594100" y="3413125"/>
            <a:ext cx="19558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/>
            <a:r>
              <a:rPr lang="en-US" altLang="en-US" sz="3600" b="1">
                <a:latin typeface="Lora" charset="0"/>
                <a:ea typeface="Lora" charset="0"/>
                <a:cs typeface="Lora" charset="0"/>
                <a:sym typeface="Lora" charset="0"/>
              </a:rPr>
              <a:t>“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2105050" y="2238000"/>
            <a:ext cx="4933800" cy="819900"/>
          </a:xfrm>
          <a:prstGeom prst="rect">
            <a:avLst/>
          </a:prstGeom>
        </p:spPr>
        <p:txBody>
          <a:bodyPr anchor="b"/>
          <a:lstStyle>
            <a:lvl1pPr lvl="0" algn="ctr" rtl="0">
              <a:spcBef>
                <a:spcPts val="0"/>
              </a:spcBef>
              <a:buSzPct val="100000"/>
              <a:buFont typeface="Lora"/>
              <a:defRPr sz="2400" i="1">
                <a:latin typeface="Arial" charset="0"/>
                <a:ea typeface="Arial" charset="0"/>
                <a:cs typeface="Arial" charset="0"/>
                <a:sym typeface="Lora"/>
              </a:defRPr>
            </a:lvl1pPr>
            <a:lvl2pPr lvl="1" algn="ctr" rtl="0">
              <a:spcBef>
                <a:spcPts val="0"/>
              </a:spcBef>
              <a:buFont typeface="Lora"/>
              <a:defRPr i="1"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spcBef>
                <a:spcPts val="0"/>
              </a:spcBef>
              <a:buFont typeface="Lora"/>
              <a:defRPr i="1"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8pPr>
            <a:lvl9pPr lvl="8" algn="ctr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6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47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hape 54"/>
          <p:cNvCxnSpPr>
            <a:cxnSpLocks noChangeShapeType="1"/>
          </p:cNvCxnSpPr>
          <p:nvPr/>
        </p:nvCxnSpPr>
        <p:spPr bwMode="auto">
          <a:xfrm>
            <a:off x="-6350" y="4513263"/>
            <a:ext cx="916305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Shape 55"/>
          <p:cNvSpPr>
            <a:spLocks noChangeArrowheads="1"/>
          </p:cNvSpPr>
          <p:nvPr/>
        </p:nvSpPr>
        <p:spPr bwMode="auto">
          <a:xfrm>
            <a:off x="4294188" y="4235450"/>
            <a:ext cx="555625" cy="557213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66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33"/>
          <p:cNvCxnSpPr>
            <a:cxnSpLocks noChangeShapeType="1"/>
          </p:cNvCxnSpPr>
          <p:nvPr/>
        </p:nvCxnSpPr>
        <p:spPr bwMode="auto">
          <a:xfrm>
            <a:off x="0" y="1131888"/>
            <a:ext cx="1376363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Shape 34"/>
          <p:cNvSpPr>
            <a:spLocks noChangeArrowheads="1"/>
          </p:cNvSpPr>
          <p:nvPr/>
        </p:nvSpPr>
        <p:spPr bwMode="auto">
          <a:xfrm>
            <a:off x="817563" y="928688"/>
            <a:ext cx="406400" cy="406400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7" name="Shape 35"/>
          <p:cNvCxnSpPr>
            <a:cxnSpLocks noChangeShapeType="1"/>
          </p:cNvCxnSpPr>
          <p:nvPr/>
        </p:nvCxnSpPr>
        <p:spPr bwMode="auto">
          <a:xfrm>
            <a:off x="5265738" y="1131888"/>
            <a:ext cx="3878262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303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1381125" y="1616075"/>
            <a:ext cx="681037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title"/>
          </p:nvPr>
        </p:nvSpPr>
        <p:spPr bwMode="auto">
          <a:xfrm>
            <a:off x="1381125" y="936625"/>
            <a:ext cx="68103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2" r:id="rId3"/>
    <p:sldLayoutId id="2147483675" r:id="rId4"/>
    <p:sldLayoutId id="2147483676" r:id="rId5"/>
    <p:sldLayoutId id="2147483677" r:id="rId6"/>
    <p:sldLayoutId id="2147483679" r:id="rId7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A28448"/>
        </a:buClr>
        <a:buFont typeface="Quattrocento Sans" charset="0"/>
        <a:buChar char="◉"/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Lora"/>
              <a:buNone/>
              <a:defRPr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  <a:sym typeface="Lora"/>
              </a:rPr>
              <a:t>Managerial Economics</a:t>
            </a:r>
            <a:endParaRPr lang="en" b="1" dirty="0">
              <a:latin typeface="Arial" charset="0"/>
              <a:ea typeface="Arial" charset="0"/>
              <a:cs typeface="Arial" charset="0"/>
              <a:sym typeface="Lora"/>
            </a:endParaRPr>
          </a:p>
        </p:txBody>
      </p:sp>
      <p:sp>
        <p:nvSpPr>
          <p:cNvPr id="3" name="Shape 61"/>
          <p:cNvSpPr txBox="1">
            <a:spLocks/>
          </p:cNvSpPr>
          <p:nvPr/>
        </p:nvSpPr>
        <p:spPr bwMode="auto">
          <a:xfrm>
            <a:off x="1943687" y="3702059"/>
            <a:ext cx="6939056" cy="47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lvl="5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lvl="6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lvl="7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lvl="8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fontAlgn="auto">
              <a:spcAft>
                <a:spcPts val="0"/>
              </a:spcAft>
              <a:buFont typeface="Lora"/>
              <a:buNone/>
              <a:defRPr/>
            </a:pPr>
            <a:r>
              <a:rPr lang="en-US" sz="1800" b="1" kern="0" dirty="0" smtClean="0">
                <a:sym typeface="Lora"/>
              </a:rPr>
              <a:t>Fall 2017 - Mike Shor</a:t>
            </a:r>
            <a:r>
              <a:rPr lang="en-US" sz="2000" b="1" kern="0" dirty="0" smtClean="0">
                <a:sym typeface="Lora"/>
              </a:rPr>
              <a:t> 			     	</a:t>
            </a:r>
            <a:r>
              <a:rPr lang="en-US" sz="2000" b="1" dirty="0" smtClean="0">
                <a:highlight>
                  <a:srgbClr val="FFCD00"/>
                </a:highlight>
                <a:sym typeface="Lora"/>
              </a:rPr>
              <a:t>Lecture 9</a:t>
            </a:r>
            <a:endParaRPr lang="en" sz="2000" b="1" kern="0" dirty="0">
              <a:sym typeface="Lor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587" y="3537674"/>
            <a:ext cx="528052" cy="4072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Looking Forward</a:t>
            </a:r>
            <a:r>
              <a:rPr lang="mr-IN" dirty="0" smtClean="0"/>
              <a:t>…</a:t>
            </a:r>
            <a:endParaRPr lang="en" dirty="0">
              <a:highlight>
                <a:srgbClr val="FFCD00"/>
              </a:highlight>
            </a:endParaRP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sz="2800" dirty="0" smtClean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charset="-128"/>
              </a:rPr>
              <a:t>Only (</a:t>
            </a:r>
            <a:r>
              <a:rPr lang="en-US" altLang="en-US" sz="2800" dirty="0" smtClean="0">
                <a:solidFill>
                  <a:schemeClr val="accent1"/>
                </a:solidFill>
                <a:ea typeface="ＭＳ Ｐゴシック" charset="-128"/>
              </a:rPr>
              <a:t>Airbus build</a:t>
            </a:r>
            <a:r>
              <a:rPr lang="en-US" altLang="en-US" sz="2800" dirty="0" smtClean="0">
                <a:ea typeface="ＭＳ Ｐゴシック" charset="-128"/>
              </a:rPr>
              <a:t>, </a:t>
            </a:r>
            <a:r>
              <a:rPr lang="en-US" altLang="en-US" sz="2800" dirty="0" smtClean="0">
                <a:solidFill>
                  <a:schemeClr val="tx2"/>
                </a:solidFill>
                <a:ea typeface="ＭＳ Ｐゴシック" charset="-128"/>
              </a:rPr>
              <a:t>Boeing don’t</a:t>
            </a:r>
            <a:r>
              <a:rPr lang="en-US" altLang="en-US" sz="2800" dirty="0" smtClean="0">
                <a:ea typeface="ＭＳ Ｐゴシック" charset="-128"/>
              </a:rPr>
              <a:t>) make sense sequentially.</a:t>
            </a:r>
          </a:p>
          <a:p>
            <a:pPr>
              <a:lnSpc>
                <a:spcPct val="90000"/>
              </a:lnSpc>
            </a:pPr>
            <a:endParaRPr lang="en-US" altLang="en-US" sz="2800" dirty="0">
              <a:latin typeface="Arial" charset="0"/>
              <a:ea typeface="ＭＳ Ｐゴシック" charset="-128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latin typeface="Arial" charset="0"/>
                <a:cs typeface="Arial" charset="0"/>
              </a:rPr>
              <a:t>Boeing build is not rational</a:t>
            </a:r>
          </a:p>
          <a:p>
            <a:pPr>
              <a:lnSpc>
                <a:spcPct val="90000"/>
              </a:lnSpc>
            </a:pPr>
            <a:endParaRPr lang="en-US" altLang="en-US" sz="18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63526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960120" y="2238000"/>
            <a:ext cx="7269480" cy="819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Boeing</a:t>
            </a:r>
            <a:r>
              <a:rPr lang="en-US" dirty="0"/>
              <a:t>, the world’s top aircraft maker, announced it was building a plane with 600 to 800 seats, the biggest and most expensive airliner ever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Some </a:t>
            </a:r>
            <a:r>
              <a:rPr lang="en-US" dirty="0" smtClean="0"/>
              <a:t>in the industry suggest </a:t>
            </a:r>
          </a:p>
          <a:p>
            <a:pPr marL="0" indent="0">
              <a:buNone/>
            </a:pPr>
            <a:r>
              <a:rPr lang="en-US" dirty="0" smtClean="0"/>
              <a:t>Boeing’s </a:t>
            </a:r>
            <a:r>
              <a:rPr lang="en-US" dirty="0"/>
              <a:t>move </a:t>
            </a:r>
            <a:r>
              <a:rPr lang="en-US" dirty="0" smtClean="0"/>
              <a:t>is </a:t>
            </a:r>
            <a:r>
              <a:rPr lang="en-US" dirty="0"/>
              <a:t>a bluff to preempt Airbus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from </a:t>
            </a:r>
            <a:r>
              <a:rPr lang="en-US" dirty="0"/>
              <a:t>going ahead </a:t>
            </a:r>
            <a:r>
              <a:rPr lang="en-US" dirty="0" smtClean="0"/>
              <a:t>with </a:t>
            </a:r>
            <a:r>
              <a:rPr lang="en-US" dirty="0"/>
              <a:t>a similar plane</a:t>
            </a:r>
            <a:r>
              <a:rPr lang="en-US" dirty="0" smtClean="0"/>
              <a:t>.</a:t>
            </a:r>
            <a:endParaRPr lang="en-US" dirty="0"/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endParaRPr lang="en-US" sz="1800" i="0" dirty="0" smtClean="0"/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sz="1800" i="0" dirty="0" smtClean="0"/>
              <a:t>— BusinessWeek, 1993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513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A380</a:t>
            </a:r>
            <a:endParaRPr lang="en" dirty="0">
              <a:highlight>
                <a:srgbClr val="FFCD00"/>
              </a:highlight>
            </a:endParaRP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12</a:t>
            </a:fld>
            <a:endParaRPr lang="en-US"/>
          </a:p>
        </p:txBody>
      </p:sp>
      <p:sp>
        <p:nvSpPr>
          <p:cNvPr id="11" name="Shape 334"/>
          <p:cNvSpPr txBox="1">
            <a:spLocks noGrp="1"/>
          </p:cNvSpPr>
          <p:nvPr>
            <p:ph type="body" idx="1"/>
          </p:nvPr>
        </p:nvSpPr>
        <p:spPr>
          <a:xfrm>
            <a:off x="175684" y="1547398"/>
            <a:ext cx="7288806" cy="546874"/>
          </a:xfrm>
        </p:spPr>
        <p:txBody>
          <a:bodyPr/>
          <a:lstStyle/>
          <a:p>
            <a:pPr>
              <a:buClr>
                <a:schemeClr val="bg1"/>
              </a:buClr>
              <a:buSzTx/>
              <a:buFont typeface="Wingdings" charset="2"/>
              <a:buChar char="•"/>
            </a:pPr>
            <a:r>
              <a:rPr lang="en-US" altLang="en-US" dirty="0" smtClean="0"/>
              <a:t>Enters service in 2007</a:t>
            </a:r>
            <a:endParaRPr lang="en-US" altLang="en-US" dirty="0"/>
          </a:p>
          <a:p>
            <a:pPr>
              <a:buClr>
                <a:schemeClr val="bg1"/>
              </a:buClr>
              <a:buSzTx/>
              <a:buFont typeface="Wingdings" charset="2"/>
              <a:buChar char="•"/>
            </a:pPr>
            <a:r>
              <a:rPr lang="en-US" altLang="en-US" dirty="0"/>
              <a:t>Singapore to Sydney</a:t>
            </a:r>
          </a:p>
          <a:p>
            <a:pPr>
              <a:buClr>
                <a:schemeClr val="bg1"/>
              </a:buClr>
              <a:buSzTx/>
              <a:buFont typeface="Wingdings" charset="2"/>
              <a:buChar char="•"/>
            </a:pPr>
            <a:endParaRPr lang="en-US" altLang="en-US" dirty="0" smtClean="0"/>
          </a:p>
          <a:p>
            <a:pPr>
              <a:buClr>
                <a:schemeClr val="bg1"/>
              </a:buClr>
              <a:buSzTx/>
              <a:buFont typeface="Wingdings" charset="2"/>
              <a:buChar char="•"/>
            </a:pPr>
            <a:r>
              <a:rPr lang="en-US" altLang="en-US" dirty="0" smtClean="0"/>
              <a:t>List </a:t>
            </a:r>
            <a:r>
              <a:rPr lang="en-US" altLang="en-US" dirty="0"/>
              <a:t>price: $350 </a:t>
            </a:r>
            <a:r>
              <a:rPr lang="en-US" altLang="en-US" dirty="0" smtClean="0"/>
              <a:t>million</a:t>
            </a:r>
          </a:p>
          <a:p>
            <a:pPr>
              <a:buClr>
                <a:schemeClr val="bg1"/>
              </a:buClr>
              <a:buSzTx/>
              <a:buFont typeface="Wingdings" charset="2"/>
              <a:buChar char="•"/>
            </a:pPr>
            <a:endParaRPr lang="en-US" altLang="en-US" dirty="0"/>
          </a:p>
          <a:p>
            <a:pPr>
              <a:buClr>
                <a:schemeClr val="bg1"/>
              </a:buClr>
              <a:buSzTx/>
              <a:buFont typeface="Wingdings" charset="2"/>
              <a:buChar char="•"/>
            </a:pPr>
            <a:r>
              <a:rPr lang="en-US" altLang="en-US" dirty="0" smtClean="0"/>
              <a:t>October 2017: Thai Airlines replaces Boeing 7X7s with Airbus A3X0s on London-Bangkok route.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7" r="-2" b="25495"/>
          <a:stretch/>
        </p:blipFill>
        <p:spPr>
          <a:xfrm>
            <a:off x="4024338" y="516194"/>
            <a:ext cx="4881296" cy="316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032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8"/>
          <p:cNvSpPr txBox="1">
            <a:spLocks noGrp="1"/>
          </p:cNvSpPr>
          <p:nvPr>
            <p:ph type="ctrTitle"/>
          </p:nvPr>
        </p:nvSpPr>
        <p:spPr>
          <a:xfrm>
            <a:off x="2022475" y="1693863"/>
            <a:ext cx="3787775" cy="115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Lora" charset="0"/>
              <a:buNone/>
            </a:pPr>
            <a:r>
              <a:rPr lang="en-US" altLang="en-US" b="1" dirty="0" smtClean="0">
                <a:latin typeface="Lora" charset="0"/>
                <a:ea typeface="Lora" charset="0"/>
                <a:cs typeface="Lora" charset="0"/>
                <a:sym typeface="Lora" charset="0"/>
              </a:rPr>
              <a:t>Sequential Games</a:t>
            </a:r>
            <a:endParaRPr lang="en-US" altLang="en-US" b="1" dirty="0">
              <a:latin typeface="Lora" charset="0"/>
              <a:ea typeface="Lora" charset="0"/>
              <a:cs typeface="Lora" charset="0"/>
              <a:sym typeface="Lor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13</a:t>
            </a:fld>
            <a:endParaRPr lang="en-US"/>
          </a:p>
        </p:txBody>
      </p:sp>
      <p:sp>
        <p:nvSpPr>
          <p:cNvPr id="4" name="Shape 166"/>
          <p:cNvSpPr txBox="1">
            <a:spLocks/>
          </p:cNvSpPr>
          <p:nvPr/>
        </p:nvSpPr>
        <p:spPr bwMode="auto">
          <a:xfrm>
            <a:off x="2036588" y="2828922"/>
            <a:ext cx="6512675" cy="140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800" i="1" dirty="0" smtClean="0">
                <a:highlight>
                  <a:srgbClr val="FFCD00"/>
                </a:highlight>
                <a:sym typeface="Quattrocento Sans"/>
              </a:rPr>
              <a:t>Look forward and reason back</a:t>
            </a:r>
            <a:endParaRPr lang="en-US" sz="2800" i="1" kern="0" dirty="0" smtClean="0">
              <a:solidFill>
                <a:schemeClr val="dk1"/>
              </a:solidFill>
              <a:sym typeface="Lor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400" i="1" kern="0" dirty="0">
                <a:sym typeface="Quattrocento Sans"/>
              </a:rPr>
              <a:t>Anticipate what </a:t>
            </a:r>
            <a:r>
              <a:rPr lang="en-US" sz="2400" i="1" kern="0" dirty="0" smtClean="0">
                <a:sym typeface="Quattrocento Sans"/>
              </a:rPr>
              <a:t>others will </a:t>
            </a:r>
            <a:r>
              <a:rPr lang="en-US" sz="2400" i="1" kern="0" dirty="0">
                <a:sym typeface="Quattrocento Sans"/>
              </a:rPr>
              <a:t>do tomorrow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400" i="1" kern="0" dirty="0">
                <a:sym typeface="Quattrocento Sans"/>
              </a:rPr>
              <a:t>in response to your actions </a:t>
            </a:r>
            <a:r>
              <a:rPr lang="en-US" sz="2400" i="1" kern="0" dirty="0" smtClean="0">
                <a:sym typeface="Quattrocento Sans"/>
              </a:rPr>
              <a:t>today</a:t>
            </a:r>
            <a:endParaRPr lang="en-US" sz="2400" i="1" kern="0" dirty="0"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15669563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044514" y="1618700"/>
            <a:ext cx="4214874" cy="3231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sz="2400" b="1" dirty="0" smtClean="0">
                <a:highlight>
                  <a:srgbClr val="FFCD00"/>
                </a:highlight>
                <a:sym typeface="Quattrocento Sans"/>
              </a:rPr>
              <a:t>Pick a last move</a:t>
            </a: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altLang="en-US" sz="2400" dirty="0" smtClean="0"/>
              <a:t>1. What </a:t>
            </a:r>
            <a:r>
              <a:rPr lang="en-US" altLang="en-US" sz="2400" dirty="0"/>
              <a:t>player is making the </a:t>
            </a:r>
            <a:r>
              <a:rPr lang="en-US" altLang="en-US" sz="2400" dirty="0" smtClean="0"/>
              <a:t>decision?</a:t>
            </a: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altLang="en-US" sz="2400" dirty="0" smtClean="0"/>
              <a:t>2. What </a:t>
            </a:r>
            <a:r>
              <a:rPr lang="en-US" altLang="en-US" sz="2400" dirty="0"/>
              <a:t>decisions are available to that </a:t>
            </a:r>
            <a:r>
              <a:rPr lang="en-US" altLang="en-US" sz="2400" dirty="0" smtClean="0"/>
              <a:t>player?</a:t>
            </a: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altLang="en-US" sz="2400" dirty="0" smtClean="0"/>
              <a:t>3. What </a:t>
            </a:r>
            <a:r>
              <a:rPr lang="en-US" altLang="en-US" sz="2400" dirty="0"/>
              <a:t>are </a:t>
            </a:r>
            <a:r>
              <a:rPr lang="en-US" altLang="en-US" sz="2400" dirty="0" smtClean="0"/>
              <a:t>the player’s </a:t>
            </a:r>
            <a:r>
              <a:rPr lang="en-US" altLang="en-US" sz="2400" dirty="0"/>
              <a:t>payoffs from each </a:t>
            </a:r>
            <a:r>
              <a:rPr lang="en-US" altLang="en-US" sz="2400" dirty="0" smtClean="0"/>
              <a:t>decision?</a:t>
            </a: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altLang="en-US" sz="2400" dirty="0" smtClean="0"/>
              <a:t>4. Select </a:t>
            </a:r>
            <a:r>
              <a:rPr lang="en-US" altLang="en-US" sz="2400" dirty="0"/>
              <a:t>the highest</a:t>
            </a:r>
          </a:p>
        </p:txBody>
      </p:sp>
      <p:sp>
        <p:nvSpPr>
          <p:cNvPr id="26626" name="Shape 142"/>
          <p:cNvSpPr txBox="1">
            <a:spLocks noGrp="1"/>
          </p:cNvSpPr>
          <p:nvPr>
            <p:ph type="title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Lora" charset="0"/>
              <a:buNone/>
            </a:pPr>
            <a:r>
              <a:rPr lang="en-US" altLang="en-US" sz="2000" b="1" dirty="0" smtClean="0">
                <a:latin typeface="Verdana" charset="0"/>
                <a:ea typeface="Verdana" charset="0"/>
                <a:cs typeface="Verdana" charset="0"/>
                <a:sym typeface="Lora" charset="0"/>
              </a:rPr>
              <a:t>Solving for Equilibria</a:t>
            </a:r>
            <a:endParaRPr lang="en-US" altLang="en-US" sz="2000" b="1" dirty="0">
              <a:latin typeface="Verdana" charset="0"/>
              <a:ea typeface="Verdana" charset="0"/>
              <a:cs typeface="Verdana" charset="0"/>
              <a:sym typeface="Lora" charset="0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body" idx="2"/>
          </p:nvPr>
        </p:nvSpPr>
        <p:spPr>
          <a:xfrm>
            <a:off x="5012915" y="1618700"/>
            <a:ext cx="3627231" cy="3231000"/>
          </a:xfrm>
        </p:spPr>
        <p:txBody>
          <a:bodyPr>
            <a:noAutofit/>
          </a:bodyPr>
          <a:lstStyle/>
          <a:p>
            <a:pPr marL="457200" lvl="1" indent="-439738">
              <a:spcBef>
                <a:spcPct val="0"/>
              </a:spcBef>
            </a:pP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5. Place 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an arrow on the selected 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branch</a:t>
            </a:r>
          </a:p>
          <a:p>
            <a:pPr marL="457200" lvl="1" indent="-439738">
              <a:spcBef>
                <a:spcPct val="0"/>
              </a:spcBef>
            </a:pP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6. Delete 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all other 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branches</a:t>
            </a:r>
          </a:p>
          <a:p>
            <a:pPr marL="457200" lvl="1" indent="-439738">
              <a:spcBef>
                <a:spcPct val="0"/>
              </a:spcBef>
            </a:pPr>
            <a:endParaRPr lang="en-US" alt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457200" lvl="1" indent="-439738">
              <a:spcBef>
                <a:spcPct val="0"/>
              </a:spcBef>
            </a:pP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Repeat: pick a last move</a:t>
            </a:r>
          </a:p>
          <a:p>
            <a:pPr marL="457200" lvl="1" indent="-439738">
              <a:spcBef>
                <a:spcPct val="0"/>
              </a:spcBef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sz="2400" b="1" dirty="0" smtClean="0">
                <a:highlight>
                  <a:srgbClr val="FFCD00"/>
                </a:highlight>
                <a:sym typeface="Quattrocento Sans"/>
              </a:rPr>
              <a:t>Continue until you reach the beginning</a:t>
            </a:r>
            <a:endParaRPr lang="en-US" sz="2400" b="1" dirty="0">
              <a:highlight>
                <a:srgbClr val="FFCD00"/>
              </a:highlight>
              <a:sym typeface="Quattrocento Sans"/>
            </a:endParaRPr>
          </a:p>
        </p:txBody>
      </p:sp>
      <p:grpSp>
        <p:nvGrpSpPr>
          <p:cNvPr id="26628" name="Shape 144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6629" name="Shape 145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30" name="Shape 146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31" name="Shape 147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32" name="Shape 148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46165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8"/>
          <p:cNvSpPr txBox="1">
            <a:spLocks noGrp="1"/>
          </p:cNvSpPr>
          <p:nvPr>
            <p:ph type="ctrTitle"/>
          </p:nvPr>
        </p:nvSpPr>
        <p:spPr>
          <a:xfrm>
            <a:off x="2022475" y="1693863"/>
            <a:ext cx="3787775" cy="115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Lora" charset="0"/>
              <a:buNone/>
            </a:pPr>
            <a:r>
              <a:rPr lang="en-US" altLang="en-US" b="1" dirty="0" smtClean="0">
                <a:latin typeface="Lora" charset="0"/>
                <a:ea typeface="Lora" charset="0"/>
                <a:cs typeface="Lora" charset="0"/>
                <a:sym typeface="Lora" charset="0"/>
              </a:rPr>
              <a:t>Simultaneous Games</a:t>
            </a:r>
            <a:endParaRPr lang="en-US" altLang="en-US" b="1" dirty="0">
              <a:latin typeface="Lora" charset="0"/>
              <a:ea typeface="Lora" charset="0"/>
              <a:cs typeface="Lora" charset="0"/>
              <a:sym typeface="Lor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92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66"/>
          <p:cNvSpPr txBox="1">
            <a:spLocks/>
          </p:cNvSpPr>
          <p:nvPr/>
        </p:nvSpPr>
        <p:spPr bwMode="auto">
          <a:xfrm>
            <a:off x="4369337" y="1493312"/>
            <a:ext cx="4214223" cy="360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tabLst>
                <a:tab pos="2568575" algn="l"/>
              </a:tabLst>
              <a:defRPr/>
            </a:pPr>
            <a:endParaRPr lang="en-US" sz="2800" kern="0" dirty="0">
              <a:solidFill>
                <a:schemeClr val="dk1"/>
              </a:solidFill>
              <a:ea typeface="ＭＳ Ｐゴシック" charset="-128"/>
              <a:sym typeface="Lora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altLang="en-US" sz="1000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charset="-128"/>
              </a:rPr>
              <a:t>In 1964, US Surgeon </a:t>
            </a:r>
            <a:r>
              <a:rPr lang="en-US" altLang="en-US" sz="2800" dirty="0">
                <a:ea typeface="ＭＳ Ｐゴシック" charset="-128"/>
              </a:rPr>
              <a:t>General issues official warning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>
                <a:ea typeface="ＭＳ Ｐゴシック" charset="-128"/>
              </a:rPr>
              <a:t>Cigarette smoking </a:t>
            </a:r>
            <a:r>
              <a:rPr lang="en-US" altLang="en-US" sz="2400" i="1" dirty="0">
                <a:ea typeface="ＭＳ Ｐゴシック" charset="-128"/>
              </a:rPr>
              <a:t>may</a:t>
            </a:r>
            <a:r>
              <a:rPr lang="en-US" altLang="en-US" sz="2400" dirty="0">
                <a:ea typeface="ＭＳ Ｐゴシック" charset="-128"/>
              </a:rPr>
              <a:t> be hazardous</a:t>
            </a:r>
          </a:p>
          <a:p>
            <a:pPr lvl="2">
              <a:lnSpc>
                <a:spcPct val="90000"/>
              </a:lnSpc>
              <a:buFont typeface="Wingdings" charset="2"/>
              <a:buNone/>
            </a:pPr>
            <a:endParaRPr lang="en-US" altLang="en-US" sz="1200" dirty="0">
              <a:ea typeface="ＭＳ Ｐゴシック" charset="-128"/>
            </a:endParaRPr>
          </a:p>
        </p:txBody>
      </p:sp>
      <p:sp>
        <p:nvSpPr>
          <p:cNvPr id="29" name="Shape 166"/>
          <p:cNvSpPr txBox="1">
            <a:spLocks/>
          </p:cNvSpPr>
          <p:nvPr/>
        </p:nvSpPr>
        <p:spPr bwMode="auto">
          <a:xfrm>
            <a:off x="4369338" y="937845"/>
            <a:ext cx="4214223" cy="384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tabLst>
                <a:tab pos="2568575" algn="l"/>
              </a:tabLst>
              <a:defRPr/>
            </a:pPr>
            <a:r>
              <a:rPr lang="en-US" sz="2000" b="1" kern="0" dirty="0" smtClean="0">
                <a:solidFill>
                  <a:schemeClr val="dk1"/>
                </a:solidFill>
                <a:sym typeface="Lora"/>
              </a:rPr>
              <a:t>Cigarette Advertising on TV</a:t>
            </a:r>
            <a:endParaRPr lang="en-US" sz="2800" dirty="0" smtClean="0">
              <a:ea typeface="ＭＳ Ｐゴシック" charset="-128"/>
            </a:endParaRPr>
          </a:p>
          <a:p>
            <a:pPr marL="457200" indent="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tabLst>
                <a:tab pos="2568575" algn="l"/>
              </a:tabLst>
              <a:defRPr/>
            </a:pPr>
            <a:endParaRPr lang="en-US" sz="2800" kern="0" dirty="0" smtClean="0">
              <a:solidFill>
                <a:schemeClr val="dk1"/>
              </a:solidFill>
              <a:ea typeface="ＭＳ Ｐゴシック" charset="-128"/>
              <a:sym typeface="Lora"/>
            </a:endParaRPr>
          </a:p>
          <a:p>
            <a:pPr marL="457200" indent="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tabLst>
                <a:tab pos="2568575" algn="l"/>
              </a:tabLst>
              <a:defRPr/>
            </a:pPr>
            <a:endParaRPr lang="en-US" sz="2800" kern="0" dirty="0">
              <a:solidFill>
                <a:schemeClr val="dk1"/>
              </a:solidFill>
              <a:ea typeface="ＭＳ Ｐゴシック" charset="-128"/>
              <a:sym typeface="Lora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charset="-128"/>
              </a:rPr>
              <a:t>Through the 1960s, all US tobacco companies                  advertised </a:t>
            </a:r>
            <a:r>
              <a:rPr lang="en-US" altLang="en-US" sz="2800" dirty="0">
                <a:ea typeface="ＭＳ Ｐゴシック" charset="-128"/>
              </a:rPr>
              <a:t>heavily on </a:t>
            </a:r>
            <a:r>
              <a:rPr lang="en-US" altLang="en-US" sz="2800" dirty="0" smtClean="0">
                <a:ea typeface="ＭＳ Ｐゴシック" charset="-128"/>
              </a:rPr>
              <a:t>television</a:t>
            </a:r>
            <a:endParaRPr lang="en-US" altLang="en-US" sz="2800" dirty="0">
              <a:ea typeface="ＭＳ Ｐゴシック" charset="-128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altLang="en-US" sz="1000" dirty="0">
              <a:ea typeface="ＭＳ Ｐゴシック" charset="-128"/>
            </a:endParaRPr>
          </a:p>
        </p:txBody>
      </p:sp>
      <p:cxnSp>
        <p:nvCxnSpPr>
          <p:cNvPr id="30722" name="Shape 167"/>
          <p:cNvCxnSpPr>
            <a:cxnSpLocks noChangeShapeType="1"/>
          </p:cNvCxnSpPr>
          <p:nvPr/>
        </p:nvCxnSpPr>
        <p:spPr bwMode="auto">
          <a:xfrm>
            <a:off x="-6350" y="1131888"/>
            <a:ext cx="915035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" r="-15" b="24172"/>
          <a:stretch/>
        </p:blipFill>
        <p:spPr>
          <a:xfrm>
            <a:off x="388945" y="901092"/>
            <a:ext cx="3657874" cy="3657600"/>
          </a:xfrm>
          <a:prstGeom prst="ellipse">
            <a:avLst/>
          </a:prstGeom>
        </p:spPr>
      </p:pic>
      <p:sp>
        <p:nvSpPr>
          <p:cNvPr id="30724" name="Shape 169"/>
          <p:cNvSpPr>
            <a:spLocks noChangeArrowheads="1"/>
          </p:cNvSpPr>
          <p:nvPr/>
        </p:nvSpPr>
        <p:spPr bwMode="auto">
          <a:xfrm>
            <a:off x="625475" y="736600"/>
            <a:ext cx="790575" cy="790575"/>
          </a:xfrm>
          <a:prstGeom prst="ellipse">
            <a:avLst/>
          </a:prstGeom>
          <a:solidFill>
            <a:srgbClr val="A28448"/>
          </a:solidFill>
          <a:ln>
            <a:noFill/>
          </a:ln>
          <a:extLst/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0" name="Shape 570"/>
          <p:cNvGrpSpPr>
            <a:grpSpLocks/>
          </p:cNvGrpSpPr>
          <p:nvPr/>
        </p:nvGrpSpPr>
        <p:grpSpPr bwMode="auto">
          <a:xfrm>
            <a:off x="752443" y="919183"/>
            <a:ext cx="543651" cy="514685"/>
            <a:chOff x="2583100" y="2973775"/>
            <a:chExt cx="461550" cy="437200"/>
          </a:xfrm>
        </p:grpSpPr>
        <p:sp>
          <p:nvSpPr>
            <p:cNvPr id="11" name="Shape 571"/>
            <p:cNvSpPr>
              <a:spLocks/>
            </p:cNvSpPr>
            <p:nvPr/>
          </p:nvSpPr>
          <p:spPr bwMode="auto">
            <a:xfrm>
              <a:off x="2701225" y="3315975"/>
              <a:ext cx="225300" cy="95000"/>
            </a:xfrm>
            <a:custGeom>
              <a:avLst/>
              <a:gdLst>
                <a:gd name="T0" fmla="*/ 2947 w 9012"/>
                <a:gd name="T1" fmla="*/ 0 h 3800"/>
                <a:gd name="T2" fmla="*/ 2947 w 9012"/>
                <a:gd name="T3" fmla="*/ 2947 h 3800"/>
                <a:gd name="T4" fmla="*/ 853 w 9012"/>
                <a:gd name="T5" fmla="*/ 2947 h 3800"/>
                <a:gd name="T6" fmla="*/ 853 w 9012"/>
                <a:gd name="T7" fmla="*/ 2947 h 3800"/>
                <a:gd name="T8" fmla="*/ 682 w 9012"/>
                <a:gd name="T9" fmla="*/ 2947 h 3800"/>
                <a:gd name="T10" fmla="*/ 512 w 9012"/>
                <a:gd name="T11" fmla="*/ 2996 h 3800"/>
                <a:gd name="T12" fmla="*/ 365 w 9012"/>
                <a:gd name="T13" fmla="*/ 3093 h 3800"/>
                <a:gd name="T14" fmla="*/ 244 w 9012"/>
                <a:gd name="T15" fmla="*/ 3191 h 3800"/>
                <a:gd name="T16" fmla="*/ 146 w 9012"/>
                <a:gd name="T17" fmla="*/ 3313 h 3800"/>
                <a:gd name="T18" fmla="*/ 49 w 9012"/>
                <a:gd name="T19" fmla="*/ 3459 h 3800"/>
                <a:gd name="T20" fmla="*/ 0 w 9012"/>
                <a:gd name="T21" fmla="*/ 3629 h 3800"/>
                <a:gd name="T22" fmla="*/ 0 w 9012"/>
                <a:gd name="T23" fmla="*/ 3800 h 3800"/>
                <a:gd name="T24" fmla="*/ 9011 w 9012"/>
                <a:gd name="T25" fmla="*/ 3800 h 3800"/>
                <a:gd name="T26" fmla="*/ 9011 w 9012"/>
                <a:gd name="T27" fmla="*/ 3800 h 3800"/>
                <a:gd name="T28" fmla="*/ 9011 w 9012"/>
                <a:gd name="T29" fmla="*/ 3629 h 3800"/>
                <a:gd name="T30" fmla="*/ 8963 w 9012"/>
                <a:gd name="T31" fmla="*/ 3459 h 3800"/>
                <a:gd name="T32" fmla="*/ 8865 w 9012"/>
                <a:gd name="T33" fmla="*/ 3313 h 3800"/>
                <a:gd name="T34" fmla="*/ 8768 w 9012"/>
                <a:gd name="T35" fmla="*/ 3191 h 3800"/>
                <a:gd name="T36" fmla="*/ 8646 w 9012"/>
                <a:gd name="T37" fmla="*/ 3093 h 3800"/>
                <a:gd name="T38" fmla="*/ 8500 w 9012"/>
                <a:gd name="T39" fmla="*/ 2996 h 3800"/>
                <a:gd name="T40" fmla="*/ 8330 w 9012"/>
                <a:gd name="T41" fmla="*/ 2947 h 3800"/>
                <a:gd name="T42" fmla="*/ 8159 w 9012"/>
                <a:gd name="T43" fmla="*/ 2947 h 3800"/>
                <a:gd name="T44" fmla="*/ 6065 w 9012"/>
                <a:gd name="T45" fmla="*/ 2947 h 3800"/>
                <a:gd name="T46" fmla="*/ 6065 w 9012"/>
                <a:gd name="T47" fmla="*/ 0 h 3800"/>
                <a:gd name="T48" fmla="*/ 0 w 9012"/>
                <a:gd name="T49" fmla="*/ 0 h 3800"/>
                <a:gd name="T50" fmla="*/ 9012 w 9012"/>
                <a:gd name="T51" fmla="*/ 3800 h 3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T48" t="T49" r="T50" b="T51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Shape 572"/>
            <p:cNvSpPr>
              <a:spLocks/>
            </p:cNvSpPr>
            <p:nvPr/>
          </p:nvSpPr>
          <p:spPr bwMode="auto">
            <a:xfrm>
              <a:off x="2583100" y="2973775"/>
              <a:ext cx="461550" cy="336125"/>
            </a:xfrm>
            <a:custGeom>
              <a:avLst/>
              <a:gdLst>
                <a:gd name="T0" fmla="*/ 17974 w 18462"/>
                <a:gd name="T1" fmla="*/ 1 h 13445"/>
                <a:gd name="T2" fmla="*/ 487 w 18462"/>
                <a:gd name="T3" fmla="*/ 1 h 13445"/>
                <a:gd name="T4" fmla="*/ 487 w 18462"/>
                <a:gd name="T5" fmla="*/ 1 h 13445"/>
                <a:gd name="T6" fmla="*/ 390 w 18462"/>
                <a:gd name="T7" fmla="*/ 1 h 13445"/>
                <a:gd name="T8" fmla="*/ 317 w 18462"/>
                <a:gd name="T9" fmla="*/ 50 h 13445"/>
                <a:gd name="T10" fmla="*/ 220 w 18462"/>
                <a:gd name="T11" fmla="*/ 74 h 13445"/>
                <a:gd name="T12" fmla="*/ 146 w 18462"/>
                <a:gd name="T13" fmla="*/ 147 h 13445"/>
                <a:gd name="T14" fmla="*/ 98 w 18462"/>
                <a:gd name="T15" fmla="*/ 220 h 13445"/>
                <a:gd name="T16" fmla="*/ 49 w 18462"/>
                <a:gd name="T17" fmla="*/ 293 h 13445"/>
                <a:gd name="T18" fmla="*/ 25 w 18462"/>
                <a:gd name="T19" fmla="*/ 390 h 13445"/>
                <a:gd name="T20" fmla="*/ 0 w 18462"/>
                <a:gd name="T21" fmla="*/ 488 h 13445"/>
                <a:gd name="T22" fmla="*/ 0 w 18462"/>
                <a:gd name="T23" fmla="*/ 12958 h 13445"/>
                <a:gd name="T24" fmla="*/ 0 w 18462"/>
                <a:gd name="T25" fmla="*/ 12958 h 13445"/>
                <a:gd name="T26" fmla="*/ 25 w 18462"/>
                <a:gd name="T27" fmla="*/ 13055 h 13445"/>
                <a:gd name="T28" fmla="*/ 49 w 18462"/>
                <a:gd name="T29" fmla="*/ 13152 h 13445"/>
                <a:gd name="T30" fmla="*/ 98 w 18462"/>
                <a:gd name="T31" fmla="*/ 13226 h 13445"/>
                <a:gd name="T32" fmla="*/ 146 w 18462"/>
                <a:gd name="T33" fmla="*/ 13299 h 13445"/>
                <a:gd name="T34" fmla="*/ 220 w 18462"/>
                <a:gd name="T35" fmla="*/ 13372 h 13445"/>
                <a:gd name="T36" fmla="*/ 317 w 18462"/>
                <a:gd name="T37" fmla="*/ 13396 h 13445"/>
                <a:gd name="T38" fmla="*/ 390 w 18462"/>
                <a:gd name="T39" fmla="*/ 13445 h 13445"/>
                <a:gd name="T40" fmla="*/ 487 w 18462"/>
                <a:gd name="T41" fmla="*/ 13445 h 13445"/>
                <a:gd name="T42" fmla="*/ 17974 w 18462"/>
                <a:gd name="T43" fmla="*/ 13445 h 13445"/>
                <a:gd name="T44" fmla="*/ 17974 w 18462"/>
                <a:gd name="T45" fmla="*/ 13445 h 13445"/>
                <a:gd name="T46" fmla="*/ 18072 w 18462"/>
                <a:gd name="T47" fmla="*/ 13445 h 13445"/>
                <a:gd name="T48" fmla="*/ 18145 w 18462"/>
                <a:gd name="T49" fmla="*/ 13396 h 13445"/>
                <a:gd name="T50" fmla="*/ 18242 w 18462"/>
                <a:gd name="T51" fmla="*/ 13372 h 13445"/>
                <a:gd name="T52" fmla="*/ 18315 w 18462"/>
                <a:gd name="T53" fmla="*/ 13299 h 13445"/>
                <a:gd name="T54" fmla="*/ 18364 w 18462"/>
                <a:gd name="T55" fmla="*/ 13226 h 13445"/>
                <a:gd name="T56" fmla="*/ 18413 w 18462"/>
                <a:gd name="T57" fmla="*/ 13152 h 13445"/>
                <a:gd name="T58" fmla="*/ 18437 w 18462"/>
                <a:gd name="T59" fmla="*/ 13055 h 13445"/>
                <a:gd name="T60" fmla="*/ 18461 w 18462"/>
                <a:gd name="T61" fmla="*/ 12958 h 13445"/>
                <a:gd name="T62" fmla="*/ 18461 w 18462"/>
                <a:gd name="T63" fmla="*/ 488 h 13445"/>
                <a:gd name="T64" fmla="*/ 18461 w 18462"/>
                <a:gd name="T65" fmla="*/ 488 h 13445"/>
                <a:gd name="T66" fmla="*/ 18437 w 18462"/>
                <a:gd name="T67" fmla="*/ 390 h 13445"/>
                <a:gd name="T68" fmla="*/ 18413 w 18462"/>
                <a:gd name="T69" fmla="*/ 293 h 13445"/>
                <a:gd name="T70" fmla="*/ 18364 w 18462"/>
                <a:gd name="T71" fmla="*/ 220 h 13445"/>
                <a:gd name="T72" fmla="*/ 18315 w 18462"/>
                <a:gd name="T73" fmla="*/ 147 h 13445"/>
                <a:gd name="T74" fmla="*/ 18242 w 18462"/>
                <a:gd name="T75" fmla="*/ 74 h 13445"/>
                <a:gd name="T76" fmla="*/ 18145 w 18462"/>
                <a:gd name="T77" fmla="*/ 50 h 13445"/>
                <a:gd name="T78" fmla="*/ 18072 w 18462"/>
                <a:gd name="T79" fmla="*/ 1 h 13445"/>
                <a:gd name="T80" fmla="*/ 17974 w 18462"/>
                <a:gd name="T81" fmla="*/ 1 h 13445"/>
                <a:gd name="T82" fmla="*/ 17974 w 18462"/>
                <a:gd name="T83" fmla="*/ 1 h 13445"/>
                <a:gd name="T84" fmla="*/ 17000 w 18462"/>
                <a:gd name="T85" fmla="*/ 11983 h 13445"/>
                <a:gd name="T86" fmla="*/ 1462 w 18462"/>
                <a:gd name="T87" fmla="*/ 11983 h 13445"/>
                <a:gd name="T88" fmla="*/ 1462 w 18462"/>
                <a:gd name="T89" fmla="*/ 1462 h 13445"/>
                <a:gd name="T90" fmla="*/ 17000 w 18462"/>
                <a:gd name="T91" fmla="*/ 1462 h 13445"/>
                <a:gd name="T92" fmla="*/ 17000 w 18462"/>
                <a:gd name="T93" fmla="*/ 11983 h 13445"/>
                <a:gd name="T94" fmla="*/ 0 w 18462"/>
                <a:gd name="T95" fmla="*/ 0 h 13445"/>
                <a:gd name="T96" fmla="*/ 18462 w 18462"/>
                <a:gd name="T97" fmla="*/ 13445 h 13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Shape 166"/>
          <p:cNvSpPr txBox="1">
            <a:spLocks/>
          </p:cNvSpPr>
          <p:nvPr/>
        </p:nvSpPr>
        <p:spPr bwMode="auto">
          <a:xfrm>
            <a:off x="4362987" y="1906439"/>
            <a:ext cx="4214223" cy="32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charset="-128"/>
              </a:rPr>
              <a:t>In 1970, companies </a:t>
            </a:r>
            <a:r>
              <a:rPr lang="en-US" altLang="en-US" sz="2800" dirty="0">
                <a:ea typeface="ＭＳ Ｐゴシック" charset="-128"/>
              </a:rPr>
              <a:t>strike </a:t>
            </a:r>
            <a:r>
              <a:rPr lang="en-US" altLang="en-US" sz="2800" dirty="0" smtClean="0">
                <a:ea typeface="ＭＳ Ｐゴシック" charset="-128"/>
              </a:rPr>
              <a:t>agreement</a:t>
            </a:r>
          </a:p>
          <a:p>
            <a:pPr>
              <a:lnSpc>
                <a:spcPct val="90000"/>
              </a:lnSpc>
            </a:pPr>
            <a:endParaRPr lang="en-US" altLang="en-US" sz="2800" dirty="0"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 smtClean="0">
                <a:ea typeface="ＭＳ Ｐゴシック" charset="-128"/>
              </a:rPr>
              <a:t>Carry a warning label </a:t>
            </a:r>
            <a:r>
              <a:rPr lang="en-US" altLang="en-US" sz="2400" dirty="0">
                <a:ea typeface="ＭＳ Ｐゴシック" charset="-128"/>
              </a:rPr>
              <a:t>and </a:t>
            </a:r>
            <a:r>
              <a:rPr lang="en-US" altLang="en-US" sz="2400" dirty="0" smtClean="0">
                <a:ea typeface="ＭＳ Ｐゴシック" charset="-128"/>
              </a:rPr>
              <a:t>cease TV </a:t>
            </a:r>
            <a:r>
              <a:rPr lang="en-US" altLang="en-US" sz="2400" dirty="0">
                <a:ea typeface="ＭＳ Ｐゴシック" charset="-128"/>
              </a:rPr>
              <a:t>advertising in exchange </a:t>
            </a:r>
            <a:r>
              <a:rPr lang="en-US" altLang="en-US" sz="2400" dirty="0" smtClean="0">
                <a:ea typeface="ＭＳ Ｐゴシック" charset="-128"/>
              </a:rPr>
              <a:t>for immunity </a:t>
            </a:r>
            <a:r>
              <a:rPr lang="en-US" altLang="en-US" sz="2400" dirty="0">
                <a:ea typeface="ＭＳ Ｐゴシック" charset="-128"/>
              </a:rPr>
              <a:t>from federal lawsuits.</a:t>
            </a:r>
          </a:p>
          <a:p>
            <a:pPr marL="457200" indent="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tabLst>
                <a:tab pos="2568575" algn="l"/>
              </a:tabLst>
              <a:defRPr/>
            </a:pPr>
            <a:endParaRPr lang="en-US" sz="2000" kern="0" dirty="0" smtClean="0">
              <a:solidFill>
                <a:schemeClr val="dk1"/>
              </a:solidFill>
              <a:sym typeface="Lora"/>
            </a:endParaRPr>
          </a:p>
        </p:txBody>
      </p:sp>
      <p:sp>
        <p:nvSpPr>
          <p:cNvPr id="18" name="Shape 166"/>
          <p:cNvSpPr txBox="1">
            <a:spLocks/>
          </p:cNvSpPr>
          <p:nvPr/>
        </p:nvSpPr>
        <p:spPr bwMode="auto">
          <a:xfrm>
            <a:off x="4369337" y="1567956"/>
            <a:ext cx="4214223" cy="341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tabLst>
                <a:tab pos="2568575" algn="l"/>
              </a:tabLst>
              <a:defRPr/>
            </a:pPr>
            <a:endParaRPr lang="en-US" sz="2800" kern="0" dirty="0">
              <a:solidFill>
                <a:schemeClr val="dk1"/>
              </a:solidFill>
              <a:ea typeface="ＭＳ Ｐゴシック" charset="-128"/>
              <a:sym typeface="Lora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altLang="en-US" sz="1000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charset="-128"/>
              </a:rPr>
              <a:t>Cigarette </a:t>
            </a:r>
            <a:r>
              <a:rPr lang="en-US" altLang="en-US" sz="2800" dirty="0">
                <a:ea typeface="ＭＳ Ｐゴシック" charset="-128"/>
              </a:rPr>
              <a:t>companies fear lawsuits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>
                <a:ea typeface="ＭＳ Ｐゴシック" charset="-128"/>
              </a:rPr>
              <a:t>Government may recover healthcare costs</a:t>
            </a:r>
          </a:p>
          <a:p>
            <a:pPr lvl="2">
              <a:lnSpc>
                <a:spcPct val="90000"/>
              </a:lnSpc>
              <a:buFont typeface="Wingdings" charset="2"/>
              <a:buNone/>
            </a:pPr>
            <a:endParaRPr lang="en-US" altLang="en-US" sz="12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05143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3" grpId="0"/>
      <p:bldP spid="18" grpId="0"/>
      <p:bldP spid="1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Strategic Interaction</a:t>
            </a:r>
            <a:endParaRPr lang="en" dirty="0">
              <a:highlight>
                <a:srgbClr val="FFCD00"/>
              </a:highlight>
            </a:endParaRP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1250" y="1635131"/>
            <a:ext cx="6809700" cy="3112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>
                <a:ea typeface="ＭＳ Ｐゴシック" charset="-128"/>
              </a:rPr>
              <a:t>Players:		</a:t>
            </a:r>
            <a:r>
              <a:rPr lang="en-US" altLang="en-US" dirty="0">
                <a:ea typeface="ＭＳ Ｐゴシック" charset="-128"/>
              </a:rPr>
              <a:t>Reynolds and Philip Morris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ea typeface="ＭＳ Ｐゴシック" charset="-128"/>
              </a:rPr>
              <a:t>Strategies:	</a:t>
            </a:r>
            <a:r>
              <a:rPr lang="en-US" altLang="en-US" dirty="0">
                <a:ea typeface="ＭＳ Ｐゴシック" charset="-128"/>
              </a:rPr>
              <a:t>Advertise or Not Advertise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ea typeface="ＭＳ Ｐゴシック" charset="-128"/>
              </a:rPr>
              <a:t>Payoffs:		</a:t>
            </a:r>
            <a:r>
              <a:rPr lang="en-US" altLang="en-US" dirty="0">
                <a:ea typeface="ＭＳ Ｐゴシック" charset="-128"/>
              </a:rPr>
              <a:t>Companies</a:t>
            </a:r>
            <a:r>
              <a:rPr lang="ja-JP" altLang="en-US" dirty="0">
                <a:ea typeface="ＭＳ Ｐゴシック" charset="-128"/>
              </a:rPr>
              <a:t>’</a:t>
            </a:r>
            <a:r>
              <a:rPr lang="en-US" altLang="ja-JP" dirty="0">
                <a:ea typeface="ＭＳ Ｐゴシック" charset="-128"/>
              </a:rPr>
              <a:t> Profits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ea typeface="ＭＳ Ｐゴシック" charset="-128"/>
              </a:rPr>
              <a:t>Environment</a:t>
            </a:r>
            <a:r>
              <a:rPr lang="en-US" altLang="en-US" sz="2800" dirty="0">
                <a:ea typeface="ＭＳ Ｐゴシック" charset="-128"/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Each firm earns $50 million from its customers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Advertising costs a firm $20 million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Advertising captures $30 million from </a:t>
            </a:r>
            <a:r>
              <a:rPr lang="en-US" altLang="en-US" sz="2400" dirty="0" smtClean="0"/>
              <a:t>competitor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686510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Shape 570"/>
          <p:cNvGrpSpPr>
            <a:grpSpLocks/>
          </p:cNvGrpSpPr>
          <p:nvPr/>
        </p:nvGrpSpPr>
        <p:grpSpPr bwMode="auto">
          <a:xfrm>
            <a:off x="4391382" y="4390174"/>
            <a:ext cx="330042" cy="312457"/>
            <a:chOff x="2583100" y="2973775"/>
            <a:chExt cx="461550" cy="437200"/>
          </a:xfrm>
        </p:grpSpPr>
        <p:sp>
          <p:nvSpPr>
            <p:cNvPr id="44" name="Shape 571"/>
            <p:cNvSpPr>
              <a:spLocks/>
            </p:cNvSpPr>
            <p:nvPr/>
          </p:nvSpPr>
          <p:spPr bwMode="auto">
            <a:xfrm>
              <a:off x="2701225" y="3315975"/>
              <a:ext cx="225300" cy="95000"/>
            </a:xfrm>
            <a:custGeom>
              <a:avLst/>
              <a:gdLst>
                <a:gd name="T0" fmla="*/ 2947 w 9012"/>
                <a:gd name="T1" fmla="*/ 0 h 3800"/>
                <a:gd name="T2" fmla="*/ 2947 w 9012"/>
                <a:gd name="T3" fmla="*/ 2947 h 3800"/>
                <a:gd name="T4" fmla="*/ 853 w 9012"/>
                <a:gd name="T5" fmla="*/ 2947 h 3800"/>
                <a:gd name="T6" fmla="*/ 853 w 9012"/>
                <a:gd name="T7" fmla="*/ 2947 h 3800"/>
                <a:gd name="T8" fmla="*/ 682 w 9012"/>
                <a:gd name="T9" fmla="*/ 2947 h 3800"/>
                <a:gd name="T10" fmla="*/ 512 w 9012"/>
                <a:gd name="T11" fmla="*/ 2996 h 3800"/>
                <a:gd name="T12" fmla="*/ 365 w 9012"/>
                <a:gd name="T13" fmla="*/ 3093 h 3800"/>
                <a:gd name="T14" fmla="*/ 244 w 9012"/>
                <a:gd name="T15" fmla="*/ 3191 h 3800"/>
                <a:gd name="T16" fmla="*/ 146 w 9012"/>
                <a:gd name="T17" fmla="*/ 3313 h 3800"/>
                <a:gd name="T18" fmla="*/ 49 w 9012"/>
                <a:gd name="T19" fmla="*/ 3459 h 3800"/>
                <a:gd name="T20" fmla="*/ 0 w 9012"/>
                <a:gd name="T21" fmla="*/ 3629 h 3800"/>
                <a:gd name="T22" fmla="*/ 0 w 9012"/>
                <a:gd name="T23" fmla="*/ 3800 h 3800"/>
                <a:gd name="T24" fmla="*/ 9011 w 9012"/>
                <a:gd name="T25" fmla="*/ 3800 h 3800"/>
                <a:gd name="T26" fmla="*/ 9011 w 9012"/>
                <a:gd name="T27" fmla="*/ 3800 h 3800"/>
                <a:gd name="T28" fmla="*/ 9011 w 9012"/>
                <a:gd name="T29" fmla="*/ 3629 h 3800"/>
                <a:gd name="T30" fmla="*/ 8963 w 9012"/>
                <a:gd name="T31" fmla="*/ 3459 h 3800"/>
                <a:gd name="T32" fmla="*/ 8865 w 9012"/>
                <a:gd name="T33" fmla="*/ 3313 h 3800"/>
                <a:gd name="T34" fmla="*/ 8768 w 9012"/>
                <a:gd name="T35" fmla="*/ 3191 h 3800"/>
                <a:gd name="T36" fmla="*/ 8646 w 9012"/>
                <a:gd name="T37" fmla="*/ 3093 h 3800"/>
                <a:gd name="T38" fmla="*/ 8500 w 9012"/>
                <a:gd name="T39" fmla="*/ 2996 h 3800"/>
                <a:gd name="T40" fmla="*/ 8330 w 9012"/>
                <a:gd name="T41" fmla="*/ 2947 h 3800"/>
                <a:gd name="T42" fmla="*/ 8159 w 9012"/>
                <a:gd name="T43" fmla="*/ 2947 h 3800"/>
                <a:gd name="T44" fmla="*/ 6065 w 9012"/>
                <a:gd name="T45" fmla="*/ 2947 h 3800"/>
                <a:gd name="T46" fmla="*/ 6065 w 9012"/>
                <a:gd name="T47" fmla="*/ 0 h 3800"/>
                <a:gd name="T48" fmla="*/ 0 w 9012"/>
                <a:gd name="T49" fmla="*/ 0 h 3800"/>
                <a:gd name="T50" fmla="*/ 9012 w 9012"/>
                <a:gd name="T51" fmla="*/ 3800 h 3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T48" t="T49" r="T50" b="T51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Shape 572"/>
            <p:cNvSpPr>
              <a:spLocks/>
            </p:cNvSpPr>
            <p:nvPr/>
          </p:nvSpPr>
          <p:spPr bwMode="auto">
            <a:xfrm>
              <a:off x="2583100" y="2973775"/>
              <a:ext cx="461550" cy="336125"/>
            </a:xfrm>
            <a:custGeom>
              <a:avLst/>
              <a:gdLst>
                <a:gd name="T0" fmla="*/ 17974 w 18462"/>
                <a:gd name="T1" fmla="*/ 1 h 13445"/>
                <a:gd name="T2" fmla="*/ 487 w 18462"/>
                <a:gd name="T3" fmla="*/ 1 h 13445"/>
                <a:gd name="T4" fmla="*/ 487 w 18462"/>
                <a:gd name="T5" fmla="*/ 1 h 13445"/>
                <a:gd name="T6" fmla="*/ 390 w 18462"/>
                <a:gd name="T7" fmla="*/ 1 h 13445"/>
                <a:gd name="T8" fmla="*/ 317 w 18462"/>
                <a:gd name="T9" fmla="*/ 50 h 13445"/>
                <a:gd name="T10" fmla="*/ 220 w 18462"/>
                <a:gd name="T11" fmla="*/ 74 h 13445"/>
                <a:gd name="T12" fmla="*/ 146 w 18462"/>
                <a:gd name="T13" fmla="*/ 147 h 13445"/>
                <a:gd name="T14" fmla="*/ 98 w 18462"/>
                <a:gd name="T15" fmla="*/ 220 h 13445"/>
                <a:gd name="T16" fmla="*/ 49 w 18462"/>
                <a:gd name="T17" fmla="*/ 293 h 13445"/>
                <a:gd name="T18" fmla="*/ 25 w 18462"/>
                <a:gd name="T19" fmla="*/ 390 h 13445"/>
                <a:gd name="T20" fmla="*/ 0 w 18462"/>
                <a:gd name="T21" fmla="*/ 488 h 13445"/>
                <a:gd name="T22" fmla="*/ 0 w 18462"/>
                <a:gd name="T23" fmla="*/ 12958 h 13445"/>
                <a:gd name="T24" fmla="*/ 0 w 18462"/>
                <a:gd name="T25" fmla="*/ 12958 h 13445"/>
                <a:gd name="T26" fmla="*/ 25 w 18462"/>
                <a:gd name="T27" fmla="*/ 13055 h 13445"/>
                <a:gd name="T28" fmla="*/ 49 w 18462"/>
                <a:gd name="T29" fmla="*/ 13152 h 13445"/>
                <a:gd name="T30" fmla="*/ 98 w 18462"/>
                <a:gd name="T31" fmla="*/ 13226 h 13445"/>
                <a:gd name="T32" fmla="*/ 146 w 18462"/>
                <a:gd name="T33" fmla="*/ 13299 h 13445"/>
                <a:gd name="T34" fmla="*/ 220 w 18462"/>
                <a:gd name="T35" fmla="*/ 13372 h 13445"/>
                <a:gd name="T36" fmla="*/ 317 w 18462"/>
                <a:gd name="T37" fmla="*/ 13396 h 13445"/>
                <a:gd name="T38" fmla="*/ 390 w 18462"/>
                <a:gd name="T39" fmla="*/ 13445 h 13445"/>
                <a:gd name="T40" fmla="*/ 487 w 18462"/>
                <a:gd name="T41" fmla="*/ 13445 h 13445"/>
                <a:gd name="T42" fmla="*/ 17974 w 18462"/>
                <a:gd name="T43" fmla="*/ 13445 h 13445"/>
                <a:gd name="T44" fmla="*/ 17974 w 18462"/>
                <a:gd name="T45" fmla="*/ 13445 h 13445"/>
                <a:gd name="T46" fmla="*/ 18072 w 18462"/>
                <a:gd name="T47" fmla="*/ 13445 h 13445"/>
                <a:gd name="T48" fmla="*/ 18145 w 18462"/>
                <a:gd name="T49" fmla="*/ 13396 h 13445"/>
                <a:gd name="T50" fmla="*/ 18242 w 18462"/>
                <a:gd name="T51" fmla="*/ 13372 h 13445"/>
                <a:gd name="T52" fmla="*/ 18315 w 18462"/>
                <a:gd name="T53" fmla="*/ 13299 h 13445"/>
                <a:gd name="T54" fmla="*/ 18364 w 18462"/>
                <a:gd name="T55" fmla="*/ 13226 h 13445"/>
                <a:gd name="T56" fmla="*/ 18413 w 18462"/>
                <a:gd name="T57" fmla="*/ 13152 h 13445"/>
                <a:gd name="T58" fmla="*/ 18437 w 18462"/>
                <a:gd name="T59" fmla="*/ 13055 h 13445"/>
                <a:gd name="T60" fmla="*/ 18461 w 18462"/>
                <a:gd name="T61" fmla="*/ 12958 h 13445"/>
                <a:gd name="T62" fmla="*/ 18461 w 18462"/>
                <a:gd name="T63" fmla="*/ 488 h 13445"/>
                <a:gd name="T64" fmla="*/ 18461 w 18462"/>
                <a:gd name="T65" fmla="*/ 488 h 13445"/>
                <a:gd name="T66" fmla="*/ 18437 w 18462"/>
                <a:gd name="T67" fmla="*/ 390 h 13445"/>
                <a:gd name="T68" fmla="*/ 18413 w 18462"/>
                <a:gd name="T69" fmla="*/ 293 h 13445"/>
                <a:gd name="T70" fmla="*/ 18364 w 18462"/>
                <a:gd name="T71" fmla="*/ 220 h 13445"/>
                <a:gd name="T72" fmla="*/ 18315 w 18462"/>
                <a:gd name="T73" fmla="*/ 147 h 13445"/>
                <a:gd name="T74" fmla="*/ 18242 w 18462"/>
                <a:gd name="T75" fmla="*/ 74 h 13445"/>
                <a:gd name="T76" fmla="*/ 18145 w 18462"/>
                <a:gd name="T77" fmla="*/ 50 h 13445"/>
                <a:gd name="T78" fmla="*/ 18072 w 18462"/>
                <a:gd name="T79" fmla="*/ 1 h 13445"/>
                <a:gd name="T80" fmla="*/ 17974 w 18462"/>
                <a:gd name="T81" fmla="*/ 1 h 13445"/>
                <a:gd name="T82" fmla="*/ 17974 w 18462"/>
                <a:gd name="T83" fmla="*/ 1 h 13445"/>
                <a:gd name="T84" fmla="*/ 17000 w 18462"/>
                <a:gd name="T85" fmla="*/ 11983 h 13445"/>
                <a:gd name="T86" fmla="*/ 1462 w 18462"/>
                <a:gd name="T87" fmla="*/ 11983 h 13445"/>
                <a:gd name="T88" fmla="*/ 1462 w 18462"/>
                <a:gd name="T89" fmla="*/ 1462 h 13445"/>
                <a:gd name="T90" fmla="*/ 17000 w 18462"/>
                <a:gd name="T91" fmla="*/ 1462 h 13445"/>
                <a:gd name="T92" fmla="*/ 17000 w 18462"/>
                <a:gd name="T93" fmla="*/ 11983 h 13445"/>
                <a:gd name="T94" fmla="*/ 0 w 18462"/>
                <a:gd name="T95" fmla="*/ 0 h 13445"/>
                <a:gd name="T96" fmla="*/ 18462 w 18462"/>
                <a:gd name="T97" fmla="*/ 13445 h 13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49" name="Group 52"/>
          <p:cNvGrpSpPr>
            <a:grpSpLocks/>
          </p:cNvGrpSpPr>
          <p:nvPr/>
        </p:nvGrpSpPr>
        <p:grpSpPr bwMode="auto">
          <a:xfrm>
            <a:off x="7050775" y="3327856"/>
            <a:ext cx="835025" cy="852488"/>
            <a:chOff x="4530" y="3262"/>
            <a:chExt cx="526" cy="537"/>
          </a:xfrm>
        </p:grpSpPr>
        <p:sp>
          <p:nvSpPr>
            <p:cNvPr id="50" name="Line 4"/>
            <p:cNvSpPr>
              <a:spLocks noChangeShapeType="1"/>
            </p:cNvSpPr>
            <p:nvPr/>
          </p:nvSpPr>
          <p:spPr bwMode="auto">
            <a:xfrm flipH="1" flipV="1">
              <a:off x="4530" y="3262"/>
              <a:ext cx="360" cy="53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" name="Line 50"/>
            <p:cNvSpPr>
              <a:spLocks noChangeShapeType="1"/>
            </p:cNvSpPr>
            <p:nvPr/>
          </p:nvSpPr>
          <p:spPr bwMode="auto">
            <a:xfrm flipV="1">
              <a:off x="4696" y="3262"/>
              <a:ext cx="360" cy="53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2" name="Line 5"/>
          <p:cNvSpPr>
            <a:spLocks noChangeShapeType="1"/>
          </p:cNvSpPr>
          <p:nvPr/>
        </p:nvSpPr>
        <p:spPr bwMode="auto">
          <a:xfrm>
            <a:off x="2442262" y="835481"/>
            <a:ext cx="3160713" cy="757238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" name="Line 6"/>
          <p:cNvSpPr>
            <a:spLocks noChangeShapeType="1"/>
          </p:cNvSpPr>
          <p:nvPr/>
        </p:nvSpPr>
        <p:spPr bwMode="auto">
          <a:xfrm>
            <a:off x="1856475" y="1049794"/>
            <a:ext cx="0" cy="158115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" name="Line 7"/>
          <p:cNvSpPr>
            <a:spLocks noChangeShapeType="1"/>
          </p:cNvSpPr>
          <p:nvPr/>
        </p:nvSpPr>
        <p:spPr bwMode="auto">
          <a:xfrm flipV="1">
            <a:off x="2023162" y="2607131"/>
            <a:ext cx="1660525" cy="1147763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" name="Line 8"/>
          <p:cNvSpPr>
            <a:spLocks noChangeShapeType="1"/>
          </p:cNvSpPr>
          <p:nvPr/>
        </p:nvSpPr>
        <p:spPr bwMode="auto">
          <a:xfrm flipV="1">
            <a:off x="2318437" y="3178631"/>
            <a:ext cx="1809750" cy="595313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" name="Oval 9"/>
          <p:cNvSpPr>
            <a:spLocks noChangeArrowheads="1"/>
          </p:cNvSpPr>
          <p:nvPr/>
        </p:nvSpPr>
        <p:spPr bwMode="auto">
          <a:xfrm>
            <a:off x="734112" y="511631"/>
            <a:ext cx="1981200" cy="6096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734112" y="359231"/>
            <a:ext cx="19812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" name="Text Box 11"/>
          <p:cNvSpPr txBox="1">
            <a:spLocks noChangeArrowheads="1"/>
          </p:cNvSpPr>
          <p:nvPr/>
        </p:nvSpPr>
        <p:spPr bwMode="auto">
          <a:xfrm>
            <a:off x="924612" y="435431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Verdana" charset="0"/>
              </a:rPr>
              <a:t>PLAYERS</a:t>
            </a:r>
          </a:p>
        </p:txBody>
      </p:sp>
      <p:sp>
        <p:nvSpPr>
          <p:cNvPr id="68" name="Oval 12"/>
          <p:cNvSpPr>
            <a:spLocks noChangeArrowheads="1"/>
          </p:cNvSpPr>
          <p:nvPr/>
        </p:nvSpPr>
        <p:spPr bwMode="auto">
          <a:xfrm>
            <a:off x="853175" y="3859669"/>
            <a:ext cx="2590800" cy="6096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" name="Oval 13"/>
          <p:cNvSpPr>
            <a:spLocks noChangeArrowheads="1"/>
          </p:cNvSpPr>
          <p:nvPr/>
        </p:nvSpPr>
        <p:spPr bwMode="auto">
          <a:xfrm>
            <a:off x="853175" y="3707269"/>
            <a:ext cx="25908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" name="Text Box 14"/>
          <p:cNvSpPr txBox="1">
            <a:spLocks noChangeArrowheads="1"/>
          </p:cNvSpPr>
          <p:nvPr/>
        </p:nvSpPr>
        <p:spPr bwMode="auto">
          <a:xfrm>
            <a:off x="1005575" y="3783469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Verdana" charset="0"/>
              </a:rPr>
              <a:t>STRATEGIES</a:t>
            </a:r>
          </a:p>
        </p:txBody>
      </p:sp>
      <p:grpSp>
        <p:nvGrpSpPr>
          <p:cNvPr id="71" name="Group 51"/>
          <p:cNvGrpSpPr>
            <a:grpSpLocks/>
          </p:cNvGrpSpPr>
          <p:nvPr/>
        </p:nvGrpSpPr>
        <p:grpSpPr bwMode="auto">
          <a:xfrm>
            <a:off x="6172887" y="3940631"/>
            <a:ext cx="2590800" cy="762000"/>
            <a:chOff x="3996" y="3648"/>
            <a:chExt cx="1632" cy="480"/>
          </a:xfrm>
        </p:grpSpPr>
        <p:sp>
          <p:nvSpPr>
            <p:cNvPr id="72" name="Oval 71"/>
            <p:cNvSpPr>
              <a:spLocks noChangeArrowheads="1"/>
            </p:cNvSpPr>
            <p:nvPr/>
          </p:nvSpPr>
          <p:spPr bwMode="auto">
            <a:xfrm>
              <a:off x="3996" y="3744"/>
              <a:ext cx="1632" cy="384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3" name="Oval 72"/>
            <p:cNvSpPr>
              <a:spLocks noChangeArrowheads="1"/>
            </p:cNvSpPr>
            <p:nvPr/>
          </p:nvSpPr>
          <p:spPr bwMode="auto">
            <a:xfrm>
              <a:off x="3996" y="3648"/>
              <a:ext cx="1632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4" name="Text Box 17"/>
            <p:cNvSpPr txBox="1">
              <a:spLocks noChangeArrowheads="1"/>
            </p:cNvSpPr>
            <p:nvPr/>
          </p:nvSpPr>
          <p:spPr bwMode="auto">
            <a:xfrm>
              <a:off x="4092" y="3696"/>
              <a:ext cx="14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>
                  <a:latin typeface="Verdana" charset="0"/>
                </a:rPr>
                <a:t>PAYOFFS</a:t>
              </a:r>
            </a:p>
          </p:txBody>
        </p:sp>
      </p:grpSp>
      <p:graphicFrame>
        <p:nvGraphicFramePr>
          <p:cNvPr id="75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279729"/>
              </p:ext>
            </p:extLst>
          </p:nvPr>
        </p:nvGraphicFramePr>
        <p:xfrm>
          <a:off x="570600" y="1264106"/>
          <a:ext cx="7810500" cy="2214563"/>
        </p:xfrm>
        <a:graphic>
          <a:graphicData uri="http://schemas.openxmlformats.org/drawingml/2006/table">
            <a:tbl>
              <a:tblPr/>
              <a:tblGrid>
                <a:gridCol w="2571750"/>
                <a:gridCol w="1571625"/>
                <a:gridCol w="1828800"/>
                <a:gridCol w="1838325"/>
              </a:tblGrid>
              <a:tr h="576263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Philip Morris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 Ad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 row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 Reynolds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No Ad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50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20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    Ad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30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913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Placeholder 2"/>
          <p:cNvSpPr>
            <a:spLocks noGrp="1"/>
          </p:cNvSpPr>
          <p:nvPr>
            <p:ph type="body" idx="1"/>
          </p:nvPr>
        </p:nvSpPr>
        <p:spPr>
          <a:xfrm>
            <a:off x="1130300" y="1504504"/>
            <a:ext cx="7385050" cy="3112200"/>
          </a:xfrm>
        </p:spPr>
        <p:txBody>
          <a:bodyPr/>
          <a:lstStyle/>
          <a:p>
            <a:pPr lvl="1">
              <a:lnSpc>
                <a:spcPct val="80000"/>
              </a:lnSpc>
            </a:pPr>
            <a:endParaRPr lang="en-US" alt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alt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alt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alt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alt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If you are advising Reynolds, what do you suggest?</a:t>
            </a: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Cigarette Advertising</a:t>
            </a:r>
            <a:endParaRPr lang="en" dirty="0">
              <a:highlight>
                <a:srgbClr val="FFCD00"/>
              </a:highlight>
            </a:endParaRP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59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227709"/>
              </p:ext>
            </p:extLst>
          </p:nvPr>
        </p:nvGraphicFramePr>
        <p:xfrm>
          <a:off x="163675" y="1674655"/>
          <a:ext cx="7810500" cy="2214563"/>
        </p:xfrm>
        <a:graphic>
          <a:graphicData uri="http://schemas.openxmlformats.org/drawingml/2006/table">
            <a:tbl>
              <a:tblPr/>
              <a:tblGrid>
                <a:gridCol w="2571750"/>
                <a:gridCol w="1571625"/>
                <a:gridCol w="1828800"/>
                <a:gridCol w="1838325"/>
              </a:tblGrid>
              <a:tr h="576263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Philip Morris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 Ad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 row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 Reynolds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No Ad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50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20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    Ad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30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045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8"/>
          <p:cNvSpPr txBox="1">
            <a:spLocks noGrp="1"/>
          </p:cNvSpPr>
          <p:nvPr>
            <p:ph type="ctrTitle"/>
          </p:nvPr>
        </p:nvSpPr>
        <p:spPr>
          <a:xfrm>
            <a:off x="2022475" y="1693863"/>
            <a:ext cx="3787775" cy="115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Lora" charset="0"/>
              <a:buNone/>
            </a:pPr>
            <a:r>
              <a:rPr lang="en-US" altLang="en-US" b="1" dirty="0" smtClean="0">
                <a:latin typeface="Lora" charset="0"/>
                <a:ea typeface="Lora" charset="0"/>
                <a:cs typeface="Lora" charset="0"/>
                <a:sym typeface="Lora" charset="0"/>
              </a:rPr>
              <a:t>Last time</a:t>
            </a:r>
            <a:r>
              <a:rPr lang="mr-IN" altLang="en-US" b="1" dirty="0" smtClean="0">
                <a:latin typeface="Lora" charset="0"/>
                <a:ea typeface="Lora" charset="0"/>
                <a:cs typeface="Lora" charset="0"/>
                <a:sym typeface="Lora" charset="0"/>
              </a:rPr>
              <a:t>…</a:t>
            </a:r>
            <a:endParaRPr lang="en-US" altLang="en-US" b="1" dirty="0">
              <a:latin typeface="Lora" charset="0"/>
              <a:ea typeface="Lora" charset="0"/>
              <a:cs typeface="Lora" charset="0"/>
              <a:sym typeface="Lor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</a:t>
            </a:fld>
            <a:endParaRPr lang="en-US"/>
          </a:p>
        </p:txBody>
      </p:sp>
      <p:sp>
        <p:nvSpPr>
          <p:cNvPr id="9" name="Shape 166"/>
          <p:cNvSpPr txBox="1">
            <a:spLocks/>
          </p:cNvSpPr>
          <p:nvPr/>
        </p:nvSpPr>
        <p:spPr bwMode="auto">
          <a:xfrm>
            <a:off x="2036588" y="2828922"/>
            <a:ext cx="6512675" cy="140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000" kern="0" dirty="0" smtClean="0">
                <a:solidFill>
                  <a:schemeClr val="dk1"/>
                </a:solidFill>
                <a:sym typeface="Lora"/>
              </a:rPr>
              <a:t>Versioning allows price discrimination even if we can’t observe low-value consumers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000" kern="0" dirty="0" smtClean="0">
                <a:solidFill>
                  <a:schemeClr val="dk1"/>
                </a:solidFill>
                <a:sym typeface="Lora"/>
              </a:rPr>
              <a:t>Pricing complements &amp; substitutes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077729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Cigarette Advertising</a:t>
            </a:r>
            <a:endParaRPr lang="en" dirty="0">
              <a:highlight>
                <a:srgbClr val="FFCD00"/>
              </a:highlight>
            </a:endParaRP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457950" y="4356721"/>
            <a:ext cx="2057400" cy="274637"/>
          </a:xfrm>
        </p:spPr>
        <p:txBody>
          <a:bodyPr/>
          <a:lstStyle/>
          <a:p>
            <a:fld id="{915E5F72-A700-2B41-902D-0ACD7FAE97AB}" type="slidenum">
              <a:rPr lang="en-US" smtClean="0"/>
              <a:t>20</a:t>
            </a:fld>
            <a:endParaRPr 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14400" y="3653459"/>
            <a:ext cx="7772400" cy="133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lvl="0" indent="-3429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buChar char="◉"/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lnSpc>
                <a:spcPct val="80000"/>
              </a:lnSpc>
            </a:pPr>
            <a:endParaRPr lang="en-US" altLang="en-US" sz="1800" kern="0" dirty="0" smtClean="0"/>
          </a:p>
          <a:p>
            <a:pPr>
              <a:lnSpc>
                <a:spcPct val="80000"/>
              </a:lnSpc>
            </a:pPr>
            <a:r>
              <a:rPr lang="en-US" altLang="en-US" kern="0" dirty="0" smtClean="0"/>
              <a:t>If Philip Morris advertises:		</a:t>
            </a:r>
          </a:p>
          <a:p>
            <a:pPr>
              <a:lnSpc>
                <a:spcPct val="80000"/>
              </a:lnSpc>
            </a:pPr>
            <a:r>
              <a:rPr lang="en-US" altLang="en-US" kern="0" dirty="0" smtClean="0">
                <a:latin typeface="Arial" charset="0"/>
                <a:ea typeface="Arial" charset="0"/>
                <a:cs typeface="Arial" charset="0"/>
              </a:rPr>
              <a:t>If Philip Morris does not advertise:	</a:t>
            </a:r>
          </a:p>
          <a:p>
            <a:pPr>
              <a:lnSpc>
                <a:spcPct val="80000"/>
              </a:lnSpc>
            </a:pPr>
            <a:endParaRPr lang="en-US" altLang="en-US" kern="0" dirty="0" smtClean="0"/>
          </a:p>
        </p:txBody>
      </p:sp>
      <p:sp>
        <p:nvSpPr>
          <p:cNvPr id="12" name="Rectangle 140"/>
          <p:cNvSpPr>
            <a:spLocks noChangeArrowheads="1"/>
          </p:cNvSpPr>
          <p:nvPr/>
        </p:nvSpPr>
        <p:spPr bwMode="auto">
          <a:xfrm>
            <a:off x="6059488" y="1943721"/>
            <a:ext cx="1857375" cy="1346200"/>
          </a:xfrm>
          <a:prstGeom prst="rect">
            <a:avLst/>
          </a:prstGeom>
          <a:solidFill>
            <a:srgbClr val="B01A8C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Rectangle 139"/>
          <p:cNvSpPr>
            <a:spLocks noChangeArrowheads="1"/>
          </p:cNvSpPr>
          <p:nvPr/>
        </p:nvSpPr>
        <p:spPr bwMode="auto">
          <a:xfrm>
            <a:off x="3270250" y="2812083"/>
            <a:ext cx="4649788" cy="457200"/>
          </a:xfrm>
          <a:prstGeom prst="rect">
            <a:avLst/>
          </a:prstGeom>
          <a:solidFill>
            <a:srgbClr val="B01A8C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255777"/>
              </p:ext>
            </p:extLst>
          </p:nvPr>
        </p:nvGraphicFramePr>
        <p:xfrm>
          <a:off x="1514475" y="1446833"/>
          <a:ext cx="6396038" cy="1828800"/>
        </p:xfrm>
        <a:graphic>
          <a:graphicData uri="http://schemas.openxmlformats.org/drawingml/2006/table">
            <a:tbl>
              <a:tblPr/>
              <a:tblGrid>
                <a:gridCol w="1600200"/>
                <a:gridCol w="1128713"/>
                <a:gridCol w="1828800"/>
                <a:gridCol w="1838325"/>
              </a:tblGrid>
              <a:tr h="180975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Philip Morris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 Ad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 row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Reynolds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 Ad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50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20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Ad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30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Oval 101"/>
          <p:cNvSpPr>
            <a:spLocks noChangeArrowheads="1"/>
          </p:cNvSpPr>
          <p:nvPr/>
        </p:nvSpPr>
        <p:spPr bwMode="auto">
          <a:xfrm>
            <a:off x="4386263" y="2358058"/>
            <a:ext cx="619125" cy="914400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Oval 102"/>
          <p:cNvSpPr>
            <a:spLocks noChangeArrowheads="1"/>
          </p:cNvSpPr>
          <p:nvPr/>
        </p:nvSpPr>
        <p:spPr bwMode="auto">
          <a:xfrm>
            <a:off x="6205538" y="2358058"/>
            <a:ext cx="619125" cy="914400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Text Box 137"/>
          <p:cNvSpPr txBox="1">
            <a:spLocks noChangeArrowheads="1"/>
          </p:cNvSpPr>
          <p:nvPr/>
        </p:nvSpPr>
        <p:spPr bwMode="auto">
          <a:xfrm>
            <a:off x="6361113" y="3994771"/>
            <a:ext cx="1968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2"/>
              <a:buNone/>
            </a:pPr>
            <a:r>
              <a:rPr lang="en-US" altLang="en-US" sz="2000" b="1">
                <a:solidFill>
                  <a:srgbClr val="0719C7"/>
                </a:solidFill>
              </a:rPr>
              <a:t> advertise</a:t>
            </a:r>
          </a:p>
        </p:txBody>
      </p:sp>
      <p:sp>
        <p:nvSpPr>
          <p:cNvPr id="18" name="Text Box 138"/>
          <p:cNvSpPr txBox="1">
            <a:spLocks noChangeArrowheads="1"/>
          </p:cNvSpPr>
          <p:nvPr/>
        </p:nvSpPr>
        <p:spPr bwMode="auto">
          <a:xfrm>
            <a:off x="6361113" y="4317033"/>
            <a:ext cx="1968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2"/>
              <a:buNone/>
            </a:pPr>
            <a:r>
              <a:rPr lang="en-US" altLang="en-US" sz="2000" b="1">
                <a:solidFill>
                  <a:srgbClr val="0719C7"/>
                </a:solidFill>
              </a:rPr>
              <a:t> advertise</a:t>
            </a:r>
          </a:p>
        </p:txBody>
      </p:sp>
      <p:sp>
        <p:nvSpPr>
          <p:cNvPr id="19" name="Line 141"/>
          <p:cNvSpPr>
            <a:spLocks noChangeShapeType="1"/>
          </p:cNvSpPr>
          <p:nvPr/>
        </p:nvSpPr>
        <p:spPr bwMode="auto">
          <a:xfrm>
            <a:off x="6310313" y="3197846"/>
            <a:ext cx="411162" cy="0"/>
          </a:xfrm>
          <a:prstGeom prst="line">
            <a:avLst/>
          </a:prstGeom>
          <a:noFill/>
          <a:ln w="28575">
            <a:solidFill>
              <a:srgbClr val="040F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42"/>
          <p:cNvSpPr>
            <a:spLocks noChangeShapeType="1"/>
          </p:cNvSpPr>
          <p:nvPr/>
        </p:nvSpPr>
        <p:spPr bwMode="auto">
          <a:xfrm>
            <a:off x="4494213" y="3197846"/>
            <a:ext cx="411162" cy="0"/>
          </a:xfrm>
          <a:prstGeom prst="line">
            <a:avLst/>
          </a:prstGeom>
          <a:noFill/>
          <a:ln w="28575">
            <a:solidFill>
              <a:srgbClr val="040F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43"/>
          <p:cNvSpPr>
            <a:spLocks noChangeShapeType="1"/>
          </p:cNvSpPr>
          <p:nvPr/>
        </p:nvSpPr>
        <p:spPr bwMode="auto">
          <a:xfrm>
            <a:off x="7240588" y="3197846"/>
            <a:ext cx="41116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44"/>
          <p:cNvSpPr>
            <a:spLocks noChangeShapeType="1"/>
          </p:cNvSpPr>
          <p:nvPr/>
        </p:nvSpPr>
        <p:spPr bwMode="auto">
          <a:xfrm>
            <a:off x="7218363" y="2727946"/>
            <a:ext cx="41116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108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8"/>
          <p:cNvSpPr txBox="1">
            <a:spLocks noGrp="1"/>
          </p:cNvSpPr>
          <p:nvPr>
            <p:ph type="ctrTitle"/>
          </p:nvPr>
        </p:nvSpPr>
        <p:spPr>
          <a:xfrm>
            <a:off x="2022475" y="1693863"/>
            <a:ext cx="3787775" cy="115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Lora" charset="0"/>
              <a:buNone/>
            </a:pPr>
            <a:r>
              <a:rPr lang="en-US" altLang="en-US" b="1" dirty="0" smtClean="0">
                <a:latin typeface="Lora" charset="0"/>
                <a:ea typeface="Lora" charset="0"/>
                <a:cs typeface="Lora" charset="0"/>
                <a:sym typeface="Lora" charset="0"/>
              </a:rPr>
              <a:t>Simultaneous Games</a:t>
            </a:r>
            <a:endParaRPr lang="en-US" altLang="en-US" b="1" dirty="0">
              <a:latin typeface="Lora" charset="0"/>
              <a:ea typeface="Lora" charset="0"/>
              <a:cs typeface="Lora" charset="0"/>
              <a:sym typeface="Lor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21</a:t>
            </a:fld>
            <a:endParaRPr lang="en-US"/>
          </a:p>
        </p:txBody>
      </p:sp>
      <p:sp>
        <p:nvSpPr>
          <p:cNvPr id="4" name="Shape 166"/>
          <p:cNvSpPr txBox="1">
            <a:spLocks/>
          </p:cNvSpPr>
          <p:nvPr/>
        </p:nvSpPr>
        <p:spPr bwMode="auto">
          <a:xfrm>
            <a:off x="2036588" y="2828922"/>
            <a:ext cx="6512675" cy="140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800" i="1" dirty="0" smtClean="0">
                <a:highlight>
                  <a:srgbClr val="FFCD00"/>
                </a:highlight>
                <a:sym typeface="Quattrocento Sans"/>
              </a:rPr>
              <a:t>Find where best responses correspond</a:t>
            </a:r>
            <a:endParaRPr lang="en-US" sz="2800" i="1" kern="0" dirty="0" smtClean="0">
              <a:solidFill>
                <a:schemeClr val="dk1"/>
              </a:solidFill>
              <a:sym typeface="Lora"/>
            </a:endParaRPr>
          </a:p>
        </p:txBody>
      </p:sp>
    </p:spTree>
    <p:extLst>
      <p:ext uri="{BB962C8B-B14F-4D97-AF65-F5344CB8AC3E}">
        <p14:creationId xmlns:p14="http://schemas.microsoft.com/office/powerpoint/2010/main" val="12259696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Placeholder 2"/>
          <p:cNvSpPr>
            <a:spLocks noGrp="1"/>
          </p:cNvSpPr>
          <p:nvPr>
            <p:ph type="body" idx="1"/>
          </p:nvPr>
        </p:nvSpPr>
        <p:spPr>
          <a:xfrm>
            <a:off x="1130300" y="1504504"/>
            <a:ext cx="7385050" cy="3112200"/>
          </a:xfrm>
        </p:spPr>
        <p:txBody>
          <a:bodyPr/>
          <a:lstStyle/>
          <a:p>
            <a:pPr lvl="1">
              <a:lnSpc>
                <a:spcPct val="80000"/>
              </a:lnSpc>
            </a:pPr>
            <a:endParaRPr lang="en-US" alt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alt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alt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alt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alt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alt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alt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alt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Only (</a:t>
            </a:r>
            <a:r>
              <a:rPr lang="en-US" altLang="en-US" sz="240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Advertise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altLang="en-US" sz="24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Advertise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) is an equilibrium</a:t>
            </a: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Cigarette Advertising</a:t>
            </a:r>
            <a:endParaRPr lang="en" dirty="0">
              <a:highlight>
                <a:srgbClr val="FFCD00"/>
              </a:highlight>
            </a:endParaRP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59" name="Group 49"/>
          <p:cNvGraphicFramePr>
            <a:graphicFrameLocks noGrp="1"/>
          </p:cNvGraphicFramePr>
          <p:nvPr/>
        </p:nvGraphicFramePr>
        <p:xfrm>
          <a:off x="163675" y="1674655"/>
          <a:ext cx="7810500" cy="2214563"/>
        </p:xfrm>
        <a:graphic>
          <a:graphicData uri="http://schemas.openxmlformats.org/drawingml/2006/table">
            <a:tbl>
              <a:tblPr/>
              <a:tblGrid>
                <a:gridCol w="2571750"/>
                <a:gridCol w="1571625"/>
                <a:gridCol w="1828800"/>
                <a:gridCol w="1838325"/>
              </a:tblGrid>
              <a:tr h="576263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Philip Morris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 Ad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 row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 Reynolds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No Ad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50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20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    Ad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30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80875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166"/>
          <p:cNvSpPr txBox="1">
            <a:spLocks/>
          </p:cNvSpPr>
          <p:nvPr/>
        </p:nvSpPr>
        <p:spPr bwMode="auto">
          <a:xfrm>
            <a:off x="4369338" y="937845"/>
            <a:ext cx="4214223" cy="384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tabLst>
                <a:tab pos="2568575" algn="l"/>
              </a:tabLst>
              <a:defRPr/>
            </a:pPr>
            <a:r>
              <a:rPr lang="en-US" sz="2000" b="1" kern="0" dirty="0" smtClean="0">
                <a:solidFill>
                  <a:schemeClr val="dk1"/>
                </a:solidFill>
                <a:sym typeface="Lora"/>
              </a:rPr>
              <a:t>After the 1970 Agreement</a:t>
            </a:r>
            <a:endParaRPr lang="en-US" sz="2800" dirty="0" smtClean="0">
              <a:ea typeface="ＭＳ Ｐゴシック" charset="-128"/>
            </a:endParaRPr>
          </a:p>
          <a:p>
            <a:pPr marL="457200" indent="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tabLst>
                <a:tab pos="2568575" algn="l"/>
              </a:tabLst>
              <a:defRPr/>
            </a:pPr>
            <a:endParaRPr lang="en-US" sz="2800" kern="0" dirty="0" smtClean="0">
              <a:solidFill>
                <a:schemeClr val="dk1"/>
              </a:solidFill>
              <a:ea typeface="ＭＳ Ｐゴシック" charset="-128"/>
              <a:sym typeface="Lora"/>
            </a:endParaRPr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 smtClean="0"/>
              <a:t>Cigarette </a:t>
            </a:r>
            <a:r>
              <a:rPr lang="en-US" altLang="en-US" sz="2800" dirty="0"/>
              <a:t>advertising decreased by $63 million </a:t>
            </a:r>
            <a:endParaRPr lang="en-US" altLang="en-US" sz="2800" dirty="0" smtClean="0"/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800" dirty="0" smtClean="0"/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 smtClean="0"/>
              <a:t>Industry </a:t>
            </a:r>
            <a:r>
              <a:rPr lang="en-US" altLang="en-US" sz="2800" dirty="0"/>
              <a:t>Profits rose by $91 </a:t>
            </a:r>
            <a:r>
              <a:rPr lang="en-US" altLang="en-US" sz="2800" dirty="0" smtClean="0"/>
              <a:t>million</a:t>
            </a:r>
            <a:endParaRPr lang="en-US" sz="2800" dirty="0"/>
          </a:p>
        </p:txBody>
      </p:sp>
      <p:cxnSp>
        <p:nvCxnSpPr>
          <p:cNvPr id="30722" name="Shape 167"/>
          <p:cNvCxnSpPr>
            <a:cxnSpLocks noChangeShapeType="1"/>
          </p:cNvCxnSpPr>
          <p:nvPr/>
        </p:nvCxnSpPr>
        <p:spPr bwMode="auto">
          <a:xfrm>
            <a:off x="-6350" y="1131888"/>
            <a:ext cx="915035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" r="-15" b="24172"/>
          <a:stretch/>
        </p:blipFill>
        <p:spPr>
          <a:xfrm>
            <a:off x="388945" y="901092"/>
            <a:ext cx="3657874" cy="3657600"/>
          </a:xfrm>
          <a:prstGeom prst="ellipse">
            <a:avLst/>
          </a:prstGeom>
        </p:spPr>
      </p:pic>
      <p:sp>
        <p:nvSpPr>
          <p:cNvPr id="30724" name="Shape 169"/>
          <p:cNvSpPr>
            <a:spLocks noChangeArrowheads="1"/>
          </p:cNvSpPr>
          <p:nvPr/>
        </p:nvSpPr>
        <p:spPr bwMode="auto">
          <a:xfrm>
            <a:off x="625475" y="736600"/>
            <a:ext cx="790575" cy="790575"/>
          </a:xfrm>
          <a:prstGeom prst="ellipse">
            <a:avLst/>
          </a:prstGeom>
          <a:solidFill>
            <a:srgbClr val="A28448"/>
          </a:solidFill>
          <a:ln>
            <a:noFill/>
          </a:ln>
          <a:extLst/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0" name="Shape 570"/>
          <p:cNvGrpSpPr>
            <a:grpSpLocks/>
          </p:cNvGrpSpPr>
          <p:nvPr/>
        </p:nvGrpSpPr>
        <p:grpSpPr bwMode="auto">
          <a:xfrm>
            <a:off x="752443" y="919183"/>
            <a:ext cx="543651" cy="514685"/>
            <a:chOff x="2583100" y="2973775"/>
            <a:chExt cx="461550" cy="437200"/>
          </a:xfrm>
        </p:grpSpPr>
        <p:sp>
          <p:nvSpPr>
            <p:cNvPr id="11" name="Shape 571"/>
            <p:cNvSpPr>
              <a:spLocks/>
            </p:cNvSpPr>
            <p:nvPr/>
          </p:nvSpPr>
          <p:spPr bwMode="auto">
            <a:xfrm>
              <a:off x="2701225" y="3315975"/>
              <a:ext cx="225300" cy="95000"/>
            </a:xfrm>
            <a:custGeom>
              <a:avLst/>
              <a:gdLst>
                <a:gd name="T0" fmla="*/ 2947 w 9012"/>
                <a:gd name="T1" fmla="*/ 0 h 3800"/>
                <a:gd name="T2" fmla="*/ 2947 w 9012"/>
                <a:gd name="T3" fmla="*/ 2947 h 3800"/>
                <a:gd name="T4" fmla="*/ 853 w 9012"/>
                <a:gd name="T5" fmla="*/ 2947 h 3800"/>
                <a:gd name="T6" fmla="*/ 853 w 9012"/>
                <a:gd name="T7" fmla="*/ 2947 h 3800"/>
                <a:gd name="T8" fmla="*/ 682 w 9012"/>
                <a:gd name="T9" fmla="*/ 2947 h 3800"/>
                <a:gd name="T10" fmla="*/ 512 w 9012"/>
                <a:gd name="T11" fmla="*/ 2996 h 3800"/>
                <a:gd name="T12" fmla="*/ 365 w 9012"/>
                <a:gd name="T13" fmla="*/ 3093 h 3800"/>
                <a:gd name="T14" fmla="*/ 244 w 9012"/>
                <a:gd name="T15" fmla="*/ 3191 h 3800"/>
                <a:gd name="T16" fmla="*/ 146 w 9012"/>
                <a:gd name="T17" fmla="*/ 3313 h 3800"/>
                <a:gd name="T18" fmla="*/ 49 w 9012"/>
                <a:gd name="T19" fmla="*/ 3459 h 3800"/>
                <a:gd name="T20" fmla="*/ 0 w 9012"/>
                <a:gd name="T21" fmla="*/ 3629 h 3800"/>
                <a:gd name="T22" fmla="*/ 0 w 9012"/>
                <a:gd name="T23" fmla="*/ 3800 h 3800"/>
                <a:gd name="T24" fmla="*/ 9011 w 9012"/>
                <a:gd name="T25" fmla="*/ 3800 h 3800"/>
                <a:gd name="T26" fmla="*/ 9011 w 9012"/>
                <a:gd name="T27" fmla="*/ 3800 h 3800"/>
                <a:gd name="T28" fmla="*/ 9011 w 9012"/>
                <a:gd name="T29" fmla="*/ 3629 h 3800"/>
                <a:gd name="T30" fmla="*/ 8963 w 9012"/>
                <a:gd name="T31" fmla="*/ 3459 h 3800"/>
                <a:gd name="T32" fmla="*/ 8865 w 9012"/>
                <a:gd name="T33" fmla="*/ 3313 h 3800"/>
                <a:gd name="T34" fmla="*/ 8768 w 9012"/>
                <a:gd name="T35" fmla="*/ 3191 h 3800"/>
                <a:gd name="T36" fmla="*/ 8646 w 9012"/>
                <a:gd name="T37" fmla="*/ 3093 h 3800"/>
                <a:gd name="T38" fmla="*/ 8500 w 9012"/>
                <a:gd name="T39" fmla="*/ 2996 h 3800"/>
                <a:gd name="T40" fmla="*/ 8330 w 9012"/>
                <a:gd name="T41" fmla="*/ 2947 h 3800"/>
                <a:gd name="T42" fmla="*/ 8159 w 9012"/>
                <a:gd name="T43" fmla="*/ 2947 h 3800"/>
                <a:gd name="T44" fmla="*/ 6065 w 9012"/>
                <a:gd name="T45" fmla="*/ 2947 h 3800"/>
                <a:gd name="T46" fmla="*/ 6065 w 9012"/>
                <a:gd name="T47" fmla="*/ 0 h 3800"/>
                <a:gd name="T48" fmla="*/ 0 w 9012"/>
                <a:gd name="T49" fmla="*/ 0 h 3800"/>
                <a:gd name="T50" fmla="*/ 9012 w 9012"/>
                <a:gd name="T51" fmla="*/ 3800 h 3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T48" t="T49" r="T50" b="T51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Shape 572"/>
            <p:cNvSpPr>
              <a:spLocks/>
            </p:cNvSpPr>
            <p:nvPr/>
          </p:nvSpPr>
          <p:spPr bwMode="auto">
            <a:xfrm>
              <a:off x="2583100" y="2973775"/>
              <a:ext cx="461550" cy="336125"/>
            </a:xfrm>
            <a:custGeom>
              <a:avLst/>
              <a:gdLst>
                <a:gd name="T0" fmla="*/ 17974 w 18462"/>
                <a:gd name="T1" fmla="*/ 1 h 13445"/>
                <a:gd name="T2" fmla="*/ 487 w 18462"/>
                <a:gd name="T3" fmla="*/ 1 h 13445"/>
                <a:gd name="T4" fmla="*/ 487 w 18462"/>
                <a:gd name="T5" fmla="*/ 1 h 13445"/>
                <a:gd name="T6" fmla="*/ 390 w 18462"/>
                <a:gd name="T7" fmla="*/ 1 h 13445"/>
                <a:gd name="T8" fmla="*/ 317 w 18462"/>
                <a:gd name="T9" fmla="*/ 50 h 13445"/>
                <a:gd name="T10" fmla="*/ 220 w 18462"/>
                <a:gd name="T11" fmla="*/ 74 h 13445"/>
                <a:gd name="T12" fmla="*/ 146 w 18462"/>
                <a:gd name="T13" fmla="*/ 147 h 13445"/>
                <a:gd name="T14" fmla="*/ 98 w 18462"/>
                <a:gd name="T15" fmla="*/ 220 h 13445"/>
                <a:gd name="T16" fmla="*/ 49 w 18462"/>
                <a:gd name="T17" fmla="*/ 293 h 13445"/>
                <a:gd name="T18" fmla="*/ 25 w 18462"/>
                <a:gd name="T19" fmla="*/ 390 h 13445"/>
                <a:gd name="T20" fmla="*/ 0 w 18462"/>
                <a:gd name="T21" fmla="*/ 488 h 13445"/>
                <a:gd name="T22" fmla="*/ 0 w 18462"/>
                <a:gd name="T23" fmla="*/ 12958 h 13445"/>
                <a:gd name="T24" fmla="*/ 0 w 18462"/>
                <a:gd name="T25" fmla="*/ 12958 h 13445"/>
                <a:gd name="T26" fmla="*/ 25 w 18462"/>
                <a:gd name="T27" fmla="*/ 13055 h 13445"/>
                <a:gd name="T28" fmla="*/ 49 w 18462"/>
                <a:gd name="T29" fmla="*/ 13152 h 13445"/>
                <a:gd name="T30" fmla="*/ 98 w 18462"/>
                <a:gd name="T31" fmla="*/ 13226 h 13445"/>
                <a:gd name="T32" fmla="*/ 146 w 18462"/>
                <a:gd name="T33" fmla="*/ 13299 h 13445"/>
                <a:gd name="T34" fmla="*/ 220 w 18462"/>
                <a:gd name="T35" fmla="*/ 13372 h 13445"/>
                <a:gd name="T36" fmla="*/ 317 w 18462"/>
                <a:gd name="T37" fmla="*/ 13396 h 13445"/>
                <a:gd name="T38" fmla="*/ 390 w 18462"/>
                <a:gd name="T39" fmla="*/ 13445 h 13445"/>
                <a:gd name="T40" fmla="*/ 487 w 18462"/>
                <a:gd name="T41" fmla="*/ 13445 h 13445"/>
                <a:gd name="T42" fmla="*/ 17974 w 18462"/>
                <a:gd name="T43" fmla="*/ 13445 h 13445"/>
                <a:gd name="T44" fmla="*/ 17974 w 18462"/>
                <a:gd name="T45" fmla="*/ 13445 h 13445"/>
                <a:gd name="T46" fmla="*/ 18072 w 18462"/>
                <a:gd name="T47" fmla="*/ 13445 h 13445"/>
                <a:gd name="T48" fmla="*/ 18145 w 18462"/>
                <a:gd name="T49" fmla="*/ 13396 h 13445"/>
                <a:gd name="T50" fmla="*/ 18242 w 18462"/>
                <a:gd name="T51" fmla="*/ 13372 h 13445"/>
                <a:gd name="T52" fmla="*/ 18315 w 18462"/>
                <a:gd name="T53" fmla="*/ 13299 h 13445"/>
                <a:gd name="T54" fmla="*/ 18364 w 18462"/>
                <a:gd name="T55" fmla="*/ 13226 h 13445"/>
                <a:gd name="T56" fmla="*/ 18413 w 18462"/>
                <a:gd name="T57" fmla="*/ 13152 h 13445"/>
                <a:gd name="T58" fmla="*/ 18437 w 18462"/>
                <a:gd name="T59" fmla="*/ 13055 h 13445"/>
                <a:gd name="T60" fmla="*/ 18461 w 18462"/>
                <a:gd name="T61" fmla="*/ 12958 h 13445"/>
                <a:gd name="T62" fmla="*/ 18461 w 18462"/>
                <a:gd name="T63" fmla="*/ 488 h 13445"/>
                <a:gd name="T64" fmla="*/ 18461 w 18462"/>
                <a:gd name="T65" fmla="*/ 488 h 13445"/>
                <a:gd name="T66" fmla="*/ 18437 w 18462"/>
                <a:gd name="T67" fmla="*/ 390 h 13445"/>
                <a:gd name="T68" fmla="*/ 18413 w 18462"/>
                <a:gd name="T69" fmla="*/ 293 h 13445"/>
                <a:gd name="T70" fmla="*/ 18364 w 18462"/>
                <a:gd name="T71" fmla="*/ 220 h 13445"/>
                <a:gd name="T72" fmla="*/ 18315 w 18462"/>
                <a:gd name="T73" fmla="*/ 147 h 13445"/>
                <a:gd name="T74" fmla="*/ 18242 w 18462"/>
                <a:gd name="T75" fmla="*/ 74 h 13445"/>
                <a:gd name="T76" fmla="*/ 18145 w 18462"/>
                <a:gd name="T77" fmla="*/ 50 h 13445"/>
                <a:gd name="T78" fmla="*/ 18072 w 18462"/>
                <a:gd name="T79" fmla="*/ 1 h 13445"/>
                <a:gd name="T80" fmla="*/ 17974 w 18462"/>
                <a:gd name="T81" fmla="*/ 1 h 13445"/>
                <a:gd name="T82" fmla="*/ 17974 w 18462"/>
                <a:gd name="T83" fmla="*/ 1 h 13445"/>
                <a:gd name="T84" fmla="*/ 17000 w 18462"/>
                <a:gd name="T85" fmla="*/ 11983 h 13445"/>
                <a:gd name="T86" fmla="*/ 1462 w 18462"/>
                <a:gd name="T87" fmla="*/ 11983 h 13445"/>
                <a:gd name="T88" fmla="*/ 1462 w 18462"/>
                <a:gd name="T89" fmla="*/ 1462 h 13445"/>
                <a:gd name="T90" fmla="*/ 17000 w 18462"/>
                <a:gd name="T91" fmla="*/ 1462 h 13445"/>
                <a:gd name="T92" fmla="*/ 17000 w 18462"/>
                <a:gd name="T93" fmla="*/ 11983 h 13445"/>
                <a:gd name="T94" fmla="*/ 0 w 18462"/>
                <a:gd name="T95" fmla="*/ 0 h 13445"/>
                <a:gd name="T96" fmla="*/ 18462 w 18462"/>
                <a:gd name="T97" fmla="*/ 13445 h 13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03" y="3727072"/>
            <a:ext cx="497522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"/>
          <a:stretch>
            <a:fillRect/>
          </a:stretch>
        </p:blipFill>
        <p:spPr bwMode="auto">
          <a:xfrm>
            <a:off x="4495020" y="1216424"/>
            <a:ext cx="4151225" cy="258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11" y="1187302"/>
            <a:ext cx="4215041" cy="338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6857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044514" y="1618700"/>
            <a:ext cx="4214874" cy="3231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altLang="en-US" sz="2400" b="1" dirty="0" smtClean="0"/>
              <a:t>Prisoner’s </a:t>
            </a:r>
            <a:r>
              <a:rPr lang="en-US" altLang="en-US" sz="2400" b="1" dirty="0"/>
              <a:t>Dilemma </a:t>
            </a:r>
            <a:endParaRPr lang="en-US" altLang="en-US" sz="2400" b="1" dirty="0" smtClean="0"/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endParaRPr lang="en-US" altLang="en-US" sz="2400" dirty="0"/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altLang="en-US" sz="2400" dirty="0" smtClean="0"/>
              <a:t>Cigarette advertising</a:t>
            </a: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endParaRPr lang="en-US" altLang="en-US" sz="2400" dirty="0"/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altLang="en-US" sz="2400" dirty="0" smtClean="0"/>
              <a:t>Both are better off if they don’t advertise</a:t>
            </a: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altLang="en-US" sz="2400" dirty="0" smtClean="0"/>
              <a:t>But the only equilibrium is both advertise</a:t>
            </a:r>
            <a:endParaRPr lang="en-US" altLang="en-US" sz="2400" dirty="0"/>
          </a:p>
        </p:txBody>
      </p:sp>
      <p:sp>
        <p:nvSpPr>
          <p:cNvPr id="26626" name="Shape 142"/>
          <p:cNvSpPr txBox="1">
            <a:spLocks noGrp="1"/>
          </p:cNvSpPr>
          <p:nvPr>
            <p:ph type="title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Lora" charset="0"/>
              <a:buNone/>
            </a:pPr>
            <a:r>
              <a:rPr lang="en-US" altLang="en-US" sz="2000" b="1" dirty="0" smtClean="0">
                <a:latin typeface="Verdana" charset="0"/>
                <a:ea typeface="Verdana" charset="0"/>
                <a:cs typeface="Verdana" charset="0"/>
                <a:sym typeface="Lora" charset="0"/>
              </a:rPr>
              <a:t>Types of Games</a:t>
            </a:r>
            <a:endParaRPr lang="en-US" altLang="en-US" sz="2000" b="1" dirty="0">
              <a:latin typeface="Verdana" charset="0"/>
              <a:ea typeface="Verdana" charset="0"/>
              <a:cs typeface="Verdana" charset="0"/>
              <a:sym typeface="Lora" charset="0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body" idx="2"/>
          </p:nvPr>
        </p:nvSpPr>
        <p:spPr>
          <a:xfrm>
            <a:off x="5012915" y="1618700"/>
            <a:ext cx="3627231" cy="3231000"/>
          </a:xfrm>
        </p:spPr>
        <p:txBody>
          <a:bodyPr>
            <a:noAutofit/>
          </a:bodyPr>
          <a:lstStyle/>
          <a:p>
            <a:r>
              <a:rPr lang="en-US" altLang="en-US" sz="2400" dirty="0" smtClean="0">
                <a:ea typeface="ＭＳ Ｐゴシック" charset="-128"/>
              </a:rPr>
              <a:t>Pricing by firms</a:t>
            </a:r>
          </a:p>
          <a:p>
            <a:pPr lvl="1"/>
            <a:r>
              <a:rPr lang="en-US" altLang="en-US" sz="2400" dirty="0" smtClean="0"/>
              <a:t>Prices / loyalty programs</a:t>
            </a:r>
            <a:endParaRPr lang="en-US" altLang="en-US" sz="2400" dirty="0"/>
          </a:p>
          <a:p>
            <a:endParaRPr lang="en-US" altLang="en-US" sz="900" dirty="0" smtClean="0">
              <a:ea typeface="ＭＳ Ｐゴシック" charset="-128"/>
            </a:endParaRPr>
          </a:p>
          <a:p>
            <a:r>
              <a:rPr lang="en-US" altLang="en-US" sz="2400" dirty="0" smtClean="0">
                <a:ea typeface="ＭＳ Ｐゴシック" charset="-128"/>
              </a:rPr>
              <a:t>Divorce</a:t>
            </a:r>
            <a:endParaRPr lang="en-US" altLang="en-US" sz="2400" dirty="0">
              <a:ea typeface="ＭＳ Ｐゴシック" charset="-128"/>
            </a:endParaRPr>
          </a:p>
          <a:p>
            <a:pPr lvl="1"/>
            <a:r>
              <a:rPr lang="en-US" altLang="en-US" sz="2400" dirty="0"/>
              <a:t>Hire attorneys or </a:t>
            </a:r>
            <a:r>
              <a:rPr lang="en-US" altLang="en-US" sz="2400" dirty="0" smtClean="0"/>
              <a:t>not?</a:t>
            </a:r>
          </a:p>
          <a:p>
            <a:pPr lvl="1"/>
            <a:endParaRPr lang="en-US" altLang="en-US" sz="900" dirty="0"/>
          </a:p>
          <a:p>
            <a:r>
              <a:rPr lang="en-US" altLang="en-US" sz="2400" dirty="0">
                <a:ea typeface="ＭＳ Ｐゴシック" charset="-128"/>
              </a:rPr>
              <a:t>Nuclear </a:t>
            </a:r>
            <a:r>
              <a:rPr lang="en-US" altLang="en-US" sz="2400" dirty="0" smtClean="0">
                <a:ea typeface="ＭＳ Ｐゴシック" charset="-128"/>
              </a:rPr>
              <a:t>weapons</a:t>
            </a:r>
            <a:endParaRPr lang="en-US" altLang="en-US" sz="2400" dirty="0">
              <a:ea typeface="ＭＳ Ｐゴシック" charset="-128"/>
            </a:endParaRPr>
          </a:p>
          <a:p>
            <a:pPr lvl="1"/>
            <a:r>
              <a:rPr lang="en-US" altLang="en-US" sz="2400" dirty="0" smtClean="0"/>
              <a:t>Build or don</a:t>
            </a:r>
            <a:r>
              <a:rPr lang="ja-JP" altLang="en-US" sz="2400" dirty="0" smtClean="0"/>
              <a:t>’</a:t>
            </a:r>
            <a:r>
              <a:rPr lang="en-US" altLang="ja-JP" sz="2400" dirty="0" smtClean="0"/>
              <a:t>t build? </a:t>
            </a:r>
          </a:p>
          <a:p>
            <a:pPr lvl="1"/>
            <a:endParaRPr lang="en-US" altLang="ja-JP" sz="900" dirty="0" smtClean="0"/>
          </a:p>
          <a:p>
            <a:r>
              <a:rPr lang="en-US" altLang="en-US" sz="2400" dirty="0" smtClean="0">
                <a:ea typeface="ＭＳ Ｐゴシック" charset="-128"/>
              </a:rPr>
              <a:t>State governments</a:t>
            </a:r>
            <a:endParaRPr lang="en-US" altLang="en-US" sz="2400" dirty="0">
              <a:ea typeface="ＭＳ Ｐゴシック" charset="-128"/>
            </a:endParaRPr>
          </a:p>
          <a:p>
            <a:pPr lvl="1"/>
            <a:r>
              <a:rPr lang="en-US" altLang="en-US" sz="2400" dirty="0" smtClean="0"/>
              <a:t>Business tax breaks</a:t>
            </a:r>
            <a:endParaRPr lang="en-US" alt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6628" name="Shape 144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6629" name="Shape 145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30" name="Shape 146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31" name="Shape 147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32" name="Shape 148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09662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Types of Games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81125" y="1616075"/>
            <a:ext cx="6810375" cy="3113088"/>
          </a:xfrm>
        </p:spPr>
        <p:txBody>
          <a:bodyPr>
            <a:noAutofit/>
          </a:bodyPr>
          <a:lstStyle/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/>
              <a:t>Prisoner’s Dilemma</a:t>
            </a:r>
          </a:p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/>
              <a:t>Assurance</a:t>
            </a:r>
          </a:p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/>
              <a:t>Chicken</a:t>
            </a:r>
          </a:p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/>
              <a:t>Coordination</a:t>
            </a: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36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 Game For Next Time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81125" y="1616075"/>
            <a:ext cx="6810375" cy="3113088"/>
          </a:xfrm>
        </p:spPr>
        <p:txBody>
          <a:bodyPr>
            <a:noAutofit/>
          </a:bodyPr>
          <a:lstStyle/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Pick a number between 0 and 100</a:t>
            </a:r>
          </a:p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I will average all of the numbers together</a:t>
            </a:r>
          </a:p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I will multiply the average by ¾</a:t>
            </a:r>
          </a:p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This will be the </a:t>
            </a:r>
            <a:r>
              <a:rPr lang="en-US" b="1" dirty="0" smtClean="0"/>
              <a:t>winning number</a:t>
            </a:r>
          </a:p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Whoever picked a number closest to the winning number </a:t>
            </a:r>
            <a:r>
              <a:rPr lang="en-US" b="1" dirty="0" smtClean="0"/>
              <a:t>WINS</a:t>
            </a: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Summary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81125" y="1616075"/>
            <a:ext cx="6810375" cy="3113088"/>
          </a:xfrm>
        </p:spPr>
        <p:txBody>
          <a:bodyPr>
            <a:noAutofit/>
          </a:bodyPr>
          <a:lstStyle/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Solve sequential games by looking forward and reasoning back</a:t>
            </a:r>
          </a:p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Solve simultaneous games by looking for corresponding best responses</a:t>
            </a: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5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8"/>
          <p:cNvSpPr txBox="1">
            <a:spLocks noGrp="1"/>
          </p:cNvSpPr>
          <p:nvPr>
            <p:ph type="ctrTitle"/>
          </p:nvPr>
        </p:nvSpPr>
        <p:spPr>
          <a:xfrm>
            <a:off x="2022475" y="1693863"/>
            <a:ext cx="3787775" cy="115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Lora" charset="0"/>
              <a:buNone/>
            </a:pPr>
            <a:r>
              <a:rPr lang="en-US" altLang="en-US" b="1" dirty="0" smtClean="0">
                <a:latin typeface="Lora" charset="0"/>
                <a:ea typeface="Lora" charset="0"/>
                <a:cs typeface="Lora" charset="0"/>
                <a:sym typeface="Lora" charset="0"/>
              </a:rPr>
              <a:t>Outline</a:t>
            </a:r>
            <a:r>
              <a:rPr lang="mr-IN" altLang="en-US" b="1" dirty="0" smtClean="0">
                <a:latin typeface="Lora" charset="0"/>
                <a:ea typeface="Lora" charset="0"/>
                <a:cs typeface="Lora" charset="0"/>
                <a:sym typeface="Lora" charset="0"/>
              </a:rPr>
              <a:t>…</a:t>
            </a:r>
            <a:endParaRPr lang="en-US" altLang="en-US" b="1" dirty="0">
              <a:latin typeface="Lora" charset="0"/>
              <a:ea typeface="Lora" charset="0"/>
              <a:cs typeface="Lora" charset="0"/>
              <a:sym typeface="Lor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3</a:t>
            </a:fld>
            <a:endParaRPr lang="en-US"/>
          </a:p>
        </p:txBody>
      </p:sp>
      <p:sp>
        <p:nvSpPr>
          <p:cNvPr id="9" name="Shape 166"/>
          <p:cNvSpPr txBox="1">
            <a:spLocks/>
          </p:cNvSpPr>
          <p:nvPr/>
        </p:nvSpPr>
        <p:spPr bwMode="auto">
          <a:xfrm>
            <a:off x="2036588" y="2828922"/>
            <a:ext cx="6512675" cy="140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000" kern="0" dirty="0" smtClean="0">
                <a:solidFill>
                  <a:schemeClr val="dk1"/>
                </a:solidFill>
                <a:sym typeface="Lora"/>
              </a:rPr>
              <a:t>Game theory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000" kern="0" dirty="0" smtClean="0">
                <a:solidFill>
                  <a:schemeClr val="dk1"/>
                </a:solidFill>
                <a:sym typeface="Lora"/>
              </a:rPr>
              <a:t>Sequential &amp; simultaneous games</a:t>
            </a:r>
            <a:endParaRPr lang="en-US" sz="2000" kern="0" dirty="0" smtClean="0"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14212416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166"/>
          <p:cNvSpPr txBox="1">
            <a:spLocks/>
          </p:cNvSpPr>
          <p:nvPr/>
        </p:nvSpPr>
        <p:spPr bwMode="auto">
          <a:xfrm>
            <a:off x="4369338" y="937845"/>
            <a:ext cx="3609539" cy="384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r>
              <a:rPr lang="en-US" sz="2000" b="1" kern="0" dirty="0" smtClean="0">
                <a:solidFill>
                  <a:schemeClr val="dk1"/>
                </a:solidFill>
                <a:sym typeface="Lora"/>
              </a:rPr>
              <a:t>Very Large Airplanes (1992)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000" kern="0" dirty="0" smtClean="0">
              <a:solidFill>
                <a:schemeClr val="dk1"/>
              </a:solidFill>
              <a:sym typeface="Lor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000" kern="0" dirty="0" smtClean="0">
              <a:solidFill>
                <a:schemeClr val="dk1"/>
              </a:solidFill>
              <a:sym typeface="Lor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r>
              <a:rPr lang="en-US" sz="3200" kern="0" dirty="0" smtClean="0">
                <a:solidFill>
                  <a:schemeClr val="dk1"/>
                </a:solidFill>
                <a:sym typeface="Lora"/>
              </a:rPr>
              <a:t>Airbus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r>
              <a:rPr lang="en-US" sz="2400" i="1" kern="0" dirty="0" smtClean="0">
                <a:solidFill>
                  <a:schemeClr val="dk1"/>
                </a:solidFill>
                <a:sym typeface="Lora"/>
              </a:rPr>
              <a:t>versus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r>
              <a:rPr lang="en-US" sz="3200" kern="0" dirty="0" smtClean="0">
                <a:solidFill>
                  <a:schemeClr val="dk1"/>
                </a:solidFill>
                <a:sym typeface="Lora"/>
              </a:rPr>
              <a:t>Boeing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3200" kern="0" dirty="0" smtClean="0">
              <a:sym typeface="Quattrocento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3200" kern="0" dirty="0" smtClean="0">
              <a:sym typeface="Quattrocento Sans"/>
            </a:endParaRPr>
          </a:p>
        </p:txBody>
      </p:sp>
      <p:sp>
        <p:nvSpPr>
          <p:cNvPr id="20" name="Shape 166"/>
          <p:cNvSpPr txBox="1">
            <a:spLocks/>
          </p:cNvSpPr>
          <p:nvPr/>
        </p:nvSpPr>
        <p:spPr bwMode="auto">
          <a:xfrm>
            <a:off x="4369338" y="937845"/>
            <a:ext cx="4173000" cy="384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</a:pPr>
            <a:endParaRPr lang="en-US" altLang="en-US" sz="2800" dirty="0" smtClean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endParaRPr lang="en-US" altLang="en-US" sz="2800" dirty="0" smtClean="0">
              <a:ea typeface="ＭＳ Ｐゴシック" charset="-128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en-US" sz="2400" dirty="0" smtClean="0">
              <a:ea typeface="ＭＳ Ｐゴシック" charset="-128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ja-JP" sz="2400" dirty="0" smtClean="0"/>
          </a:p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charset="-128"/>
              </a:rPr>
              <a:t>Joint Airbus/Boeing industry feasibility studies:</a:t>
            </a:r>
          </a:p>
          <a:p>
            <a:pPr lvl="1">
              <a:lnSpc>
                <a:spcPct val="80000"/>
              </a:lnSpc>
            </a:pPr>
            <a:endParaRPr lang="en-US" altLang="en-US" sz="2400" dirty="0" smtClean="0"/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Room </a:t>
            </a:r>
            <a:r>
              <a:rPr lang="en-US" altLang="en-US" sz="2400" dirty="0"/>
              <a:t>for </a:t>
            </a:r>
            <a:r>
              <a:rPr lang="en-US" altLang="en-US" sz="2400" i="1" dirty="0"/>
              <a:t>at most</a:t>
            </a:r>
            <a:r>
              <a:rPr lang="en-US" altLang="en-US" sz="2400" dirty="0"/>
              <a:t> one </a:t>
            </a:r>
            <a:r>
              <a:rPr lang="en-US" altLang="en-US" sz="2400" dirty="0" err="1" smtClean="0"/>
              <a:t>megaseater</a:t>
            </a:r>
            <a:r>
              <a:rPr lang="en-US" altLang="en-US" sz="2400" dirty="0" smtClean="0"/>
              <a:t> airplane</a:t>
            </a:r>
          </a:p>
          <a:p>
            <a:pPr lvl="1">
              <a:lnSpc>
                <a:spcPct val="80000"/>
              </a:lnSpc>
            </a:pPr>
            <a:endParaRPr lang="en-US" altLang="en-US" sz="2400" dirty="0"/>
          </a:p>
          <a:p>
            <a:pPr lvl="1">
              <a:lnSpc>
                <a:spcPct val="80000"/>
              </a:lnSpc>
            </a:pPr>
            <a:endParaRPr lang="en-US" altLang="en-US" sz="1000" dirty="0" smtClean="0"/>
          </a:p>
          <a:p>
            <a:pPr lvl="1">
              <a:lnSpc>
                <a:spcPct val="80000"/>
              </a:lnSpc>
            </a:pPr>
            <a:endParaRPr lang="en-US" altLang="en-US" sz="1000" dirty="0"/>
          </a:p>
        </p:txBody>
      </p:sp>
      <p:sp>
        <p:nvSpPr>
          <p:cNvPr id="22" name="Shape 166"/>
          <p:cNvSpPr txBox="1">
            <a:spLocks/>
          </p:cNvSpPr>
          <p:nvPr/>
        </p:nvSpPr>
        <p:spPr bwMode="auto">
          <a:xfrm>
            <a:off x="4369338" y="937845"/>
            <a:ext cx="4173000" cy="384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000" kern="0" dirty="0" smtClean="0">
              <a:sym typeface="Quattrocento Sans"/>
            </a:endParaRPr>
          </a:p>
          <a:p>
            <a:pPr>
              <a:lnSpc>
                <a:spcPct val="80000"/>
              </a:lnSpc>
            </a:pPr>
            <a:endParaRPr lang="en-US" altLang="en-US" sz="2400" dirty="0" smtClean="0">
              <a:ea typeface="ＭＳ Ｐゴシック" charset="-128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ja-JP" sz="2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ja-JP" altLang="en-US" sz="2400" dirty="0" smtClean="0"/>
              <a:t>“</a:t>
            </a:r>
            <a:r>
              <a:rPr lang="en-US" altLang="ja-JP" sz="2400" dirty="0" smtClean="0"/>
              <a:t>The </a:t>
            </a:r>
            <a:r>
              <a:rPr lang="en-US" altLang="ja-JP" sz="2400" dirty="0"/>
              <a:t>problem is the </a:t>
            </a:r>
            <a:r>
              <a:rPr lang="en-US" altLang="ja-JP" sz="2400" dirty="0" smtClean="0"/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monopoly </a:t>
            </a:r>
            <a:r>
              <a:rPr lang="en-US" altLang="ja-JP" sz="2400" dirty="0"/>
              <a:t>of the 747 </a:t>
            </a:r>
            <a:r>
              <a:rPr lang="en-US" altLang="ja-JP" sz="2400" dirty="0" smtClean="0"/>
              <a:t>… </a:t>
            </a:r>
            <a:endParaRPr lang="en-US" altLang="ja-JP" sz="2400" dirty="0"/>
          </a:p>
          <a:p>
            <a:pPr marL="0" indent="0">
              <a:lnSpc>
                <a:spcPct val="80000"/>
              </a:lnSpc>
              <a:buNone/>
            </a:pPr>
            <a:endParaRPr lang="en-US" altLang="ja-JP" sz="2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altLang="ja-JP" sz="2400" dirty="0" smtClean="0"/>
              <a:t> They </a:t>
            </a:r>
            <a:r>
              <a:rPr lang="en-US" altLang="ja-JP" sz="2400" dirty="0"/>
              <a:t>have a product. </a:t>
            </a:r>
            <a:endParaRPr lang="en-US" altLang="ja-JP" sz="2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We </a:t>
            </a:r>
            <a:r>
              <a:rPr lang="en-US" altLang="ja-JP" sz="2400" dirty="0"/>
              <a:t>have none. </a:t>
            </a:r>
            <a:r>
              <a:rPr lang="ja-JP" altLang="en-US" sz="2400" dirty="0"/>
              <a:t>”</a:t>
            </a:r>
            <a:r>
              <a:rPr lang="en-US" altLang="ja-JP" sz="2400" dirty="0"/>
              <a:t>                                  	</a:t>
            </a:r>
            <a:endParaRPr lang="en-US" altLang="ja-JP" sz="2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altLang="ja-JP" sz="2400" dirty="0"/>
              <a:t>	</a:t>
            </a:r>
            <a:r>
              <a:rPr lang="en-US" altLang="ja-JP" sz="2400" dirty="0" smtClean="0"/>
              <a:t>- </a:t>
            </a:r>
            <a:r>
              <a:rPr lang="en-US" altLang="ja-JP" sz="2400" dirty="0"/>
              <a:t>Airbus </a:t>
            </a:r>
            <a:r>
              <a:rPr lang="en-US" altLang="ja-JP" sz="2400" dirty="0" smtClean="0"/>
              <a:t>Executive</a:t>
            </a:r>
            <a:endParaRPr lang="en-US" altLang="ja-JP" sz="1050" dirty="0"/>
          </a:p>
        </p:txBody>
      </p:sp>
      <p:sp>
        <p:nvSpPr>
          <p:cNvPr id="28" name="Shape 166"/>
          <p:cNvSpPr txBox="1">
            <a:spLocks/>
          </p:cNvSpPr>
          <p:nvPr/>
        </p:nvSpPr>
        <p:spPr bwMode="auto">
          <a:xfrm>
            <a:off x="4369338" y="937845"/>
            <a:ext cx="4173000" cy="384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</a:pPr>
            <a:endParaRPr lang="en-US" altLang="en-US" sz="2800" dirty="0" smtClean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endParaRPr lang="en-US" altLang="en-US" sz="2800" dirty="0">
              <a:ea typeface="ＭＳ Ｐゴシック" charset="-128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ja-JP" sz="2400" dirty="0" smtClean="0"/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ea typeface="ＭＳ Ｐゴシック" charset="-128"/>
              </a:rPr>
              <a:t>Airbus </a:t>
            </a:r>
            <a:r>
              <a:rPr lang="en-US" altLang="en-US" sz="2400" dirty="0" smtClean="0"/>
              <a:t>initiates </a:t>
            </a:r>
            <a:r>
              <a:rPr lang="en-US" altLang="en-US" sz="2400" dirty="0"/>
              <a:t>plans to build a super-jumbo </a:t>
            </a:r>
            <a:r>
              <a:rPr lang="en-US" altLang="en-US" sz="2400" dirty="0" smtClean="0"/>
              <a:t>jet</a:t>
            </a:r>
          </a:p>
          <a:p>
            <a:pPr>
              <a:lnSpc>
                <a:spcPct val="80000"/>
              </a:lnSpc>
            </a:pPr>
            <a:endParaRPr lang="en-US" altLang="en-US" sz="2400" dirty="0" smtClean="0"/>
          </a:p>
          <a:p>
            <a:pPr>
              <a:lnSpc>
                <a:spcPct val="80000"/>
              </a:lnSpc>
            </a:pPr>
            <a:endParaRPr lang="en-US" altLang="en-US" sz="2400" dirty="0" smtClean="0"/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endParaRPr lang="en-US" altLang="en-US" sz="1000" dirty="0" smtClean="0"/>
          </a:p>
          <a:p>
            <a:pPr>
              <a:lnSpc>
                <a:spcPct val="80000"/>
              </a:lnSpc>
            </a:pPr>
            <a:endParaRPr lang="en-US" altLang="en-US" sz="1000" dirty="0"/>
          </a:p>
          <a:p>
            <a:pPr>
              <a:lnSpc>
                <a:spcPct val="80000"/>
              </a:lnSpc>
            </a:pPr>
            <a:endParaRPr lang="en-US" altLang="en-US" sz="1000" dirty="0" smtClean="0"/>
          </a:p>
          <a:p>
            <a:pPr>
              <a:lnSpc>
                <a:spcPct val="80000"/>
              </a:lnSpc>
            </a:pPr>
            <a:endParaRPr lang="en-US" altLang="en-US" sz="1000" dirty="0" smtClean="0"/>
          </a:p>
          <a:p>
            <a:pPr lvl="1">
              <a:lnSpc>
                <a:spcPct val="80000"/>
              </a:lnSpc>
            </a:pPr>
            <a:endParaRPr lang="en-US" altLang="en-US" sz="1000" dirty="0"/>
          </a:p>
        </p:txBody>
      </p:sp>
      <p:cxnSp>
        <p:nvCxnSpPr>
          <p:cNvPr id="30722" name="Shape 167"/>
          <p:cNvCxnSpPr>
            <a:cxnSpLocks noChangeShapeType="1"/>
          </p:cNvCxnSpPr>
          <p:nvPr/>
        </p:nvCxnSpPr>
        <p:spPr bwMode="auto">
          <a:xfrm>
            <a:off x="-6350" y="1131888"/>
            <a:ext cx="915035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981" t="22005" r="36525" b="19427"/>
          <a:stretch/>
        </p:blipFill>
        <p:spPr>
          <a:xfrm>
            <a:off x="388945" y="890140"/>
            <a:ext cx="3649767" cy="3654300"/>
          </a:xfrm>
          <a:prstGeom prst="ellipse">
            <a:avLst/>
          </a:prstGeom>
        </p:spPr>
      </p:pic>
      <p:sp>
        <p:nvSpPr>
          <p:cNvPr id="30724" name="Shape 169"/>
          <p:cNvSpPr>
            <a:spLocks noChangeArrowheads="1"/>
          </p:cNvSpPr>
          <p:nvPr/>
        </p:nvSpPr>
        <p:spPr bwMode="auto">
          <a:xfrm>
            <a:off x="625475" y="736600"/>
            <a:ext cx="790575" cy="790575"/>
          </a:xfrm>
          <a:prstGeom prst="ellipse">
            <a:avLst/>
          </a:prstGeom>
          <a:solidFill>
            <a:srgbClr val="A28448"/>
          </a:solidFill>
          <a:ln>
            <a:noFill/>
          </a:ln>
          <a:extLst/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4" name="Shape 657"/>
          <p:cNvGrpSpPr>
            <a:grpSpLocks/>
          </p:cNvGrpSpPr>
          <p:nvPr/>
        </p:nvGrpSpPr>
        <p:grpSpPr bwMode="auto">
          <a:xfrm>
            <a:off x="796411" y="895888"/>
            <a:ext cx="460349" cy="460349"/>
            <a:chOff x="5964175" y="4329750"/>
            <a:chExt cx="421350" cy="421350"/>
          </a:xfrm>
        </p:grpSpPr>
        <p:sp>
          <p:nvSpPr>
            <p:cNvPr id="16" name="Shape 658"/>
            <p:cNvSpPr>
              <a:spLocks/>
            </p:cNvSpPr>
            <p:nvPr/>
          </p:nvSpPr>
          <p:spPr bwMode="auto">
            <a:xfrm>
              <a:off x="5964175" y="4329750"/>
              <a:ext cx="421350" cy="421350"/>
            </a:xfrm>
            <a:custGeom>
              <a:avLst/>
              <a:gdLst>
                <a:gd name="T0" fmla="*/ 13517 w 16854"/>
                <a:gd name="T1" fmla="*/ 6260 h 16854"/>
                <a:gd name="T2" fmla="*/ 16196 w 16854"/>
                <a:gd name="T3" fmla="*/ 3605 h 16854"/>
                <a:gd name="T4" fmla="*/ 16440 w 16854"/>
                <a:gd name="T5" fmla="*/ 3239 h 16854"/>
                <a:gd name="T6" fmla="*/ 16610 w 16854"/>
                <a:gd name="T7" fmla="*/ 2777 h 16854"/>
                <a:gd name="T8" fmla="*/ 16805 w 16854"/>
                <a:gd name="T9" fmla="*/ 2046 h 16854"/>
                <a:gd name="T10" fmla="*/ 16830 w 16854"/>
                <a:gd name="T11" fmla="*/ 1729 h 16854"/>
                <a:gd name="T12" fmla="*/ 16854 w 16854"/>
                <a:gd name="T13" fmla="*/ 1194 h 16854"/>
                <a:gd name="T14" fmla="*/ 16805 w 16854"/>
                <a:gd name="T15" fmla="*/ 755 h 16854"/>
                <a:gd name="T16" fmla="*/ 16659 w 16854"/>
                <a:gd name="T17" fmla="*/ 414 h 16854"/>
                <a:gd name="T18" fmla="*/ 16562 w 16854"/>
                <a:gd name="T19" fmla="*/ 293 h 16854"/>
                <a:gd name="T20" fmla="*/ 16269 w 16854"/>
                <a:gd name="T21" fmla="*/ 122 h 16854"/>
                <a:gd name="T22" fmla="*/ 15904 w 16854"/>
                <a:gd name="T23" fmla="*/ 0 h 16854"/>
                <a:gd name="T24" fmla="*/ 15417 w 16854"/>
                <a:gd name="T25" fmla="*/ 0 h 16854"/>
                <a:gd name="T26" fmla="*/ 14808 w 16854"/>
                <a:gd name="T27" fmla="*/ 49 h 16854"/>
                <a:gd name="T28" fmla="*/ 14516 w 16854"/>
                <a:gd name="T29" fmla="*/ 122 h 16854"/>
                <a:gd name="T30" fmla="*/ 13834 w 16854"/>
                <a:gd name="T31" fmla="*/ 317 h 16854"/>
                <a:gd name="T32" fmla="*/ 13420 w 16854"/>
                <a:gd name="T33" fmla="*/ 536 h 16854"/>
                <a:gd name="T34" fmla="*/ 10595 w 16854"/>
                <a:gd name="T35" fmla="*/ 3337 h 16854"/>
                <a:gd name="T36" fmla="*/ 2850 w 16854"/>
                <a:gd name="T37" fmla="*/ 1218 h 16854"/>
                <a:gd name="T38" fmla="*/ 2582 w 16854"/>
                <a:gd name="T39" fmla="*/ 1218 h 16854"/>
                <a:gd name="T40" fmla="*/ 2338 w 16854"/>
                <a:gd name="T41" fmla="*/ 1340 h 16854"/>
                <a:gd name="T42" fmla="*/ 1608 w 16854"/>
                <a:gd name="T43" fmla="*/ 2095 h 16854"/>
                <a:gd name="T44" fmla="*/ 1486 w 16854"/>
                <a:gd name="T45" fmla="*/ 2290 h 16854"/>
                <a:gd name="T46" fmla="*/ 1462 w 16854"/>
                <a:gd name="T47" fmla="*/ 2509 h 16854"/>
                <a:gd name="T48" fmla="*/ 1486 w 16854"/>
                <a:gd name="T49" fmla="*/ 2606 h 16854"/>
                <a:gd name="T50" fmla="*/ 1608 w 16854"/>
                <a:gd name="T51" fmla="*/ 2825 h 16854"/>
                <a:gd name="T52" fmla="*/ 1705 w 16854"/>
                <a:gd name="T53" fmla="*/ 2899 h 16854"/>
                <a:gd name="T54" fmla="*/ 4165 w 16854"/>
                <a:gd name="T55" fmla="*/ 10863 h 16854"/>
                <a:gd name="T56" fmla="*/ 926 w 16854"/>
                <a:gd name="T57" fmla="*/ 10302 h 16854"/>
                <a:gd name="T58" fmla="*/ 707 w 16854"/>
                <a:gd name="T59" fmla="*/ 10327 h 16854"/>
                <a:gd name="T60" fmla="*/ 512 w 16854"/>
                <a:gd name="T61" fmla="*/ 10449 h 16854"/>
                <a:gd name="T62" fmla="*/ 146 w 16854"/>
                <a:gd name="T63" fmla="*/ 10814 h 16854"/>
                <a:gd name="T64" fmla="*/ 25 w 16854"/>
                <a:gd name="T65" fmla="*/ 11033 h 16854"/>
                <a:gd name="T66" fmla="*/ 0 w 16854"/>
                <a:gd name="T67" fmla="*/ 11277 h 16854"/>
                <a:gd name="T68" fmla="*/ 49 w 16854"/>
                <a:gd name="T69" fmla="*/ 11423 h 16854"/>
                <a:gd name="T70" fmla="*/ 146 w 16854"/>
                <a:gd name="T71" fmla="*/ 11569 h 16854"/>
                <a:gd name="T72" fmla="*/ 3434 w 16854"/>
                <a:gd name="T73" fmla="*/ 13420 h 16854"/>
                <a:gd name="T74" fmla="*/ 5212 w 16854"/>
                <a:gd name="T75" fmla="*/ 16610 h 16854"/>
                <a:gd name="T76" fmla="*/ 5285 w 16854"/>
                <a:gd name="T77" fmla="*/ 16708 h 16854"/>
                <a:gd name="T78" fmla="*/ 5578 w 16854"/>
                <a:gd name="T79" fmla="*/ 16854 h 16854"/>
                <a:gd name="T80" fmla="*/ 5699 w 16854"/>
                <a:gd name="T81" fmla="*/ 16854 h 16854"/>
                <a:gd name="T82" fmla="*/ 5943 w 16854"/>
                <a:gd name="T83" fmla="*/ 16781 h 16854"/>
                <a:gd name="T84" fmla="*/ 6406 w 16854"/>
                <a:gd name="T85" fmla="*/ 16342 h 16854"/>
                <a:gd name="T86" fmla="*/ 6479 w 16854"/>
                <a:gd name="T87" fmla="*/ 16245 h 16854"/>
                <a:gd name="T88" fmla="*/ 6552 w 16854"/>
                <a:gd name="T89" fmla="*/ 16026 h 16854"/>
                <a:gd name="T90" fmla="*/ 5992 w 16854"/>
                <a:gd name="T91" fmla="*/ 12689 h 16854"/>
                <a:gd name="T92" fmla="*/ 13956 w 16854"/>
                <a:gd name="T93" fmla="*/ 15149 h 16854"/>
                <a:gd name="T94" fmla="*/ 14029 w 16854"/>
                <a:gd name="T95" fmla="*/ 15246 h 16854"/>
                <a:gd name="T96" fmla="*/ 14175 w 16854"/>
                <a:gd name="T97" fmla="*/ 15344 h 16854"/>
                <a:gd name="T98" fmla="*/ 14345 w 16854"/>
                <a:gd name="T99" fmla="*/ 15393 h 16854"/>
                <a:gd name="T100" fmla="*/ 14443 w 16854"/>
                <a:gd name="T101" fmla="*/ 15393 h 16854"/>
                <a:gd name="T102" fmla="*/ 14662 w 16854"/>
                <a:gd name="T103" fmla="*/ 15320 h 16854"/>
                <a:gd name="T104" fmla="*/ 15514 w 16854"/>
                <a:gd name="T105" fmla="*/ 14516 h 16854"/>
                <a:gd name="T106" fmla="*/ 15587 w 16854"/>
                <a:gd name="T107" fmla="*/ 14394 h 16854"/>
                <a:gd name="T108" fmla="*/ 15660 w 16854"/>
                <a:gd name="T109" fmla="*/ 14151 h 16854"/>
                <a:gd name="T110" fmla="*/ 15636 w 16854"/>
                <a:gd name="T111" fmla="*/ 14004 h 16854"/>
                <a:gd name="T112" fmla="*/ 0 w 16854"/>
                <a:gd name="T113" fmla="*/ 0 h 16854"/>
                <a:gd name="T114" fmla="*/ 16854 w 16854"/>
                <a:gd name="T115" fmla="*/ 16854 h 16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T112" t="T113" r="T114" b="T115"/>
              <a:pathLst>
                <a:path w="16854" h="16854" fill="none" extrusionOk="0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Shape 659"/>
            <p:cNvSpPr>
              <a:spLocks/>
            </p:cNvSpPr>
            <p:nvPr/>
          </p:nvSpPr>
          <p:spPr bwMode="auto">
            <a:xfrm>
              <a:off x="6322800" y="4360800"/>
              <a:ext cx="31675" cy="30475"/>
            </a:xfrm>
            <a:custGeom>
              <a:avLst/>
              <a:gdLst>
                <a:gd name="T0" fmla="*/ 1267 w 1267"/>
                <a:gd name="T1" fmla="*/ 1218 h 1219"/>
                <a:gd name="T2" fmla="*/ 1267 w 1267"/>
                <a:gd name="T3" fmla="*/ 1218 h 1219"/>
                <a:gd name="T4" fmla="*/ 1242 w 1267"/>
                <a:gd name="T5" fmla="*/ 999 h 1219"/>
                <a:gd name="T6" fmla="*/ 1169 w 1267"/>
                <a:gd name="T7" fmla="*/ 755 h 1219"/>
                <a:gd name="T8" fmla="*/ 1048 w 1267"/>
                <a:gd name="T9" fmla="*/ 561 h 1219"/>
                <a:gd name="T10" fmla="*/ 901 w 1267"/>
                <a:gd name="T11" fmla="*/ 366 h 1219"/>
                <a:gd name="T12" fmla="*/ 901 w 1267"/>
                <a:gd name="T13" fmla="*/ 366 h 1219"/>
                <a:gd name="T14" fmla="*/ 707 w 1267"/>
                <a:gd name="T15" fmla="*/ 220 h 1219"/>
                <a:gd name="T16" fmla="*/ 487 w 1267"/>
                <a:gd name="T17" fmla="*/ 98 h 1219"/>
                <a:gd name="T18" fmla="*/ 244 w 1267"/>
                <a:gd name="T19" fmla="*/ 25 h 1219"/>
                <a:gd name="T20" fmla="*/ 0 w 1267"/>
                <a:gd name="T21" fmla="*/ 0 h 1219"/>
                <a:gd name="T22" fmla="*/ 0 w 1267"/>
                <a:gd name="T23" fmla="*/ 0 h 1219"/>
                <a:gd name="T24" fmla="*/ 1267 w 1267"/>
                <a:gd name="T25" fmla="*/ 1219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1267" h="1219" fill="none" extrusionOk="0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0" name="Shape 166"/>
          <p:cNvSpPr txBox="1">
            <a:spLocks/>
          </p:cNvSpPr>
          <p:nvPr/>
        </p:nvSpPr>
        <p:spPr bwMode="auto">
          <a:xfrm>
            <a:off x="4369338" y="942765"/>
            <a:ext cx="4173000" cy="384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</a:pPr>
            <a:endParaRPr lang="en-US" altLang="en-US" sz="2800" dirty="0" smtClean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endParaRPr lang="en-US" altLang="en-US" sz="2800" dirty="0">
              <a:ea typeface="ＭＳ Ｐゴシック" charset="-128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ja-JP" sz="2400" dirty="0" smtClean="0"/>
          </a:p>
          <a:p>
            <a:pPr>
              <a:lnSpc>
                <a:spcPct val="80000"/>
              </a:lnSpc>
            </a:pPr>
            <a:endParaRPr lang="en-US" altLang="en-US" sz="2400" dirty="0" smtClean="0"/>
          </a:p>
          <a:p>
            <a:pPr>
              <a:lnSpc>
                <a:spcPct val="80000"/>
              </a:lnSpc>
            </a:pPr>
            <a:endParaRPr lang="en-US" altLang="en-US" sz="2400" dirty="0" smtClean="0"/>
          </a:p>
          <a:p>
            <a:pPr>
              <a:lnSpc>
                <a:spcPct val="80000"/>
              </a:lnSpc>
            </a:pPr>
            <a:endParaRPr lang="en-US" altLang="en-US" sz="2400" dirty="0" smtClean="0"/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endParaRPr lang="en-US" altLang="en-US" sz="2400" dirty="0" smtClean="0"/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How does Boeing respond?</a:t>
            </a:r>
            <a:endParaRPr lang="en-US" altLang="en-US" sz="1000" dirty="0" smtClean="0"/>
          </a:p>
          <a:p>
            <a:pPr lvl="1">
              <a:lnSpc>
                <a:spcPct val="80000"/>
              </a:lnSpc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9400212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0" grpId="0"/>
      <p:bldP spid="20" grpId="1"/>
      <p:bldP spid="22" grpId="0" uiExpand="1" build="allAtOnce"/>
      <p:bldP spid="22" grpId="1" build="allAtOnce"/>
      <p:bldP spid="28" grpId="0"/>
      <p:bldP spid="3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960120" y="2238000"/>
            <a:ext cx="7269480" cy="819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Boeing</a:t>
            </a:r>
            <a:r>
              <a:rPr lang="en-US" dirty="0"/>
              <a:t>, the world’s top aircraft maker, announced it was building a plane with 600 to 800 seats, the biggest and most expensive airliner ever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sz="1800" i="0" dirty="0" smtClean="0"/>
              <a:t>— BusinessWeek, 1993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121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166"/>
          <p:cNvSpPr txBox="1">
            <a:spLocks/>
          </p:cNvSpPr>
          <p:nvPr/>
        </p:nvSpPr>
        <p:spPr bwMode="auto">
          <a:xfrm>
            <a:off x="4369338" y="937845"/>
            <a:ext cx="4214223" cy="384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tabLst>
                <a:tab pos="2568575" algn="l"/>
              </a:tabLst>
              <a:defRPr/>
            </a:pPr>
            <a:r>
              <a:rPr lang="en-US" sz="2000" b="1" kern="0" dirty="0" smtClean="0">
                <a:solidFill>
                  <a:schemeClr val="dk1"/>
                </a:solidFill>
                <a:sym typeface="Lora"/>
              </a:rPr>
              <a:t>Airbus Profit Scenarios</a:t>
            </a:r>
            <a:endParaRPr lang="en-US" sz="2000" kern="0" dirty="0" smtClean="0">
              <a:solidFill>
                <a:schemeClr val="dk1"/>
              </a:solidFill>
              <a:sym typeface="Lora"/>
            </a:endParaRPr>
          </a:p>
          <a:p>
            <a:pPr marL="457200" indent="0">
              <a:lnSpc>
                <a:spcPct val="80000"/>
              </a:lnSpc>
              <a:tabLst>
                <a:tab pos="2568575" algn="l"/>
              </a:tabLst>
            </a:pPr>
            <a:endParaRPr lang="en-US" altLang="en-US" sz="2800" dirty="0">
              <a:ea typeface="ＭＳ Ｐゴシック" charset="-128"/>
            </a:endParaRPr>
          </a:p>
          <a:p>
            <a:pPr marL="457200" indent="0">
              <a:lnSpc>
                <a:spcPct val="80000"/>
              </a:lnSpc>
              <a:tabLst>
                <a:tab pos="2568575" algn="l"/>
              </a:tabLst>
            </a:pPr>
            <a:r>
              <a:rPr lang="en-US" altLang="en-US" sz="2400" dirty="0" smtClean="0"/>
              <a:t>Don’t Build</a:t>
            </a:r>
          </a:p>
          <a:p>
            <a:pPr lvl="1">
              <a:lnSpc>
                <a:spcPct val="80000"/>
              </a:lnSpc>
              <a:tabLst>
                <a:tab pos="2568575" algn="l"/>
              </a:tabLst>
            </a:pPr>
            <a:r>
              <a:rPr lang="en-US" altLang="en-US" sz="2000" dirty="0"/>
              <a:t>If Boeing doesn’t:  	</a:t>
            </a:r>
            <a:r>
              <a:rPr lang="en-US" altLang="en-US" sz="2000" dirty="0">
                <a:solidFill>
                  <a:schemeClr val="accent1"/>
                </a:solidFill>
              </a:rPr>
              <a:t> </a:t>
            </a:r>
            <a:r>
              <a:rPr lang="en-US" altLang="en-US" sz="2000" dirty="0" smtClean="0">
                <a:solidFill>
                  <a:schemeClr val="accent1"/>
                </a:solidFill>
              </a:rPr>
              <a:t>  $</a:t>
            </a:r>
            <a:r>
              <a:rPr lang="en-US" altLang="en-US" sz="2000" dirty="0">
                <a:solidFill>
                  <a:schemeClr val="accent1"/>
                </a:solidFill>
              </a:rPr>
              <a:t>0</a:t>
            </a:r>
          </a:p>
          <a:p>
            <a:pPr lvl="1">
              <a:lnSpc>
                <a:spcPct val="80000"/>
              </a:lnSpc>
              <a:tabLst>
                <a:tab pos="2568575" algn="l"/>
              </a:tabLst>
            </a:pPr>
            <a:r>
              <a:rPr lang="en-US" altLang="en-US" sz="2000" dirty="0" smtClean="0"/>
              <a:t>If Boeing builds:   	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2000" dirty="0" smtClean="0">
                <a:solidFill>
                  <a:schemeClr val="tx2">
                    <a:lumMod val="50000"/>
                  </a:schemeClr>
                </a:solidFill>
              </a:rPr>
              <a:t>−$1   billion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tabLst>
                <a:tab pos="2568575" algn="l"/>
              </a:tabLst>
              <a:defRPr/>
            </a:pPr>
            <a:r>
              <a:rPr lang="en-US" altLang="en-US" sz="1000" dirty="0" smtClean="0"/>
              <a:t>	</a:t>
            </a:r>
            <a:endParaRPr lang="en-US" sz="2000" kern="0" dirty="0" smtClean="0">
              <a:solidFill>
                <a:schemeClr val="dk1"/>
              </a:solidFill>
              <a:sym typeface="Lora"/>
            </a:endParaRPr>
          </a:p>
          <a:p>
            <a:pPr marL="457200" indent="0">
              <a:lnSpc>
                <a:spcPct val="80000"/>
              </a:lnSpc>
              <a:tabLst>
                <a:tab pos="2568575" algn="l"/>
              </a:tabLst>
            </a:pPr>
            <a:endParaRPr lang="en-US" altLang="en-US" sz="2400" dirty="0" smtClean="0"/>
          </a:p>
          <a:p>
            <a:pPr marL="457200" indent="0">
              <a:lnSpc>
                <a:spcPct val="80000"/>
              </a:lnSpc>
              <a:tabLst>
                <a:tab pos="2568575" algn="l"/>
              </a:tabLst>
            </a:pPr>
            <a:r>
              <a:rPr lang="en-US" altLang="en-US" sz="2400" dirty="0" smtClean="0"/>
              <a:t>Build</a:t>
            </a:r>
            <a:endParaRPr lang="en-US" altLang="en-US" sz="2400" dirty="0"/>
          </a:p>
          <a:p>
            <a:pPr lvl="1">
              <a:lnSpc>
                <a:spcPct val="80000"/>
              </a:lnSpc>
              <a:tabLst>
                <a:tab pos="2568575" algn="l"/>
              </a:tabLst>
            </a:pPr>
            <a:r>
              <a:rPr lang="en-US" altLang="en-US" sz="2000" dirty="0"/>
              <a:t>If Boeing doesn’t:  	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2000" dirty="0" smtClean="0">
                <a:solidFill>
                  <a:schemeClr val="tx2">
                    <a:lumMod val="50000"/>
                  </a:schemeClr>
                </a:solidFill>
              </a:rPr>
              <a:t> $0.3 billion</a:t>
            </a:r>
            <a:endParaRPr lang="en-US" alt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lnSpc>
                <a:spcPct val="80000"/>
              </a:lnSpc>
              <a:tabLst>
                <a:tab pos="2568575" algn="l"/>
              </a:tabLst>
            </a:pPr>
            <a:r>
              <a:rPr lang="en-US" altLang="en-US" sz="2000" dirty="0"/>
              <a:t>If Boeing builds:   	</a:t>
            </a:r>
            <a:r>
              <a:rPr lang="en-US" altLang="en-US" sz="2000" dirty="0" smtClean="0">
                <a:solidFill>
                  <a:schemeClr val="tx2">
                    <a:lumMod val="50000"/>
                  </a:schemeClr>
                </a:solidFill>
              </a:rPr>
              <a:t>−$4    billion</a:t>
            </a:r>
            <a:endParaRPr lang="en-US" alt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30722" name="Shape 167"/>
          <p:cNvCxnSpPr>
            <a:cxnSpLocks noChangeShapeType="1"/>
          </p:cNvCxnSpPr>
          <p:nvPr/>
        </p:nvCxnSpPr>
        <p:spPr bwMode="auto">
          <a:xfrm>
            <a:off x="-6350" y="1131888"/>
            <a:ext cx="915035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981" t="22005" r="36525" b="19427"/>
          <a:stretch/>
        </p:blipFill>
        <p:spPr>
          <a:xfrm>
            <a:off x="388945" y="890140"/>
            <a:ext cx="3649767" cy="3654300"/>
          </a:xfrm>
          <a:prstGeom prst="ellipse">
            <a:avLst/>
          </a:prstGeom>
        </p:spPr>
      </p:pic>
      <p:sp>
        <p:nvSpPr>
          <p:cNvPr id="30724" name="Shape 169"/>
          <p:cNvSpPr>
            <a:spLocks noChangeArrowheads="1"/>
          </p:cNvSpPr>
          <p:nvPr/>
        </p:nvSpPr>
        <p:spPr bwMode="auto">
          <a:xfrm>
            <a:off x="625475" y="736600"/>
            <a:ext cx="790575" cy="790575"/>
          </a:xfrm>
          <a:prstGeom prst="ellipse">
            <a:avLst/>
          </a:prstGeom>
          <a:solidFill>
            <a:srgbClr val="A28448"/>
          </a:solidFill>
          <a:ln>
            <a:noFill/>
          </a:ln>
          <a:extLst/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4" name="Shape 657"/>
          <p:cNvGrpSpPr>
            <a:grpSpLocks/>
          </p:cNvGrpSpPr>
          <p:nvPr/>
        </p:nvGrpSpPr>
        <p:grpSpPr bwMode="auto">
          <a:xfrm>
            <a:off x="796411" y="895888"/>
            <a:ext cx="460349" cy="460349"/>
            <a:chOff x="5964175" y="4329750"/>
            <a:chExt cx="421350" cy="421350"/>
          </a:xfrm>
        </p:grpSpPr>
        <p:sp>
          <p:nvSpPr>
            <p:cNvPr id="16" name="Shape 658"/>
            <p:cNvSpPr>
              <a:spLocks/>
            </p:cNvSpPr>
            <p:nvPr/>
          </p:nvSpPr>
          <p:spPr bwMode="auto">
            <a:xfrm>
              <a:off x="5964175" y="4329750"/>
              <a:ext cx="421350" cy="421350"/>
            </a:xfrm>
            <a:custGeom>
              <a:avLst/>
              <a:gdLst>
                <a:gd name="T0" fmla="*/ 13517 w 16854"/>
                <a:gd name="T1" fmla="*/ 6260 h 16854"/>
                <a:gd name="T2" fmla="*/ 16196 w 16854"/>
                <a:gd name="T3" fmla="*/ 3605 h 16854"/>
                <a:gd name="T4" fmla="*/ 16440 w 16854"/>
                <a:gd name="T5" fmla="*/ 3239 h 16854"/>
                <a:gd name="T6" fmla="*/ 16610 w 16854"/>
                <a:gd name="T7" fmla="*/ 2777 h 16854"/>
                <a:gd name="T8" fmla="*/ 16805 w 16854"/>
                <a:gd name="T9" fmla="*/ 2046 h 16854"/>
                <a:gd name="T10" fmla="*/ 16830 w 16854"/>
                <a:gd name="T11" fmla="*/ 1729 h 16854"/>
                <a:gd name="T12" fmla="*/ 16854 w 16854"/>
                <a:gd name="T13" fmla="*/ 1194 h 16854"/>
                <a:gd name="T14" fmla="*/ 16805 w 16854"/>
                <a:gd name="T15" fmla="*/ 755 h 16854"/>
                <a:gd name="T16" fmla="*/ 16659 w 16854"/>
                <a:gd name="T17" fmla="*/ 414 h 16854"/>
                <a:gd name="T18" fmla="*/ 16562 w 16854"/>
                <a:gd name="T19" fmla="*/ 293 h 16854"/>
                <a:gd name="T20" fmla="*/ 16269 w 16854"/>
                <a:gd name="T21" fmla="*/ 122 h 16854"/>
                <a:gd name="T22" fmla="*/ 15904 w 16854"/>
                <a:gd name="T23" fmla="*/ 0 h 16854"/>
                <a:gd name="T24" fmla="*/ 15417 w 16854"/>
                <a:gd name="T25" fmla="*/ 0 h 16854"/>
                <a:gd name="T26" fmla="*/ 14808 w 16854"/>
                <a:gd name="T27" fmla="*/ 49 h 16854"/>
                <a:gd name="T28" fmla="*/ 14516 w 16854"/>
                <a:gd name="T29" fmla="*/ 122 h 16854"/>
                <a:gd name="T30" fmla="*/ 13834 w 16854"/>
                <a:gd name="T31" fmla="*/ 317 h 16854"/>
                <a:gd name="T32" fmla="*/ 13420 w 16854"/>
                <a:gd name="T33" fmla="*/ 536 h 16854"/>
                <a:gd name="T34" fmla="*/ 10595 w 16854"/>
                <a:gd name="T35" fmla="*/ 3337 h 16854"/>
                <a:gd name="T36" fmla="*/ 2850 w 16854"/>
                <a:gd name="T37" fmla="*/ 1218 h 16854"/>
                <a:gd name="T38" fmla="*/ 2582 w 16854"/>
                <a:gd name="T39" fmla="*/ 1218 h 16854"/>
                <a:gd name="T40" fmla="*/ 2338 w 16854"/>
                <a:gd name="T41" fmla="*/ 1340 h 16854"/>
                <a:gd name="T42" fmla="*/ 1608 w 16854"/>
                <a:gd name="T43" fmla="*/ 2095 h 16854"/>
                <a:gd name="T44" fmla="*/ 1486 w 16854"/>
                <a:gd name="T45" fmla="*/ 2290 h 16854"/>
                <a:gd name="T46" fmla="*/ 1462 w 16854"/>
                <a:gd name="T47" fmla="*/ 2509 h 16854"/>
                <a:gd name="T48" fmla="*/ 1486 w 16854"/>
                <a:gd name="T49" fmla="*/ 2606 h 16854"/>
                <a:gd name="T50" fmla="*/ 1608 w 16854"/>
                <a:gd name="T51" fmla="*/ 2825 h 16854"/>
                <a:gd name="T52" fmla="*/ 1705 w 16854"/>
                <a:gd name="T53" fmla="*/ 2899 h 16854"/>
                <a:gd name="T54" fmla="*/ 4165 w 16854"/>
                <a:gd name="T55" fmla="*/ 10863 h 16854"/>
                <a:gd name="T56" fmla="*/ 926 w 16854"/>
                <a:gd name="T57" fmla="*/ 10302 h 16854"/>
                <a:gd name="T58" fmla="*/ 707 w 16854"/>
                <a:gd name="T59" fmla="*/ 10327 h 16854"/>
                <a:gd name="T60" fmla="*/ 512 w 16854"/>
                <a:gd name="T61" fmla="*/ 10449 h 16854"/>
                <a:gd name="T62" fmla="*/ 146 w 16854"/>
                <a:gd name="T63" fmla="*/ 10814 h 16854"/>
                <a:gd name="T64" fmla="*/ 25 w 16854"/>
                <a:gd name="T65" fmla="*/ 11033 h 16854"/>
                <a:gd name="T66" fmla="*/ 0 w 16854"/>
                <a:gd name="T67" fmla="*/ 11277 h 16854"/>
                <a:gd name="T68" fmla="*/ 49 w 16854"/>
                <a:gd name="T69" fmla="*/ 11423 h 16854"/>
                <a:gd name="T70" fmla="*/ 146 w 16854"/>
                <a:gd name="T71" fmla="*/ 11569 h 16854"/>
                <a:gd name="T72" fmla="*/ 3434 w 16854"/>
                <a:gd name="T73" fmla="*/ 13420 h 16854"/>
                <a:gd name="T74" fmla="*/ 5212 w 16854"/>
                <a:gd name="T75" fmla="*/ 16610 h 16854"/>
                <a:gd name="T76" fmla="*/ 5285 w 16854"/>
                <a:gd name="T77" fmla="*/ 16708 h 16854"/>
                <a:gd name="T78" fmla="*/ 5578 w 16854"/>
                <a:gd name="T79" fmla="*/ 16854 h 16854"/>
                <a:gd name="T80" fmla="*/ 5699 w 16854"/>
                <a:gd name="T81" fmla="*/ 16854 h 16854"/>
                <a:gd name="T82" fmla="*/ 5943 w 16854"/>
                <a:gd name="T83" fmla="*/ 16781 h 16854"/>
                <a:gd name="T84" fmla="*/ 6406 w 16854"/>
                <a:gd name="T85" fmla="*/ 16342 h 16854"/>
                <a:gd name="T86" fmla="*/ 6479 w 16854"/>
                <a:gd name="T87" fmla="*/ 16245 h 16854"/>
                <a:gd name="T88" fmla="*/ 6552 w 16854"/>
                <a:gd name="T89" fmla="*/ 16026 h 16854"/>
                <a:gd name="T90" fmla="*/ 5992 w 16854"/>
                <a:gd name="T91" fmla="*/ 12689 h 16854"/>
                <a:gd name="T92" fmla="*/ 13956 w 16854"/>
                <a:gd name="T93" fmla="*/ 15149 h 16854"/>
                <a:gd name="T94" fmla="*/ 14029 w 16854"/>
                <a:gd name="T95" fmla="*/ 15246 h 16854"/>
                <a:gd name="T96" fmla="*/ 14175 w 16854"/>
                <a:gd name="T97" fmla="*/ 15344 h 16854"/>
                <a:gd name="T98" fmla="*/ 14345 w 16854"/>
                <a:gd name="T99" fmla="*/ 15393 h 16854"/>
                <a:gd name="T100" fmla="*/ 14443 w 16854"/>
                <a:gd name="T101" fmla="*/ 15393 h 16854"/>
                <a:gd name="T102" fmla="*/ 14662 w 16854"/>
                <a:gd name="T103" fmla="*/ 15320 h 16854"/>
                <a:gd name="T104" fmla="*/ 15514 w 16854"/>
                <a:gd name="T105" fmla="*/ 14516 h 16854"/>
                <a:gd name="T106" fmla="*/ 15587 w 16854"/>
                <a:gd name="T107" fmla="*/ 14394 h 16854"/>
                <a:gd name="T108" fmla="*/ 15660 w 16854"/>
                <a:gd name="T109" fmla="*/ 14151 h 16854"/>
                <a:gd name="T110" fmla="*/ 15636 w 16854"/>
                <a:gd name="T111" fmla="*/ 14004 h 16854"/>
                <a:gd name="T112" fmla="*/ 0 w 16854"/>
                <a:gd name="T113" fmla="*/ 0 h 16854"/>
                <a:gd name="T114" fmla="*/ 16854 w 16854"/>
                <a:gd name="T115" fmla="*/ 16854 h 16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T112" t="T113" r="T114" b="T115"/>
              <a:pathLst>
                <a:path w="16854" h="16854" fill="none" extrusionOk="0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Shape 659"/>
            <p:cNvSpPr>
              <a:spLocks/>
            </p:cNvSpPr>
            <p:nvPr/>
          </p:nvSpPr>
          <p:spPr bwMode="auto">
            <a:xfrm>
              <a:off x="6322800" y="4360800"/>
              <a:ext cx="31675" cy="30475"/>
            </a:xfrm>
            <a:custGeom>
              <a:avLst/>
              <a:gdLst>
                <a:gd name="T0" fmla="*/ 1267 w 1267"/>
                <a:gd name="T1" fmla="*/ 1218 h 1219"/>
                <a:gd name="T2" fmla="*/ 1267 w 1267"/>
                <a:gd name="T3" fmla="*/ 1218 h 1219"/>
                <a:gd name="T4" fmla="*/ 1242 w 1267"/>
                <a:gd name="T5" fmla="*/ 999 h 1219"/>
                <a:gd name="T6" fmla="*/ 1169 w 1267"/>
                <a:gd name="T7" fmla="*/ 755 h 1219"/>
                <a:gd name="T8" fmla="*/ 1048 w 1267"/>
                <a:gd name="T9" fmla="*/ 561 h 1219"/>
                <a:gd name="T10" fmla="*/ 901 w 1267"/>
                <a:gd name="T11" fmla="*/ 366 h 1219"/>
                <a:gd name="T12" fmla="*/ 901 w 1267"/>
                <a:gd name="T13" fmla="*/ 366 h 1219"/>
                <a:gd name="T14" fmla="*/ 707 w 1267"/>
                <a:gd name="T15" fmla="*/ 220 h 1219"/>
                <a:gd name="T16" fmla="*/ 487 w 1267"/>
                <a:gd name="T17" fmla="*/ 98 h 1219"/>
                <a:gd name="T18" fmla="*/ 244 w 1267"/>
                <a:gd name="T19" fmla="*/ 25 h 1219"/>
                <a:gd name="T20" fmla="*/ 0 w 1267"/>
                <a:gd name="T21" fmla="*/ 0 h 1219"/>
                <a:gd name="T22" fmla="*/ 0 w 1267"/>
                <a:gd name="T23" fmla="*/ 0 h 1219"/>
                <a:gd name="T24" fmla="*/ 1267 w 1267"/>
                <a:gd name="T25" fmla="*/ 1219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1267" h="1219" fill="none" extrusionOk="0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08528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76"/>
          <p:cNvSpPr txBox="1">
            <a:spLocks noChangeArrowheads="1"/>
          </p:cNvSpPr>
          <p:nvPr/>
        </p:nvSpPr>
        <p:spPr bwMode="auto">
          <a:xfrm>
            <a:off x="967864" y="2257680"/>
            <a:ext cx="1335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latin typeface="Verdana" charset="0"/>
              </a:rPr>
              <a:t>Airbus</a:t>
            </a:r>
          </a:p>
        </p:txBody>
      </p:sp>
      <p:sp>
        <p:nvSpPr>
          <p:cNvPr id="14" name="Text Box 77"/>
          <p:cNvSpPr txBox="1">
            <a:spLocks noChangeArrowheads="1"/>
          </p:cNvSpPr>
          <p:nvPr/>
        </p:nvSpPr>
        <p:spPr bwMode="auto">
          <a:xfrm>
            <a:off x="2830002" y="3478468"/>
            <a:ext cx="15795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  <a:latin typeface="Verdana" charset="0"/>
              </a:rPr>
              <a:t>Boeing</a:t>
            </a:r>
          </a:p>
        </p:txBody>
      </p:sp>
      <p:sp>
        <p:nvSpPr>
          <p:cNvPr id="15" name="Text Box 78"/>
          <p:cNvSpPr txBox="1">
            <a:spLocks noChangeArrowheads="1"/>
          </p:cNvSpPr>
          <p:nvPr/>
        </p:nvSpPr>
        <p:spPr bwMode="auto">
          <a:xfrm>
            <a:off x="5730364" y="3626105"/>
            <a:ext cx="20685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99"/>
                </a:solidFill>
                <a:latin typeface="Verdana" charset="0"/>
              </a:rPr>
              <a:t>– $4 billion</a:t>
            </a:r>
            <a:r>
              <a:rPr lang="en-US" altLang="en-US" sz="2400" dirty="0">
                <a:latin typeface="Verdana" charset="0"/>
              </a:rPr>
              <a:t>,  </a:t>
            </a:r>
            <a:r>
              <a:rPr lang="en-US" altLang="en-US" sz="2400" dirty="0">
                <a:solidFill>
                  <a:schemeClr val="tx2"/>
                </a:solidFill>
                <a:latin typeface="Verdana" charset="0"/>
              </a:rPr>
              <a:t>– $4 billion</a:t>
            </a:r>
          </a:p>
        </p:txBody>
      </p:sp>
      <p:sp>
        <p:nvSpPr>
          <p:cNvPr id="16" name="Text Box 79"/>
          <p:cNvSpPr txBox="1">
            <a:spLocks noChangeArrowheads="1"/>
          </p:cNvSpPr>
          <p:nvPr/>
        </p:nvSpPr>
        <p:spPr bwMode="auto">
          <a:xfrm>
            <a:off x="5730364" y="2505330"/>
            <a:ext cx="236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99"/>
                </a:solidFill>
                <a:latin typeface="Verdana" charset="0"/>
              </a:rPr>
              <a:t>$0.3 billion</a:t>
            </a:r>
            <a:r>
              <a:rPr lang="en-US" altLang="en-US" sz="2400" dirty="0">
                <a:latin typeface="Verdana" charset="0"/>
              </a:rPr>
              <a:t>,   </a:t>
            </a:r>
            <a:r>
              <a:rPr lang="en-US" altLang="en-US" sz="2400" dirty="0">
                <a:solidFill>
                  <a:schemeClr val="tx2"/>
                </a:solidFill>
                <a:latin typeface="Verdana" charset="0"/>
              </a:rPr>
              <a:t>– $3 billion</a:t>
            </a:r>
          </a:p>
        </p:txBody>
      </p:sp>
      <p:grpSp>
        <p:nvGrpSpPr>
          <p:cNvPr id="17" name="Group 80"/>
          <p:cNvGrpSpPr>
            <a:grpSpLocks/>
          </p:cNvGrpSpPr>
          <p:nvPr/>
        </p:nvGrpSpPr>
        <p:grpSpPr bwMode="auto">
          <a:xfrm>
            <a:off x="1996564" y="1113093"/>
            <a:ext cx="1778000" cy="2324100"/>
            <a:chOff x="1332" y="1547"/>
            <a:chExt cx="1120" cy="1464"/>
          </a:xfrm>
        </p:grpSpPr>
        <p:sp>
          <p:nvSpPr>
            <p:cNvPr id="18" name="Line 81"/>
            <p:cNvSpPr>
              <a:spLocks noChangeShapeType="1"/>
            </p:cNvSpPr>
            <p:nvPr/>
          </p:nvSpPr>
          <p:spPr bwMode="auto">
            <a:xfrm flipV="1">
              <a:off x="1332" y="1547"/>
              <a:ext cx="1115" cy="727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82"/>
            <p:cNvSpPr>
              <a:spLocks noChangeShapeType="1"/>
            </p:cNvSpPr>
            <p:nvPr/>
          </p:nvSpPr>
          <p:spPr bwMode="auto">
            <a:xfrm>
              <a:off x="1332" y="2281"/>
              <a:ext cx="1120" cy="73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Oval 83"/>
          <p:cNvSpPr>
            <a:spLocks noChangeArrowheads="1"/>
          </p:cNvSpPr>
          <p:nvPr/>
        </p:nvSpPr>
        <p:spPr bwMode="auto">
          <a:xfrm>
            <a:off x="1888614" y="2160843"/>
            <a:ext cx="228600" cy="228600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charset="2"/>
              <a:buChar char="•"/>
            </a:pPr>
            <a:endParaRPr lang="en-US" altLang="en-US" sz="1400"/>
          </a:p>
        </p:txBody>
      </p:sp>
      <p:sp>
        <p:nvSpPr>
          <p:cNvPr id="21" name="Text Box 84"/>
          <p:cNvSpPr txBox="1">
            <a:spLocks noChangeArrowheads="1"/>
          </p:cNvSpPr>
          <p:nvPr/>
        </p:nvSpPr>
        <p:spPr bwMode="auto">
          <a:xfrm rot="19620000">
            <a:off x="2340576" y="1171333"/>
            <a:ext cx="12584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800" dirty="0">
                <a:solidFill>
                  <a:srgbClr val="000099"/>
                </a:solidFill>
              </a:rPr>
              <a:t>d</a:t>
            </a:r>
            <a:r>
              <a:rPr lang="en-US" altLang="en-US" sz="2800" dirty="0" smtClean="0">
                <a:solidFill>
                  <a:srgbClr val="000099"/>
                </a:solidFill>
              </a:rPr>
              <a:t>on’t</a:t>
            </a:r>
            <a:endParaRPr lang="en-US" altLang="en-US" sz="2800" dirty="0">
              <a:solidFill>
                <a:srgbClr val="000099"/>
              </a:solidFill>
            </a:endParaRPr>
          </a:p>
        </p:txBody>
      </p:sp>
      <p:sp>
        <p:nvSpPr>
          <p:cNvPr id="22" name="Text Box 85"/>
          <p:cNvSpPr txBox="1">
            <a:spLocks noChangeArrowheads="1"/>
          </p:cNvSpPr>
          <p:nvPr/>
        </p:nvSpPr>
        <p:spPr bwMode="auto">
          <a:xfrm rot="1980000">
            <a:off x="2755389" y="2635860"/>
            <a:ext cx="9730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800" smtClean="0">
                <a:solidFill>
                  <a:srgbClr val="000099"/>
                </a:solidFill>
              </a:rPr>
              <a:t>build</a:t>
            </a:r>
            <a:endParaRPr lang="en-US" altLang="en-US" sz="2800" dirty="0">
              <a:solidFill>
                <a:srgbClr val="000099"/>
              </a:solidFill>
            </a:endParaRPr>
          </a:p>
        </p:txBody>
      </p:sp>
      <p:sp>
        <p:nvSpPr>
          <p:cNvPr id="32" name="Text Box 95"/>
          <p:cNvSpPr txBox="1">
            <a:spLocks noChangeArrowheads="1"/>
          </p:cNvSpPr>
          <p:nvPr/>
        </p:nvSpPr>
        <p:spPr bwMode="auto">
          <a:xfrm>
            <a:off x="5730364" y="1221043"/>
            <a:ext cx="20685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99"/>
                </a:solidFill>
                <a:latin typeface="Verdana" charset="0"/>
              </a:rPr>
              <a:t>– $1 billion</a:t>
            </a:r>
            <a:r>
              <a:rPr lang="en-US" altLang="en-US" sz="2400" dirty="0">
                <a:latin typeface="Verdana" charset="0"/>
              </a:rPr>
              <a:t>,  </a:t>
            </a:r>
            <a:r>
              <a:rPr lang="en-US" altLang="en-US" sz="2400" dirty="0">
                <a:solidFill>
                  <a:schemeClr val="tx2"/>
                </a:solidFill>
                <a:latin typeface="Verdana" charset="0"/>
              </a:rPr>
              <a:t>– $1 billion</a:t>
            </a:r>
          </a:p>
        </p:txBody>
      </p:sp>
      <p:sp>
        <p:nvSpPr>
          <p:cNvPr id="33" name="Text Box 96"/>
          <p:cNvSpPr txBox="1">
            <a:spLocks noChangeArrowheads="1"/>
          </p:cNvSpPr>
          <p:nvPr/>
        </p:nvSpPr>
        <p:spPr bwMode="auto">
          <a:xfrm>
            <a:off x="5730364" y="100268"/>
            <a:ext cx="1371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99"/>
                </a:solidFill>
                <a:latin typeface="Verdana" charset="0"/>
              </a:rPr>
              <a:t>$0</a:t>
            </a:r>
            <a:r>
              <a:rPr lang="en-US" altLang="en-US" sz="2400" dirty="0">
                <a:latin typeface="Verdana" charset="0"/>
              </a:rPr>
              <a:t>,   </a:t>
            </a:r>
            <a:r>
              <a:rPr lang="en-US" altLang="en-US" sz="2400" dirty="0">
                <a:solidFill>
                  <a:schemeClr val="tx2"/>
                </a:solidFill>
                <a:latin typeface="Verdana" charset="0"/>
              </a:rPr>
              <a:t>$0</a:t>
            </a:r>
          </a:p>
        </p:txBody>
      </p:sp>
      <p:grpSp>
        <p:nvGrpSpPr>
          <p:cNvPr id="34" name="Group 97"/>
          <p:cNvGrpSpPr>
            <a:grpSpLocks/>
          </p:cNvGrpSpPr>
          <p:nvPr/>
        </p:nvGrpSpPr>
        <p:grpSpPr bwMode="auto">
          <a:xfrm>
            <a:off x="3761864" y="324107"/>
            <a:ext cx="1920875" cy="1414463"/>
            <a:chOff x="2444" y="2565"/>
            <a:chExt cx="1210" cy="891"/>
          </a:xfrm>
        </p:grpSpPr>
        <p:sp>
          <p:nvSpPr>
            <p:cNvPr id="35" name="Oval 98"/>
            <p:cNvSpPr>
              <a:spLocks noChangeArrowheads="1"/>
            </p:cNvSpPr>
            <p:nvPr/>
          </p:nvSpPr>
          <p:spPr bwMode="auto">
            <a:xfrm>
              <a:off x="3510" y="261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SzTx/>
                <a:buFont typeface="Wingdings" charset="2"/>
                <a:buChar char="•"/>
              </a:pPr>
              <a:endParaRPr lang="en-US" altLang="en-US" sz="1400"/>
            </a:p>
          </p:txBody>
        </p:sp>
        <p:sp>
          <p:nvSpPr>
            <p:cNvPr id="36" name="Oval 99"/>
            <p:cNvSpPr>
              <a:spLocks noChangeArrowheads="1"/>
            </p:cNvSpPr>
            <p:nvPr/>
          </p:nvSpPr>
          <p:spPr bwMode="auto">
            <a:xfrm>
              <a:off x="3504" y="3312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SzTx/>
                <a:buFont typeface="Wingdings" charset="2"/>
                <a:buChar char="•"/>
              </a:pPr>
              <a:endParaRPr lang="en-US" altLang="en-US" sz="1400"/>
            </a:p>
          </p:txBody>
        </p:sp>
        <p:sp>
          <p:nvSpPr>
            <p:cNvPr id="37" name="Text Box 100"/>
            <p:cNvSpPr txBox="1">
              <a:spLocks noChangeArrowheads="1"/>
            </p:cNvSpPr>
            <p:nvPr/>
          </p:nvSpPr>
          <p:spPr bwMode="auto">
            <a:xfrm rot="20400000">
              <a:off x="2723" y="2565"/>
              <a:ext cx="73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1"/>
                </a:buClr>
                <a:buSzTx/>
                <a:buFont typeface="Wingdings" charset="2"/>
                <a:buNone/>
              </a:pPr>
              <a:r>
                <a:rPr lang="en-US" altLang="en-US" sz="2800" dirty="0">
                  <a:solidFill>
                    <a:schemeClr val="tx2"/>
                  </a:solidFill>
                </a:rPr>
                <a:t>d</a:t>
              </a:r>
              <a:r>
                <a:rPr lang="en-US" altLang="en-US" sz="2800" dirty="0" smtClean="0">
                  <a:solidFill>
                    <a:schemeClr val="tx2"/>
                  </a:solidFill>
                </a:rPr>
                <a:t>on’t</a:t>
              </a:r>
              <a:endParaRPr lang="en-US" altLang="en-US" sz="2800" dirty="0">
                <a:solidFill>
                  <a:schemeClr val="tx2"/>
                </a:solidFill>
              </a:endParaRPr>
            </a:p>
          </p:txBody>
        </p:sp>
        <p:sp>
          <p:nvSpPr>
            <p:cNvPr id="38" name="Text Box 101"/>
            <p:cNvSpPr txBox="1">
              <a:spLocks noChangeArrowheads="1"/>
            </p:cNvSpPr>
            <p:nvPr/>
          </p:nvSpPr>
          <p:spPr bwMode="auto">
            <a:xfrm rot="1140000">
              <a:off x="2772" y="2966"/>
              <a:ext cx="63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1"/>
                </a:buClr>
                <a:buSzTx/>
                <a:buFont typeface="Wingdings" charset="2"/>
                <a:buNone/>
              </a:pPr>
              <a:r>
                <a:rPr lang="en-US" altLang="en-US" sz="2800" dirty="0" smtClean="0">
                  <a:solidFill>
                    <a:schemeClr val="tx2"/>
                  </a:solidFill>
                </a:rPr>
                <a:t>build</a:t>
              </a:r>
              <a:endParaRPr lang="en-US" altLang="en-US" sz="2800" dirty="0">
                <a:solidFill>
                  <a:schemeClr val="tx2"/>
                </a:solidFill>
              </a:endParaRPr>
            </a:p>
          </p:txBody>
        </p:sp>
        <p:grpSp>
          <p:nvGrpSpPr>
            <p:cNvPr id="39" name="Group 102"/>
            <p:cNvGrpSpPr>
              <a:grpSpLocks/>
            </p:cNvGrpSpPr>
            <p:nvPr/>
          </p:nvGrpSpPr>
          <p:grpSpPr bwMode="auto">
            <a:xfrm>
              <a:off x="2544" y="2688"/>
              <a:ext cx="960" cy="690"/>
              <a:chOff x="2544" y="2766"/>
              <a:chExt cx="960" cy="516"/>
            </a:xfrm>
          </p:grpSpPr>
          <p:sp>
            <p:nvSpPr>
              <p:cNvPr id="41" name="Line 103"/>
              <p:cNvSpPr>
                <a:spLocks noChangeShapeType="1"/>
              </p:cNvSpPr>
              <p:nvPr/>
            </p:nvSpPr>
            <p:spPr bwMode="auto">
              <a:xfrm flipV="1">
                <a:off x="2544" y="2766"/>
                <a:ext cx="960" cy="2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104"/>
              <p:cNvSpPr>
                <a:spLocks noChangeShapeType="1"/>
              </p:cNvSpPr>
              <p:nvPr/>
            </p:nvSpPr>
            <p:spPr bwMode="auto">
              <a:xfrm flipH="1" flipV="1">
                <a:off x="2544" y="3024"/>
                <a:ext cx="960" cy="2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" name="Oval 105"/>
            <p:cNvSpPr>
              <a:spLocks noChangeArrowheads="1"/>
            </p:cNvSpPr>
            <p:nvPr/>
          </p:nvSpPr>
          <p:spPr bwMode="auto">
            <a:xfrm>
              <a:off x="2444" y="2949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SzTx/>
                <a:buFont typeface="Wingdings" charset="2"/>
                <a:buChar char="•"/>
              </a:pPr>
              <a:endParaRPr lang="en-US" altLang="en-US" sz="1400"/>
            </a:p>
          </p:txBody>
        </p:sp>
      </p:grpSp>
      <p:grpSp>
        <p:nvGrpSpPr>
          <p:cNvPr id="46" name="Shape 657"/>
          <p:cNvGrpSpPr>
            <a:grpSpLocks/>
          </p:cNvGrpSpPr>
          <p:nvPr/>
        </p:nvGrpSpPr>
        <p:grpSpPr bwMode="auto">
          <a:xfrm>
            <a:off x="4380068" y="4355265"/>
            <a:ext cx="354012" cy="354012"/>
            <a:chOff x="5964175" y="4329750"/>
            <a:chExt cx="421350" cy="421350"/>
          </a:xfrm>
        </p:grpSpPr>
        <p:sp>
          <p:nvSpPr>
            <p:cNvPr id="47" name="Shape 658"/>
            <p:cNvSpPr>
              <a:spLocks/>
            </p:cNvSpPr>
            <p:nvPr/>
          </p:nvSpPr>
          <p:spPr bwMode="auto">
            <a:xfrm>
              <a:off x="5964175" y="4329750"/>
              <a:ext cx="421350" cy="421350"/>
            </a:xfrm>
            <a:custGeom>
              <a:avLst/>
              <a:gdLst>
                <a:gd name="T0" fmla="*/ 13517 w 16854"/>
                <a:gd name="T1" fmla="*/ 6260 h 16854"/>
                <a:gd name="T2" fmla="*/ 16196 w 16854"/>
                <a:gd name="T3" fmla="*/ 3605 h 16854"/>
                <a:gd name="T4" fmla="*/ 16440 w 16854"/>
                <a:gd name="T5" fmla="*/ 3239 h 16854"/>
                <a:gd name="T6" fmla="*/ 16610 w 16854"/>
                <a:gd name="T7" fmla="*/ 2777 h 16854"/>
                <a:gd name="T8" fmla="*/ 16805 w 16854"/>
                <a:gd name="T9" fmla="*/ 2046 h 16854"/>
                <a:gd name="T10" fmla="*/ 16830 w 16854"/>
                <a:gd name="T11" fmla="*/ 1729 h 16854"/>
                <a:gd name="T12" fmla="*/ 16854 w 16854"/>
                <a:gd name="T13" fmla="*/ 1194 h 16854"/>
                <a:gd name="T14" fmla="*/ 16805 w 16854"/>
                <a:gd name="T15" fmla="*/ 755 h 16854"/>
                <a:gd name="T16" fmla="*/ 16659 w 16854"/>
                <a:gd name="T17" fmla="*/ 414 h 16854"/>
                <a:gd name="T18" fmla="*/ 16562 w 16854"/>
                <a:gd name="T19" fmla="*/ 293 h 16854"/>
                <a:gd name="T20" fmla="*/ 16269 w 16854"/>
                <a:gd name="T21" fmla="*/ 122 h 16854"/>
                <a:gd name="T22" fmla="*/ 15904 w 16854"/>
                <a:gd name="T23" fmla="*/ 0 h 16854"/>
                <a:gd name="T24" fmla="*/ 15417 w 16854"/>
                <a:gd name="T25" fmla="*/ 0 h 16854"/>
                <a:gd name="T26" fmla="*/ 14808 w 16854"/>
                <a:gd name="T27" fmla="*/ 49 h 16854"/>
                <a:gd name="T28" fmla="*/ 14516 w 16854"/>
                <a:gd name="T29" fmla="*/ 122 h 16854"/>
                <a:gd name="T30" fmla="*/ 13834 w 16854"/>
                <a:gd name="T31" fmla="*/ 317 h 16854"/>
                <a:gd name="T32" fmla="*/ 13420 w 16854"/>
                <a:gd name="T33" fmla="*/ 536 h 16854"/>
                <a:gd name="T34" fmla="*/ 10595 w 16854"/>
                <a:gd name="T35" fmla="*/ 3337 h 16854"/>
                <a:gd name="T36" fmla="*/ 2850 w 16854"/>
                <a:gd name="T37" fmla="*/ 1218 h 16854"/>
                <a:gd name="T38" fmla="*/ 2582 w 16854"/>
                <a:gd name="T39" fmla="*/ 1218 h 16854"/>
                <a:gd name="T40" fmla="*/ 2338 w 16854"/>
                <a:gd name="T41" fmla="*/ 1340 h 16854"/>
                <a:gd name="T42" fmla="*/ 1608 w 16854"/>
                <a:gd name="T43" fmla="*/ 2095 h 16854"/>
                <a:gd name="T44" fmla="*/ 1486 w 16854"/>
                <a:gd name="T45" fmla="*/ 2290 h 16854"/>
                <a:gd name="T46" fmla="*/ 1462 w 16854"/>
                <a:gd name="T47" fmla="*/ 2509 h 16854"/>
                <a:gd name="T48" fmla="*/ 1486 w 16854"/>
                <a:gd name="T49" fmla="*/ 2606 h 16854"/>
                <a:gd name="T50" fmla="*/ 1608 w 16854"/>
                <a:gd name="T51" fmla="*/ 2825 h 16854"/>
                <a:gd name="T52" fmla="*/ 1705 w 16854"/>
                <a:gd name="T53" fmla="*/ 2899 h 16854"/>
                <a:gd name="T54" fmla="*/ 4165 w 16854"/>
                <a:gd name="T55" fmla="*/ 10863 h 16854"/>
                <a:gd name="T56" fmla="*/ 926 w 16854"/>
                <a:gd name="T57" fmla="*/ 10302 h 16854"/>
                <a:gd name="T58" fmla="*/ 707 w 16854"/>
                <a:gd name="T59" fmla="*/ 10327 h 16854"/>
                <a:gd name="T60" fmla="*/ 512 w 16854"/>
                <a:gd name="T61" fmla="*/ 10449 h 16854"/>
                <a:gd name="T62" fmla="*/ 146 w 16854"/>
                <a:gd name="T63" fmla="*/ 10814 h 16854"/>
                <a:gd name="T64" fmla="*/ 25 w 16854"/>
                <a:gd name="T65" fmla="*/ 11033 h 16854"/>
                <a:gd name="T66" fmla="*/ 0 w 16854"/>
                <a:gd name="T67" fmla="*/ 11277 h 16854"/>
                <a:gd name="T68" fmla="*/ 49 w 16854"/>
                <a:gd name="T69" fmla="*/ 11423 h 16854"/>
                <a:gd name="T70" fmla="*/ 146 w 16854"/>
                <a:gd name="T71" fmla="*/ 11569 h 16854"/>
                <a:gd name="T72" fmla="*/ 3434 w 16854"/>
                <a:gd name="T73" fmla="*/ 13420 h 16854"/>
                <a:gd name="T74" fmla="*/ 5212 w 16854"/>
                <a:gd name="T75" fmla="*/ 16610 h 16854"/>
                <a:gd name="T76" fmla="*/ 5285 w 16854"/>
                <a:gd name="T77" fmla="*/ 16708 h 16854"/>
                <a:gd name="T78" fmla="*/ 5578 w 16854"/>
                <a:gd name="T79" fmla="*/ 16854 h 16854"/>
                <a:gd name="T80" fmla="*/ 5699 w 16854"/>
                <a:gd name="T81" fmla="*/ 16854 h 16854"/>
                <a:gd name="T82" fmla="*/ 5943 w 16854"/>
                <a:gd name="T83" fmla="*/ 16781 h 16854"/>
                <a:gd name="T84" fmla="*/ 6406 w 16854"/>
                <a:gd name="T85" fmla="*/ 16342 h 16854"/>
                <a:gd name="T86" fmla="*/ 6479 w 16854"/>
                <a:gd name="T87" fmla="*/ 16245 h 16854"/>
                <a:gd name="T88" fmla="*/ 6552 w 16854"/>
                <a:gd name="T89" fmla="*/ 16026 h 16854"/>
                <a:gd name="T90" fmla="*/ 5992 w 16854"/>
                <a:gd name="T91" fmla="*/ 12689 h 16854"/>
                <a:gd name="T92" fmla="*/ 13956 w 16854"/>
                <a:gd name="T93" fmla="*/ 15149 h 16854"/>
                <a:gd name="T94" fmla="*/ 14029 w 16854"/>
                <a:gd name="T95" fmla="*/ 15246 h 16854"/>
                <a:gd name="T96" fmla="*/ 14175 w 16854"/>
                <a:gd name="T97" fmla="*/ 15344 h 16854"/>
                <a:gd name="T98" fmla="*/ 14345 w 16854"/>
                <a:gd name="T99" fmla="*/ 15393 h 16854"/>
                <a:gd name="T100" fmla="*/ 14443 w 16854"/>
                <a:gd name="T101" fmla="*/ 15393 h 16854"/>
                <a:gd name="T102" fmla="*/ 14662 w 16854"/>
                <a:gd name="T103" fmla="*/ 15320 h 16854"/>
                <a:gd name="T104" fmla="*/ 15514 w 16854"/>
                <a:gd name="T105" fmla="*/ 14516 h 16854"/>
                <a:gd name="T106" fmla="*/ 15587 w 16854"/>
                <a:gd name="T107" fmla="*/ 14394 h 16854"/>
                <a:gd name="T108" fmla="*/ 15660 w 16854"/>
                <a:gd name="T109" fmla="*/ 14151 h 16854"/>
                <a:gd name="T110" fmla="*/ 15636 w 16854"/>
                <a:gd name="T111" fmla="*/ 14004 h 16854"/>
                <a:gd name="T112" fmla="*/ 0 w 16854"/>
                <a:gd name="T113" fmla="*/ 0 h 16854"/>
                <a:gd name="T114" fmla="*/ 16854 w 16854"/>
                <a:gd name="T115" fmla="*/ 16854 h 16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T112" t="T113" r="T114" b="T115"/>
              <a:pathLst>
                <a:path w="16854" h="16854" fill="none" extrusionOk="0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Shape 659"/>
            <p:cNvSpPr>
              <a:spLocks/>
            </p:cNvSpPr>
            <p:nvPr/>
          </p:nvSpPr>
          <p:spPr bwMode="auto">
            <a:xfrm>
              <a:off x="6322800" y="4360800"/>
              <a:ext cx="31675" cy="30475"/>
            </a:xfrm>
            <a:custGeom>
              <a:avLst/>
              <a:gdLst>
                <a:gd name="T0" fmla="*/ 1267 w 1267"/>
                <a:gd name="T1" fmla="*/ 1218 h 1219"/>
                <a:gd name="T2" fmla="*/ 1267 w 1267"/>
                <a:gd name="T3" fmla="*/ 1218 h 1219"/>
                <a:gd name="T4" fmla="*/ 1242 w 1267"/>
                <a:gd name="T5" fmla="*/ 999 h 1219"/>
                <a:gd name="T6" fmla="*/ 1169 w 1267"/>
                <a:gd name="T7" fmla="*/ 755 h 1219"/>
                <a:gd name="T8" fmla="*/ 1048 w 1267"/>
                <a:gd name="T9" fmla="*/ 561 h 1219"/>
                <a:gd name="T10" fmla="*/ 901 w 1267"/>
                <a:gd name="T11" fmla="*/ 366 h 1219"/>
                <a:gd name="T12" fmla="*/ 901 w 1267"/>
                <a:gd name="T13" fmla="*/ 366 h 1219"/>
                <a:gd name="T14" fmla="*/ 707 w 1267"/>
                <a:gd name="T15" fmla="*/ 220 h 1219"/>
                <a:gd name="T16" fmla="*/ 487 w 1267"/>
                <a:gd name="T17" fmla="*/ 98 h 1219"/>
                <a:gd name="T18" fmla="*/ 244 w 1267"/>
                <a:gd name="T19" fmla="*/ 25 h 1219"/>
                <a:gd name="T20" fmla="*/ 0 w 1267"/>
                <a:gd name="T21" fmla="*/ 0 h 1219"/>
                <a:gd name="T22" fmla="*/ 0 w 1267"/>
                <a:gd name="T23" fmla="*/ 0 h 1219"/>
                <a:gd name="T24" fmla="*/ 1267 w 1267"/>
                <a:gd name="T25" fmla="*/ 1219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1267" h="1219" fill="none" extrusionOk="0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59" name="Group 97"/>
          <p:cNvGrpSpPr>
            <a:grpSpLocks/>
          </p:cNvGrpSpPr>
          <p:nvPr/>
        </p:nvGrpSpPr>
        <p:grpSpPr bwMode="auto">
          <a:xfrm>
            <a:off x="3765040" y="2730757"/>
            <a:ext cx="1920875" cy="1414463"/>
            <a:chOff x="2444" y="2565"/>
            <a:chExt cx="1210" cy="891"/>
          </a:xfrm>
        </p:grpSpPr>
        <p:sp>
          <p:nvSpPr>
            <p:cNvPr id="60" name="Oval 98"/>
            <p:cNvSpPr>
              <a:spLocks noChangeArrowheads="1"/>
            </p:cNvSpPr>
            <p:nvPr/>
          </p:nvSpPr>
          <p:spPr bwMode="auto">
            <a:xfrm>
              <a:off x="3510" y="261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SzTx/>
                <a:buFont typeface="Wingdings" charset="2"/>
                <a:buChar char="•"/>
              </a:pPr>
              <a:endParaRPr lang="en-US" altLang="en-US" sz="1400"/>
            </a:p>
          </p:txBody>
        </p:sp>
        <p:sp>
          <p:nvSpPr>
            <p:cNvPr id="61" name="Oval 99"/>
            <p:cNvSpPr>
              <a:spLocks noChangeArrowheads="1"/>
            </p:cNvSpPr>
            <p:nvPr/>
          </p:nvSpPr>
          <p:spPr bwMode="auto">
            <a:xfrm>
              <a:off x="3504" y="3312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SzTx/>
                <a:buFont typeface="Wingdings" charset="2"/>
                <a:buChar char="•"/>
              </a:pPr>
              <a:endParaRPr lang="en-US" altLang="en-US" sz="1400"/>
            </a:p>
          </p:txBody>
        </p:sp>
        <p:sp>
          <p:nvSpPr>
            <p:cNvPr id="62" name="Text Box 100"/>
            <p:cNvSpPr txBox="1">
              <a:spLocks noChangeArrowheads="1"/>
            </p:cNvSpPr>
            <p:nvPr/>
          </p:nvSpPr>
          <p:spPr bwMode="auto">
            <a:xfrm rot="20400000">
              <a:off x="2723" y="2565"/>
              <a:ext cx="73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1"/>
                </a:buClr>
                <a:buSzTx/>
                <a:buFont typeface="Wingdings" charset="2"/>
                <a:buNone/>
              </a:pPr>
              <a:r>
                <a:rPr lang="en-US" altLang="en-US" sz="2800" dirty="0">
                  <a:solidFill>
                    <a:schemeClr val="tx2"/>
                  </a:solidFill>
                </a:rPr>
                <a:t>d</a:t>
              </a:r>
              <a:r>
                <a:rPr lang="en-US" altLang="en-US" sz="2800" dirty="0" smtClean="0">
                  <a:solidFill>
                    <a:schemeClr val="tx2"/>
                  </a:solidFill>
                </a:rPr>
                <a:t>on’t</a:t>
              </a:r>
              <a:endParaRPr lang="en-US" altLang="en-US" sz="2800" dirty="0">
                <a:solidFill>
                  <a:schemeClr val="tx2"/>
                </a:solidFill>
              </a:endParaRPr>
            </a:p>
          </p:txBody>
        </p:sp>
        <p:sp>
          <p:nvSpPr>
            <p:cNvPr id="63" name="Text Box 101"/>
            <p:cNvSpPr txBox="1">
              <a:spLocks noChangeArrowheads="1"/>
            </p:cNvSpPr>
            <p:nvPr/>
          </p:nvSpPr>
          <p:spPr bwMode="auto">
            <a:xfrm rot="1140000">
              <a:off x="2772" y="2966"/>
              <a:ext cx="63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1"/>
                </a:buClr>
                <a:buSzTx/>
                <a:buFont typeface="Wingdings" charset="2"/>
                <a:buNone/>
              </a:pPr>
              <a:r>
                <a:rPr lang="en-US" altLang="en-US" sz="2800" dirty="0" smtClean="0">
                  <a:solidFill>
                    <a:schemeClr val="tx2"/>
                  </a:solidFill>
                </a:rPr>
                <a:t>build</a:t>
              </a:r>
              <a:endParaRPr lang="en-US" altLang="en-US" sz="2800" dirty="0">
                <a:solidFill>
                  <a:schemeClr val="tx2"/>
                </a:solidFill>
              </a:endParaRPr>
            </a:p>
          </p:txBody>
        </p:sp>
        <p:grpSp>
          <p:nvGrpSpPr>
            <p:cNvPr id="64" name="Group 102"/>
            <p:cNvGrpSpPr>
              <a:grpSpLocks/>
            </p:cNvGrpSpPr>
            <p:nvPr/>
          </p:nvGrpSpPr>
          <p:grpSpPr bwMode="auto">
            <a:xfrm>
              <a:off x="2544" y="2688"/>
              <a:ext cx="960" cy="690"/>
              <a:chOff x="2544" y="2766"/>
              <a:chExt cx="960" cy="516"/>
            </a:xfrm>
          </p:grpSpPr>
          <p:sp>
            <p:nvSpPr>
              <p:cNvPr id="66" name="Line 103"/>
              <p:cNvSpPr>
                <a:spLocks noChangeShapeType="1"/>
              </p:cNvSpPr>
              <p:nvPr/>
            </p:nvSpPr>
            <p:spPr bwMode="auto">
              <a:xfrm flipV="1">
                <a:off x="2544" y="2766"/>
                <a:ext cx="960" cy="2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104"/>
              <p:cNvSpPr>
                <a:spLocks noChangeShapeType="1"/>
              </p:cNvSpPr>
              <p:nvPr/>
            </p:nvSpPr>
            <p:spPr bwMode="auto">
              <a:xfrm flipH="1" flipV="1">
                <a:off x="2544" y="3024"/>
                <a:ext cx="960" cy="2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" name="Oval 105"/>
            <p:cNvSpPr>
              <a:spLocks noChangeArrowheads="1"/>
            </p:cNvSpPr>
            <p:nvPr/>
          </p:nvSpPr>
          <p:spPr bwMode="auto">
            <a:xfrm>
              <a:off x="2444" y="2949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SzTx/>
                <a:buFont typeface="Wingdings" charset="2"/>
                <a:buChar char="•"/>
              </a:pPr>
              <a:endParaRPr lang="en-US" alt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4358369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Looking Forward</a:t>
            </a:r>
            <a:r>
              <a:rPr lang="mr-IN" dirty="0" smtClean="0"/>
              <a:t>…</a:t>
            </a:r>
            <a:endParaRPr lang="en" dirty="0">
              <a:highlight>
                <a:srgbClr val="FFCD00"/>
              </a:highlight>
            </a:endParaRP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Airbus makes the first move: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	Must consider how Boeing will respond</a:t>
            </a:r>
          </a:p>
          <a:p>
            <a:pPr>
              <a:lnSpc>
                <a:spcPct val="90000"/>
              </a:lnSpc>
            </a:pPr>
            <a:endParaRPr lang="en-US" altLang="en-US" sz="1600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Boeing elects </a:t>
            </a:r>
            <a:r>
              <a:rPr lang="en-US" altLang="en-US" dirty="0">
                <a:solidFill>
                  <a:schemeClr val="tx2"/>
                </a:solidFill>
                <a:ea typeface="ＭＳ Ｐゴシック" charset="-128"/>
              </a:rPr>
              <a:t>don’t build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1381250" y="2662547"/>
            <a:ext cx="6889263" cy="57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lvl="0" indent="-3429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buChar char="◉"/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 smtClean="0">
                <a:ea typeface="ＭＳ Ｐゴシック" charset="-128"/>
              </a:rPr>
              <a:t>If </a:t>
            </a:r>
            <a:r>
              <a:rPr lang="en-US" altLang="en-US" kern="0" dirty="0" smtClean="0">
                <a:solidFill>
                  <a:schemeClr val="accent1"/>
                </a:solidFill>
                <a:ea typeface="ＭＳ Ｐゴシック" charset="-128"/>
              </a:rPr>
              <a:t>don’t build</a:t>
            </a:r>
            <a:r>
              <a:rPr lang="en-US" altLang="en-US" kern="0" dirty="0" smtClean="0">
                <a:ea typeface="ＭＳ Ｐゴシック" charset="-128"/>
              </a:rPr>
              <a:t>:</a:t>
            </a: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2472089" y="3588877"/>
            <a:ext cx="1579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  <a:latin typeface="Verdana" charset="0"/>
              </a:rPr>
              <a:t>Boeing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5372452" y="2476040"/>
            <a:ext cx="1935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Verdana" charset="0"/>
              </a:rPr>
              <a:t>   $0 billion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5372452" y="4268327"/>
            <a:ext cx="1965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Verdana" charset="0"/>
              </a:rPr>
              <a:t>– $1 billion</a:t>
            </a:r>
          </a:p>
        </p:txBody>
      </p:sp>
      <p:grpSp>
        <p:nvGrpSpPr>
          <p:cNvPr id="15" name="Group 32"/>
          <p:cNvGrpSpPr>
            <a:grpSpLocks/>
          </p:cNvGrpSpPr>
          <p:nvPr/>
        </p:nvGrpSpPr>
        <p:grpSpPr bwMode="auto">
          <a:xfrm>
            <a:off x="3470627" y="2604627"/>
            <a:ext cx="1762125" cy="1979613"/>
            <a:chOff x="3782" y="1074"/>
            <a:chExt cx="1110" cy="1247"/>
          </a:xfrm>
        </p:grpSpPr>
        <p:grpSp>
          <p:nvGrpSpPr>
            <p:cNvPr id="16" name="Group 33"/>
            <p:cNvGrpSpPr>
              <a:grpSpLocks/>
            </p:cNvGrpSpPr>
            <p:nvPr/>
          </p:nvGrpSpPr>
          <p:grpSpPr bwMode="auto">
            <a:xfrm>
              <a:off x="3782" y="1074"/>
              <a:ext cx="1110" cy="1247"/>
              <a:chOff x="1564" y="1603"/>
              <a:chExt cx="1110" cy="1247"/>
            </a:xfrm>
          </p:grpSpPr>
          <p:sp>
            <p:nvSpPr>
              <p:cNvPr id="19" name="Line 34"/>
              <p:cNvSpPr>
                <a:spLocks noChangeShapeType="1"/>
              </p:cNvSpPr>
              <p:nvPr/>
            </p:nvSpPr>
            <p:spPr bwMode="auto">
              <a:xfrm flipV="1">
                <a:off x="1632" y="1670"/>
                <a:ext cx="965" cy="557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0" name="Line 35"/>
              <p:cNvSpPr>
                <a:spLocks noChangeShapeType="1"/>
              </p:cNvSpPr>
              <p:nvPr/>
            </p:nvSpPr>
            <p:spPr bwMode="auto">
              <a:xfrm>
                <a:off x="1632" y="2236"/>
                <a:ext cx="965" cy="557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1" name="Oval 36"/>
              <p:cNvSpPr>
                <a:spLocks noChangeArrowheads="1"/>
              </p:cNvSpPr>
              <p:nvPr/>
            </p:nvSpPr>
            <p:spPr bwMode="auto">
              <a:xfrm>
                <a:off x="1564" y="2160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q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buClr>
                    <a:schemeClr val="bg1"/>
                  </a:buClr>
                  <a:buSzTx/>
                  <a:buFont typeface="Wingdings" charset="2"/>
                  <a:buChar char="•"/>
                </a:pPr>
                <a:endParaRPr lang="en-US" altLang="en-US" sz="1400">
                  <a:solidFill>
                    <a:schemeClr val="tx2"/>
                  </a:solidFill>
                </a:endParaRPr>
              </a:p>
            </p:txBody>
          </p:sp>
          <p:sp>
            <p:nvSpPr>
              <p:cNvPr id="22" name="Oval 37"/>
              <p:cNvSpPr>
                <a:spLocks noChangeArrowheads="1"/>
              </p:cNvSpPr>
              <p:nvPr/>
            </p:nvSpPr>
            <p:spPr bwMode="auto">
              <a:xfrm>
                <a:off x="2530" y="1603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q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buClr>
                    <a:schemeClr val="bg1"/>
                  </a:buClr>
                  <a:buSzTx/>
                  <a:buFont typeface="Wingdings" charset="2"/>
                  <a:buChar char="•"/>
                </a:pPr>
                <a:endParaRPr lang="en-US" altLang="en-US" sz="1400">
                  <a:solidFill>
                    <a:schemeClr val="tx2"/>
                  </a:solidFill>
                </a:endParaRPr>
              </a:p>
            </p:txBody>
          </p:sp>
          <p:sp>
            <p:nvSpPr>
              <p:cNvPr id="23" name="Oval 38"/>
              <p:cNvSpPr>
                <a:spLocks noChangeArrowheads="1"/>
              </p:cNvSpPr>
              <p:nvPr/>
            </p:nvSpPr>
            <p:spPr bwMode="auto">
              <a:xfrm>
                <a:off x="2530" y="2706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q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buClr>
                    <a:schemeClr val="bg1"/>
                  </a:buClr>
                  <a:buSzTx/>
                  <a:buFont typeface="Wingdings" charset="2"/>
                  <a:buChar char="•"/>
                </a:pPr>
                <a:endParaRPr lang="en-US" altLang="en-US" sz="14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7" name="Text Box 39"/>
            <p:cNvSpPr txBox="1">
              <a:spLocks noChangeArrowheads="1"/>
            </p:cNvSpPr>
            <p:nvPr/>
          </p:nvSpPr>
          <p:spPr bwMode="auto">
            <a:xfrm rot="19800000">
              <a:off x="3960" y="1111"/>
              <a:ext cx="81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1"/>
                </a:buClr>
                <a:buSzTx/>
                <a:buFont typeface="Wingdings" charset="2"/>
                <a:buNone/>
              </a:pPr>
              <a:r>
                <a:rPr lang="en-US" altLang="en-US" sz="2800" smtClean="0">
                  <a:solidFill>
                    <a:schemeClr val="tx2"/>
                  </a:solidFill>
                </a:rPr>
                <a:t>don’t</a:t>
              </a:r>
              <a:endParaRPr lang="en-US" altLang="en-US" sz="2800" dirty="0">
                <a:solidFill>
                  <a:schemeClr val="tx2"/>
                </a:solidFill>
              </a:endParaRPr>
            </a:p>
          </p:txBody>
        </p:sp>
        <p:sp>
          <p:nvSpPr>
            <p:cNvPr id="18" name="Text Box 40"/>
            <p:cNvSpPr txBox="1">
              <a:spLocks noChangeArrowheads="1"/>
            </p:cNvSpPr>
            <p:nvPr/>
          </p:nvSpPr>
          <p:spPr bwMode="auto">
            <a:xfrm rot="1800000">
              <a:off x="4076" y="1718"/>
              <a:ext cx="61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1"/>
                </a:buClr>
                <a:buSzTx/>
                <a:buFont typeface="Wingdings" charset="2"/>
                <a:buNone/>
              </a:pPr>
              <a:r>
                <a:rPr lang="en-US" altLang="en-US" sz="2800" smtClean="0">
                  <a:solidFill>
                    <a:schemeClr val="tx2"/>
                  </a:solidFill>
                </a:rPr>
                <a:t>build</a:t>
              </a:r>
              <a:endParaRPr lang="en-US" altLang="en-US" sz="2800" dirty="0">
                <a:solidFill>
                  <a:schemeClr val="tx2"/>
                </a:solidFill>
              </a:endParaRPr>
            </a:p>
          </p:txBody>
        </p:sp>
      </p:grpSp>
      <p:sp>
        <p:nvSpPr>
          <p:cNvPr id="24" name="Text Placeholder 2"/>
          <p:cNvSpPr txBox="1">
            <a:spLocks/>
          </p:cNvSpPr>
          <p:nvPr/>
        </p:nvSpPr>
        <p:spPr bwMode="auto">
          <a:xfrm>
            <a:off x="1381250" y="2659849"/>
            <a:ext cx="6889263" cy="57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lvl="0" indent="-3429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buChar char="◉"/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 smtClean="0">
                <a:ea typeface="ＭＳ Ｐゴシック" charset="-128"/>
              </a:rPr>
              <a:t>If </a:t>
            </a:r>
            <a:r>
              <a:rPr lang="en-US" altLang="en-US" kern="0" dirty="0" smtClean="0">
                <a:solidFill>
                  <a:schemeClr val="accent1"/>
                </a:solidFill>
                <a:ea typeface="ＭＳ Ｐゴシック" charset="-128"/>
              </a:rPr>
              <a:t>build</a:t>
            </a:r>
            <a:r>
              <a:rPr lang="en-US" altLang="en-US" kern="0" dirty="0" smtClean="0">
                <a:ea typeface="ＭＳ Ｐゴシック" charset="-128"/>
              </a:rPr>
              <a:t>:</a:t>
            </a:r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2472089" y="3586179"/>
            <a:ext cx="1579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  <a:latin typeface="Verdana" charset="0"/>
              </a:rPr>
              <a:t>Boeing</a:t>
            </a: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5372452" y="2473342"/>
            <a:ext cx="1935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Verdana" charset="0"/>
              </a:rPr>
              <a:t>– </a:t>
            </a:r>
            <a:r>
              <a:rPr lang="en-US" altLang="en-US" sz="2400" smtClean="0">
                <a:solidFill>
                  <a:schemeClr val="tx2"/>
                </a:solidFill>
                <a:latin typeface="Verdana" charset="0"/>
              </a:rPr>
              <a:t>$3 </a:t>
            </a:r>
            <a:r>
              <a:rPr lang="en-US" altLang="en-US" sz="2400">
                <a:solidFill>
                  <a:schemeClr val="tx2"/>
                </a:solidFill>
                <a:latin typeface="Verdana" charset="0"/>
              </a:rPr>
              <a:t>billion</a:t>
            </a:r>
            <a:endParaRPr lang="en-US" altLang="en-US" sz="2400" dirty="0">
              <a:solidFill>
                <a:schemeClr val="tx2"/>
              </a:solidFill>
              <a:latin typeface="Verdana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5372452" y="4265629"/>
            <a:ext cx="1965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Verdana" charset="0"/>
              </a:rPr>
              <a:t>– </a:t>
            </a:r>
            <a:r>
              <a:rPr lang="en-US" altLang="en-US" sz="2400" dirty="0" smtClean="0">
                <a:solidFill>
                  <a:schemeClr val="tx2"/>
                </a:solidFill>
                <a:latin typeface="Verdana" charset="0"/>
              </a:rPr>
              <a:t>$4 </a:t>
            </a:r>
            <a:r>
              <a:rPr lang="en-US" altLang="en-US" sz="2400" dirty="0">
                <a:solidFill>
                  <a:schemeClr val="tx2"/>
                </a:solidFill>
                <a:latin typeface="Verdana" charset="0"/>
              </a:rPr>
              <a:t>billion</a:t>
            </a:r>
          </a:p>
        </p:txBody>
      </p:sp>
      <p:grpSp>
        <p:nvGrpSpPr>
          <p:cNvPr id="28" name="Group 32"/>
          <p:cNvGrpSpPr>
            <a:grpSpLocks/>
          </p:cNvGrpSpPr>
          <p:nvPr/>
        </p:nvGrpSpPr>
        <p:grpSpPr bwMode="auto">
          <a:xfrm>
            <a:off x="3470627" y="2601929"/>
            <a:ext cx="1762125" cy="1979613"/>
            <a:chOff x="3782" y="1074"/>
            <a:chExt cx="1110" cy="1247"/>
          </a:xfrm>
        </p:grpSpPr>
        <p:grpSp>
          <p:nvGrpSpPr>
            <p:cNvPr id="29" name="Group 33"/>
            <p:cNvGrpSpPr>
              <a:grpSpLocks/>
            </p:cNvGrpSpPr>
            <p:nvPr/>
          </p:nvGrpSpPr>
          <p:grpSpPr bwMode="auto">
            <a:xfrm>
              <a:off x="3782" y="1074"/>
              <a:ext cx="1110" cy="1247"/>
              <a:chOff x="1564" y="1603"/>
              <a:chExt cx="1110" cy="1247"/>
            </a:xfrm>
          </p:grpSpPr>
          <p:sp>
            <p:nvSpPr>
              <p:cNvPr id="32" name="Line 34"/>
              <p:cNvSpPr>
                <a:spLocks noChangeShapeType="1"/>
              </p:cNvSpPr>
              <p:nvPr/>
            </p:nvSpPr>
            <p:spPr bwMode="auto">
              <a:xfrm flipV="1">
                <a:off x="1632" y="1670"/>
                <a:ext cx="965" cy="557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3" name="Line 35"/>
              <p:cNvSpPr>
                <a:spLocks noChangeShapeType="1"/>
              </p:cNvSpPr>
              <p:nvPr/>
            </p:nvSpPr>
            <p:spPr bwMode="auto">
              <a:xfrm>
                <a:off x="1632" y="2236"/>
                <a:ext cx="965" cy="557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4" name="Oval 36"/>
              <p:cNvSpPr>
                <a:spLocks noChangeArrowheads="1"/>
              </p:cNvSpPr>
              <p:nvPr/>
            </p:nvSpPr>
            <p:spPr bwMode="auto">
              <a:xfrm>
                <a:off x="1564" y="2160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q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buClr>
                    <a:schemeClr val="bg1"/>
                  </a:buClr>
                  <a:buSzTx/>
                  <a:buFont typeface="Wingdings" charset="2"/>
                  <a:buChar char="•"/>
                </a:pPr>
                <a:endParaRPr lang="en-US" altLang="en-US" sz="1400">
                  <a:solidFill>
                    <a:schemeClr val="tx2"/>
                  </a:solidFill>
                </a:endParaRPr>
              </a:p>
            </p:txBody>
          </p:sp>
          <p:sp>
            <p:nvSpPr>
              <p:cNvPr id="35" name="Oval 37"/>
              <p:cNvSpPr>
                <a:spLocks noChangeArrowheads="1"/>
              </p:cNvSpPr>
              <p:nvPr/>
            </p:nvSpPr>
            <p:spPr bwMode="auto">
              <a:xfrm>
                <a:off x="2530" y="1603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q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buClr>
                    <a:schemeClr val="bg1"/>
                  </a:buClr>
                  <a:buSzTx/>
                  <a:buFont typeface="Wingdings" charset="2"/>
                  <a:buChar char="•"/>
                </a:pPr>
                <a:endParaRPr lang="en-US" altLang="en-US" sz="1400">
                  <a:solidFill>
                    <a:schemeClr val="tx2"/>
                  </a:solidFill>
                </a:endParaRPr>
              </a:p>
            </p:txBody>
          </p:sp>
          <p:sp>
            <p:nvSpPr>
              <p:cNvPr id="36" name="Oval 38"/>
              <p:cNvSpPr>
                <a:spLocks noChangeArrowheads="1"/>
              </p:cNvSpPr>
              <p:nvPr/>
            </p:nvSpPr>
            <p:spPr bwMode="auto">
              <a:xfrm>
                <a:off x="2530" y="2706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q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buClr>
                    <a:schemeClr val="bg1"/>
                  </a:buClr>
                  <a:buSzTx/>
                  <a:buFont typeface="Wingdings" charset="2"/>
                  <a:buChar char="•"/>
                </a:pPr>
                <a:endParaRPr lang="en-US" altLang="en-US" sz="14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30" name="Text Box 39"/>
            <p:cNvSpPr txBox="1">
              <a:spLocks noChangeArrowheads="1"/>
            </p:cNvSpPr>
            <p:nvPr/>
          </p:nvSpPr>
          <p:spPr bwMode="auto">
            <a:xfrm rot="19800000">
              <a:off x="3960" y="1111"/>
              <a:ext cx="81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1"/>
                </a:buClr>
                <a:buSzTx/>
                <a:buFont typeface="Wingdings" charset="2"/>
                <a:buNone/>
              </a:pPr>
              <a:r>
                <a:rPr lang="en-US" altLang="en-US" sz="2800" smtClean="0">
                  <a:solidFill>
                    <a:schemeClr val="tx2"/>
                  </a:solidFill>
                </a:rPr>
                <a:t>don’t</a:t>
              </a:r>
              <a:endParaRPr lang="en-US" altLang="en-US" sz="2800" dirty="0">
                <a:solidFill>
                  <a:schemeClr val="tx2"/>
                </a:solidFill>
              </a:endParaRPr>
            </a:p>
          </p:txBody>
        </p:sp>
        <p:sp>
          <p:nvSpPr>
            <p:cNvPr id="31" name="Text Box 40"/>
            <p:cNvSpPr txBox="1">
              <a:spLocks noChangeArrowheads="1"/>
            </p:cNvSpPr>
            <p:nvPr/>
          </p:nvSpPr>
          <p:spPr bwMode="auto">
            <a:xfrm rot="1800000">
              <a:off x="4076" y="1718"/>
              <a:ext cx="61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1"/>
                </a:buClr>
                <a:buSzTx/>
                <a:buFont typeface="Wingdings" charset="2"/>
                <a:buNone/>
              </a:pPr>
              <a:r>
                <a:rPr lang="en-US" altLang="en-US" sz="2800" smtClean="0">
                  <a:solidFill>
                    <a:schemeClr val="tx2"/>
                  </a:solidFill>
                </a:rPr>
                <a:t>build</a:t>
              </a:r>
              <a:endParaRPr lang="en-US" altLang="en-US" sz="28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00597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r-IN" dirty="0" smtClean="0"/>
              <a:t>…</a:t>
            </a:r>
            <a:r>
              <a:rPr lang="en-US" dirty="0" smtClean="0"/>
              <a:t>And Reason Back</a:t>
            </a:r>
            <a:endParaRPr lang="en" dirty="0">
              <a:highlight>
                <a:srgbClr val="FFCD00"/>
              </a:highlight>
            </a:endParaRP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>
                <a:ea typeface="ＭＳ Ｐゴシック" charset="-128"/>
              </a:rPr>
              <a:t>Now consider the first move:</a:t>
            </a:r>
            <a:endParaRPr lang="en-US" altLang="en-US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sz="1600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sz="1400" dirty="0" smtClean="0">
              <a:ea typeface="ＭＳ Ｐゴシック" charset="-128"/>
            </a:endParaRPr>
          </a:p>
        </p:txBody>
      </p:sp>
      <p:sp>
        <p:nvSpPr>
          <p:cNvPr id="37" name="Line 122"/>
          <p:cNvSpPr>
            <a:spLocks noChangeShapeType="1"/>
          </p:cNvSpPr>
          <p:nvPr/>
        </p:nvSpPr>
        <p:spPr bwMode="auto">
          <a:xfrm flipV="1">
            <a:off x="4128278" y="2691589"/>
            <a:ext cx="1522413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Oval 123"/>
          <p:cNvSpPr>
            <a:spLocks noChangeArrowheads="1"/>
          </p:cNvSpPr>
          <p:nvPr/>
        </p:nvSpPr>
        <p:spPr bwMode="auto">
          <a:xfrm>
            <a:off x="5553853" y="2575701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charset="2"/>
              <a:buChar char="•"/>
            </a:pPr>
            <a:endParaRPr lang="en-US" altLang="en-US" sz="1400"/>
          </a:p>
        </p:txBody>
      </p:sp>
      <p:sp>
        <p:nvSpPr>
          <p:cNvPr id="39" name="Oval 96"/>
          <p:cNvSpPr>
            <a:spLocks noChangeArrowheads="1"/>
          </p:cNvSpPr>
          <p:nvPr/>
        </p:nvSpPr>
        <p:spPr bwMode="auto">
          <a:xfrm>
            <a:off x="4009216" y="2577289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charset="2"/>
              <a:buChar char="•"/>
            </a:pPr>
            <a:endParaRPr lang="en-US" altLang="en-US" sz="1400"/>
          </a:p>
        </p:txBody>
      </p:sp>
      <p:sp>
        <p:nvSpPr>
          <p:cNvPr id="40" name="Text Box 97"/>
          <p:cNvSpPr txBox="1">
            <a:spLocks noChangeArrowheads="1"/>
          </p:cNvSpPr>
          <p:nvPr/>
        </p:nvSpPr>
        <p:spPr bwMode="auto">
          <a:xfrm>
            <a:off x="1251728" y="2883676"/>
            <a:ext cx="1335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latin typeface="Verdana" charset="0"/>
              </a:rPr>
              <a:t>Airbus</a:t>
            </a:r>
          </a:p>
        </p:txBody>
      </p:sp>
      <p:sp>
        <p:nvSpPr>
          <p:cNvPr id="41" name="Text Box 98"/>
          <p:cNvSpPr txBox="1">
            <a:spLocks noChangeArrowheads="1"/>
          </p:cNvSpPr>
          <p:nvPr/>
        </p:nvSpPr>
        <p:spPr bwMode="auto">
          <a:xfrm>
            <a:off x="3010678" y="4293376"/>
            <a:ext cx="1579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  <a:latin typeface="Verdana" charset="0"/>
              </a:rPr>
              <a:t>Boeing</a:t>
            </a:r>
          </a:p>
        </p:txBody>
      </p:sp>
      <p:sp>
        <p:nvSpPr>
          <p:cNvPr id="42" name="Text Box 99"/>
          <p:cNvSpPr txBox="1">
            <a:spLocks noChangeArrowheads="1"/>
          </p:cNvSpPr>
          <p:nvPr/>
        </p:nvSpPr>
        <p:spPr bwMode="auto">
          <a:xfrm>
            <a:off x="5961841" y="2199432"/>
            <a:ext cx="7032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99"/>
                </a:solidFill>
                <a:latin typeface="Verdana" charset="0"/>
              </a:rPr>
              <a:t>$0</a:t>
            </a:r>
            <a:r>
              <a:rPr lang="en-US" altLang="en-US" sz="2400" dirty="0">
                <a:latin typeface="Verdana" charset="0"/>
              </a:rPr>
              <a:t>, </a:t>
            </a:r>
            <a:r>
              <a:rPr lang="en-US" altLang="en-US" sz="2400" dirty="0">
                <a:solidFill>
                  <a:schemeClr val="tx2"/>
                </a:solidFill>
                <a:latin typeface="Verdana" charset="0"/>
              </a:rPr>
              <a:t>$0</a:t>
            </a:r>
          </a:p>
        </p:txBody>
      </p:sp>
      <p:grpSp>
        <p:nvGrpSpPr>
          <p:cNvPr id="43" name="Group 102"/>
          <p:cNvGrpSpPr>
            <a:grpSpLocks/>
          </p:cNvGrpSpPr>
          <p:nvPr/>
        </p:nvGrpSpPr>
        <p:grpSpPr bwMode="auto">
          <a:xfrm>
            <a:off x="2135967" y="2475689"/>
            <a:ext cx="1954213" cy="1804986"/>
            <a:chOff x="3398" y="995"/>
            <a:chExt cx="1231" cy="1137"/>
          </a:xfrm>
        </p:grpSpPr>
        <p:sp>
          <p:nvSpPr>
            <p:cNvPr id="44" name="Line 103"/>
            <p:cNvSpPr>
              <a:spLocks noChangeShapeType="1"/>
            </p:cNvSpPr>
            <p:nvPr/>
          </p:nvSpPr>
          <p:spPr bwMode="auto">
            <a:xfrm flipV="1">
              <a:off x="3466" y="1133"/>
              <a:ext cx="1115" cy="492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04"/>
            <p:cNvSpPr>
              <a:spLocks noChangeShapeType="1"/>
            </p:cNvSpPr>
            <p:nvPr/>
          </p:nvSpPr>
          <p:spPr bwMode="auto">
            <a:xfrm>
              <a:off x="3466" y="1638"/>
              <a:ext cx="1120" cy="494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Oval 105"/>
            <p:cNvSpPr>
              <a:spLocks noChangeArrowheads="1"/>
            </p:cNvSpPr>
            <p:nvPr/>
          </p:nvSpPr>
          <p:spPr bwMode="auto">
            <a:xfrm>
              <a:off x="3398" y="1555"/>
              <a:ext cx="144" cy="144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SzTx/>
                <a:buFont typeface="Wingdings" charset="2"/>
                <a:buChar char="•"/>
              </a:pPr>
              <a:endParaRPr lang="en-US" altLang="en-US" sz="1400"/>
            </a:p>
          </p:txBody>
        </p:sp>
        <p:sp>
          <p:nvSpPr>
            <p:cNvPr id="47" name="Text Box 106"/>
            <p:cNvSpPr txBox="1">
              <a:spLocks noChangeArrowheads="1"/>
            </p:cNvSpPr>
            <p:nvPr/>
          </p:nvSpPr>
          <p:spPr bwMode="auto">
            <a:xfrm rot="20220000">
              <a:off x="3852" y="995"/>
              <a:ext cx="77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1"/>
                </a:buClr>
                <a:buSzTx/>
                <a:buFont typeface="Wingdings" charset="2"/>
                <a:buNone/>
              </a:pPr>
              <a:r>
                <a:rPr lang="en-US" altLang="en-US" sz="2800">
                  <a:solidFill>
                    <a:srgbClr val="000099"/>
                  </a:solidFill>
                </a:rPr>
                <a:t>d</a:t>
              </a:r>
              <a:r>
                <a:rPr lang="en-US" altLang="en-US" sz="2800" smtClean="0">
                  <a:solidFill>
                    <a:srgbClr val="000099"/>
                  </a:solidFill>
                </a:rPr>
                <a:t>on’t</a:t>
              </a:r>
              <a:endParaRPr lang="en-US" altLang="en-US" sz="2800" dirty="0">
                <a:solidFill>
                  <a:srgbClr val="000099"/>
                </a:solidFill>
              </a:endParaRPr>
            </a:p>
          </p:txBody>
        </p:sp>
        <p:sp>
          <p:nvSpPr>
            <p:cNvPr id="48" name="Text Box 107"/>
            <p:cNvSpPr txBox="1">
              <a:spLocks noChangeArrowheads="1"/>
            </p:cNvSpPr>
            <p:nvPr/>
          </p:nvSpPr>
          <p:spPr bwMode="auto">
            <a:xfrm rot="1380000">
              <a:off x="3779" y="1637"/>
              <a:ext cx="63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1"/>
                </a:buClr>
                <a:buSzTx/>
                <a:buFont typeface="Wingdings" charset="2"/>
                <a:buNone/>
              </a:pPr>
              <a:r>
                <a:rPr lang="en-US" altLang="en-US" sz="2800" smtClean="0">
                  <a:solidFill>
                    <a:srgbClr val="000099"/>
                  </a:solidFill>
                </a:rPr>
                <a:t>build</a:t>
              </a:r>
              <a:endParaRPr lang="en-US" altLang="en-US" sz="2800">
                <a:solidFill>
                  <a:srgbClr val="000099"/>
                </a:solidFill>
              </a:endParaRPr>
            </a:p>
          </p:txBody>
        </p:sp>
      </p:grpSp>
      <p:sp>
        <p:nvSpPr>
          <p:cNvPr id="49" name="Line 110"/>
          <p:cNvSpPr>
            <a:spLocks noChangeShapeType="1"/>
          </p:cNvSpPr>
          <p:nvPr/>
        </p:nvSpPr>
        <p:spPr bwMode="auto">
          <a:xfrm flipV="1">
            <a:off x="4128278" y="4298139"/>
            <a:ext cx="1522413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Oval 112"/>
          <p:cNvSpPr>
            <a:spLocks noChangeArrowheads="1"/>
          </p:cNvSpPr>
          <p:nvPr/>
        </p:nvSpPr>
        <p:spPr bwMode="auto">
          <a:xfrm>
            <a:off x="4020328" y="4191776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charset="2"/>
              <a:buChar char="•"/>
            </a:pPr>
            <a:endParaRPr lang="en-US" altLang="en-US" sz="1400"/>
          </a:p>
        </p:txBody>
      </p:sp>
      <p:sp>
        <p:nvSpPr>
          <p:cNvPr id="51" name="Oval 113"/>
          <p:cNvSpPr>
            <a:spLocks noChangeArrowheads="1"/>
          </p:cNvSpPr>
          <p:nvPr/>
        </p:nvSpPr>
        <p:spPr bwMode="auto">
          <a:xfrm>
            <a:off x="5553853" y="4182251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charset="2"/>
              <a:buChar char="•"/>
            </a:pPr>
            <a:endParaRPr lang="en-US" altLang="en-US" sz="1400"/>
          </a:p>
        </p:txBody>
      </p:sp>
      <p:sp>
        <p:nvSpPr>
          <p:cNvPr id="52" name="Text Box 115"/>
          <p:cNvSpPr txBox="1">
            <a:spLocks noChangeArrowheads="1"/>
          </p:cNvSpPr>
          <p:nvPr/>
        </p:nvSpPr>
        <p:spPr bwMode="auto">
          <a:xfrm>
            <a:off x="4435994" y="3890151"/>
            <a:ext cx="10591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800">
                <a:solidFill>
                  <a:schemeClr val="tx2"/>
                </a:solidFill>
              </a:rPr>
              <a:t>d</a:t>
            </a:r>
            <a:r>
              <a:rPr lang="en-US" altLang="en-US" sz="2800" smtClean="0">
                <a:solidFill>
                  <a:schemeClr val="tx2"/>
                </a:solidFill>
              </a:rPr>
              <a:t>on’t</a:t>
            </a:r>
            <a:endParaRPr lang="en-US" altLang="en-US" sz="2800" dirty="0">
              <a:solidFill>
                <a:schemeClr val="tx2"/>
              </a:solidFill>
            </a:endParaRPr>
          </a:p>
        </p:txBody>
      </p:sp>
      <p:sp>
        <p:nvSpPr>
          <p:cNvPr id="53" name="Text Box 120"/>
          <p:cNvSpPr txBox="1">
            <a:spLocks noChangeArrowheads="1"/>
          </p:cNvSpPr>
          <p:nvPr/>
        </p:nvSpPr>
        <p:spPr bwMode="auto">
          <a:xfrm>
            <a:off x="5922153" y="3875864"/>
            <a:ext cx="236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99"/>
                </a:solidFill>
                <a:latin typeface="Verdana" charset="0"/>
              </a:rPr>
              <a:t>$0.3 billion</a:t>
            </a:r>
            <a:r>
              <a:rPr lang="en-US" altLang="en-US" sz="2400" dirty="0">
                <a:latin typeface="Verdana" charset="0"/>
              </a:rPr>
              <a:t>,   </a:t>
            </a:r>
            <a:r>
              <a:rPr lang="en-US" altLang="en-US" sz="2400" dirty="0">
                <a:solidFill>
                  <a:schemeClr val="tx2"/>
                </a:solidFill>
                <a:latin typeface="Verdana" charset="0"/>
              </a:rPr>
              <a:t>– $3 billion</a:t>
            </a:r>
          </a:p>
        </p:txBody>
      </p:sp>
      <p:sp>
        <p:nvSpPr>
          <p:cNvPr id="54" name="Text Box 124"/>
          <p:cNvSpPr txBox="1">
            <a:spLocks noChangeArrowheads="1"/>
          </p:cNvSpPr>
          <p:nvPr/>
        </p:nvSpPr>
        <p:spPr bwMode="auto">
          <a:xfrm>
            <a:off x="4435994" y="2283601"/>
            <a:ext cx="10591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800" smtClean="0">
                <a:solidFill>
                  <a:schemeClr val="tx2"/>
                </a:solidFill>
              </a:rPr>
              <a:t>don’t</a:t>
            </a:r>
            <a:endParaRPr lang="en-US" altLang="en-US" sz="2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0443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ola template">
  <a:themeElements>
    <a:clrScheme name="Custom 1">
      <a:dk1>
        <a:srgbClr val="000000"/>
      </a:dk1>
      <a:lt1>
        <a:srgbClr val="FFFFFF"/>
      </a:lt1>
      <a:dk2>
        <a:srgbClr val="242852"/>
      </a:dk2>
      <a:lt2>
        <a:srgbClr val="D4122F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ola" id="{623AD44C-EE65-FE4C-87B1-13997D5D3EBA}" vid="{95DEBDB7-D69F-0244-98C4-0DBCB1AE07D2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LEctures</Template>
  <TotalTime>2512</TotalTime>
  <Words>805</Words>
  <Application>Microsoft Macintosh PowerPoint</Application>
  <PresentationFormat>On-screen Show (16:9)</PresentationFormat>
  <Paragraphs>304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Courier New</vt:lpstr>
      <vt:lpstr>Lora</vt:lpstr>
      <vt:lpstr>ＭＳ Ｐゴシック</vt:lpstr>
      <vt:lpstr>Quattrocento Sans</vt:lpstr>
      <vt:lpstr>Verdana</vt:lpstr>
      <vt:lpstr>Wingdings</vt:lpstr>
      <vt:lpstr>Arial</vt:lpstr>
      <vt:lpstr>Viola template</vt:lpstr>
      <vt:lpstr>Managerial Economics</vt:lpstr>
      <vt:lpstr>Last time…</vt:lpstr>
      <vt:lpstr>Outline…</vt:lpstr>
      <vt:lpstr>PowerPoint Presentation</vt:lpstr>
      <vt:lpstr>PowerPoint Presentation</vt:lpstr>
      <vt:lpstr>PowerPoint Presentation</vt:lpstr>
      <vt:lpstr>PowerPoint Presentation</vt:lpstr>
      <vt:lpstr>Looking Forward…</vt:lpstr>
      <vt:lpstr>…And Reason Back</vt:lpstr>
      <vt:lpstr>Looking Forward…</vt:lpstr>
      <vt:lpstr>PowerPoint Presentation</vt:lpstr>
      <vt:lpstr>A380</vt:lpstr>
      <vt:lpstr>Sequential Games</vt:lpstr>
      <vt:lpstr>Solving for Equilibria</vt:lpstr>
      <vt:lpstr>Simultaneous Games</vt:lpstr>
      <vt:lpstr>PowerPoint Presentation</vt:lpstr>
      <vt:lpstr>Strategic Interaction</vt:lpstr>
      <vt:lpstr>PowerPoint Presentation</vt:lpstr>
      <vt:lpstr>Cigarette Advertising</vt:lpstr>
      <vt:lpstr>Cigarette Advertising</vt:lpstr>
      <vt:lpstr>Simultaneous Games</vt:lpstr>
      <vt:lpstr>Cigarette Advertising</vt:lpstr>
      <vt:lpstr>PowerPoint Presentation</vt:lpstr>
      <vt:lpstr>Types of Games</vt:lpstr>
      <vt:lpstr>Types of Games</vt:lpstr>
      <vt:lpstr>A Game For Next Time</vt:lpstr>
      <vt:lpstr>Summary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Managerial Economics</dc:title>
  <dc:creator>Mike S</dc:creator>
  <cp:lastModifiedBy>Mike S</cp:lastModifiedBy>
  <cp:revision>181</cp:revision>
  <dcterms:created xsi:type="dcterms:W3CDTF">2017-10-16T01:28:23Z</dcterms:created>
  <dcterms:modified xsi:type="dcterms:W3CDTF">2018-09-04T05:38:15Z</dcterms:modified>
</cp:coreProperties>
</file>